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5"/>
  </p:notesMasterIdLst>
  <p:sldIdLst>
    <p:sldId id="257" r:id="rId4"/>
    <p:sldId id="273" r:id="rId5"/>
    <p:sldId id="258" r:id="rId6"/>
    <p:sldId id="274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艳" initials="张" lastIdx="5" clrIdx="0"/>
  <p:cmAuthor id="2" name="xkb1.com" initials="x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-1548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日期占位符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4" name="日期占位符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12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4" name="日期占位符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" name="日期占位符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986" name="标题 4198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1987" name="文本占位符 419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1988" name="日期占位符 4198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89" name="页脚占位符 4198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90" name="灯片编号占位符 4198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oleObject" Target="../embeddings/oleObject5.bin"/><Relationship Id="rId2" Type="http://schemas.openxmlformats.org/officeDocument/2006/relationships/image" Target="../media/image15.png"/><Relationship Id="rId1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wmf"/><Relationship Id="rId1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2.png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2.png"/><Relationship Id="rId1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image" Target="../media/image13.png"/><Relationship Id="rId1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6" name="WordArt 2"/>
          <p:cNvSpPr/>
          <p:nvPr/>
        </p:nvSpPr>
        <p:spPr>
          <a:xfrm>
            <a:off x="1921510" y="2995930"/>
            <a:ext cx="5916930" cy="187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8000" b="1">
                <a:solidFill>
                  <a:srgbClr val="0000FF"/>
                </a:solidFill>
                <a:effectLst>
                  <a:outerShdw dist="38100" dir="5400000" algn="ctr" rotWithShape="0">
                    <a:srgbClr val="4D4D4D">
                      <a:alpha val="75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第一节透镜</a:t>
            </a:r>
            <a:endParaRPr lang="zh-CN" altLang="en-US" sz="8000" b="1">
              <a:solidFill>
                <a:srgbClr val="0000FF"/>
              </a:solidFill>
              <a:effectLst>
                <a:outerShdw dist="38100" dir="5400000" algn="ctr" rotWithShape="0">
                  <a:srgbClr val="4D4D4D">
                    <a:alpha val="75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138430" y="478790"/>
            <a:ext cx="932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000"/>
              <a:t>人教版八年级物理上第五章透镜及其应用</a:t>
            </a:r>
            <a:endParaRPr lang="zh-CN" altLang="en-US" sz="4000" b="1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effectLst>
                <a:outerShdw dist="38100" dir="5400000" algn="ctr" rotWithShape="0">
                  <a:srgbClr val="4D4D4D">
                    <a:alpha val="75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3743325" y="3895725"/>
            <a:ext cx="360363" cy="2124075"/>
            <a:chOff x="0" y="0"/>
            <a:chExt cx="136" cy="635"/>
          </a:xfrm>
        </p:grpSpPr>
        <p:sp>
          <p:nvSpPr>
            <p:cNvPr id="15402" name="xjhgx2"/>
            <p:cNvSpPr/>
            <p:nvPr/>
          </p:nvSpPr>
          <p:spPr>
            <a:xfrm>
              <a:off x="0" y="0"/>
              <a:ext cx="136" cy="635"/>
            </a:xfrm>
            <a:custGeom>
              <a:avLst/>
              <a:gdLst>
                <a:gd name="txL" fmla="*/ 0 w 620"/>
                <a:gd name="txT" fmla="*/ 0 h 4408"/>
                <a:gd name="txR" fmla="*/ 620 w 620"/>
                <a:gd name="txB" fmla="*/ 4408 h 4408"/>
              </a:gdLst>
              <a:ahLst/>
              <a:cxnLst>
                <a:cxn ang="0">
                  <a:pos x="310" y="0"/>
                </a:cxn>
                <a:cxn ang="0">
                  <a:pos x="237" y="270"/>
                </a:cxn>
                <a:cxn ang="0">
                  <a:pos x="175" y="542"/>
                </a:cxn>
                <a:cxn ang="0">
                  <a:pos x="121" y="816"/>
                </a:cxn>
                <a:cxn ang="0">
                  <a:pos x="78" y="1091"/>
                </a:cxn>
                <a:cxn ang="0">
                  <a:pos x="44" y="1368"/>
                </a:cxn>
                <a:cxn ang="0">
                  <a:pos x="19" y="1646"/>
                </a:cxn>
                <a:cxn ang="0">
                  <a:pos x="5" y="1925"/>
                </a:cxn>
                <a:cxn ang="0">
                  <a:pos x="0" y="2204"/>
                </a:cxn>
                <a:cxn ang="0">
                  <a:pos x="5" y="2483"/>
                </a:cxn>
                <a:cxn ang="0">
                  <a:pos x="19" y="2762"/>
                </a:cxn>
                <a:cxn ang="0">
                  <a:pos x="44" y="3040"/>
                </a:cxn>
                <a:cxn ang="0">
                  <a:pos x="78" y="3317"/>
                </a:cxn>
                <a:cxn ang="0">
                  <a:pos x="121" y="3592"/>
                </a:cxn>
                <a:cxn ang="0">
                  <a:pos x="175" y="3866"/>
                </a:cxn>
                <a:cxn ang="0">
                  <a:pos x="237" y="4138"/>
                </a:cxn>
                <a:cxn ang="0">
                  <a:pos x="310" y="4408"/>
                </a:cxn>
                <a:cxn ang="0">
                  <a:pos x="310" y="4408"/>
                </a:cxn>
                <a:cxn ang="0">
                  <a:pos x="383" y="4138"/>
                </a:cxn>
                <a:cxn ang="0">
                  <a:pos x="445" y="3866"/>
                </a:cxn>
                <a:cxn ang="0">
                  <a:pos x="499" y="3592"/>
                </a:cxn>
                <a:cxn ang="0">
                  <a:pos x="542" y="3317"/>
                </a:cxn>
                <a:cxn ang="0">
                  <a:pos x="576" y="3040"/>
                </a:cxn>
                <a:cxn ang="0">
                  <a:pos x="601" y="2762"/>
                </a:cxn>
                <a:cxn ang="0">
                  <a:pos x="615" y="2483"/>
                </a:cxn>
                <a:cxn ang="0">
                  <a:pos x="620" y="2204"/>
                </a:cxn>
                <a:cxn ang="0">
                  <a:pos x="615" y="1925"/>
                </a:cxn>
                <a:cxn ang="0">
                  <a:pos x="601" y="1646"/>
                </a:cxn>
                <a:cxn ang="0">
                  <a:pos x="576" y="1368"/>
                </a:cxn>
                <a:cxn ang="0">
                  <a:pos x="542" y="1091"/>
                </a:cxn>
                <a:cxn ang="0">
                  <a:pos x="499" y="816"/>
                </a:cxn>
                <a:cxn ang="0">
                  <a:pos x="445" y="542"/>
                </a:cxn>
                <a:cxn ang="0">
                  <a:pos x="383" y="270"/>
                </a:cxn>
                <a:cxn ang="0">
                  <a:pos x="310" y="0"/>
                </a:cxn>
              </a:cxnLst>
              <a:rect l="txL" t="txT" r="txR" b="txB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gradFill rotWithShape="1">
              <a:gsLst>
                <a:gs pos="0">
                  <a:srgbClr val="71FFFF">
                    <a:alpha val="100000"/>
                  </a:srgbClr>
                </a:gs>
                <a:gs pos="100000">
                  <a:srgbClr val="D5FFF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28575" cap="flat" cmpd="sng">
              <a:solidFill>
                <a:srgbClr val="2D5FF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3" name="Line 4"/>
            <p:cNvSpPr/>
            <p:nvPr/>
          </p:nvSpPr>
          <p:spPr>
            <a:xfrm>
              <a:off x="68" y="21"/>
              <a:ext cx="0" cy="612"/>
            </a:xfrm>
            <a:prstGeom prst="line">
              <a:avLst/>
            </a:prstGeom>
            <a:ln w="12700" cap="flat" cmpd="sng">
              <a:solidFill>
                <a:srgbClr val="00F8F2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12293" name="AutoShape 2"/>
          <p:cNvSpPr/>
          <p:nvPr/>
        </p:nvSpPr>
        <p:spPr>
          <a:xfrm rot="-5400000">
            <a:off x="5092700" y="2941638"/>
            <a:ext cx="4213225" cy="3743325"/>
          </a:xfrm>
          <a:prstGeom prst="triangle">
            <a:avLst>
              <a:gd name="adj" fmla="val 47088"/>
            </a:avLst>
          </a:prstGeom>
          <a:gradFill rotWithShape="1">
            <a:gsLst>
              <a:gs pos="0">
                <a:srgbClr val="736B90">
                  <a:alpha val="62999"/>
                </a:srgbClr>
              </a:gs>
              <a:gs pos="100000">
                <a:srgbClr val="BEB1EF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/>
          <a:p>
            <a:endParaRPr lang="zh-CN" altLang="zh-CN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5364" name="AutoShape 4"/>
          <p:cNvSpPr/>
          <p:nvPr/>
        </p:nvSpPr>
        <p:spPr>
          <a:xfrm rot="5400000">
            <a:off x="3851275" y="4219575"/>
            <a:ext cx="1655763" cy="1512888"/>
          </a:xfrm>
          <a:prstGeom prst="triangle">
            <a:avLst>
              <a:gd name="adj" fmla="val 46731"/>
            </a:avLst>
          </a:prstGeom>
          <a:gradFill rotWithShape="1">
            <a:gsLst>
              <a:gs pos="0">
                <a:srgbClr val="6D6589">
                  <a:alpha val="62000"/>
                </a:srgbClr>
              </a:gs>
              <a:gs pos="100000">
                <a:srgbClr val="BEB1EF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 vert="eaVert" wrap="none" anchor="ctr"/>
          <a:p>
            <a:endParaRPr lang="zh-CN" altLang="zh-CN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2295" name="Line 3"/>
          <p:cNvSpPr/>
          <p:nvPr/>
        </p:nvSpPr>
        <p:spPr>
          <a:xfrm>
            <a:off x="106363" y="4940300"/>
            <a:ext cx="87852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lgDashDot"/>
            <a:miter/>
            <a:headEnd type="none" w="med" len="med"/>
            <a:tailEnd type="none" w="med" len="med"/>
          </a:ln>
        </p:spPr>
      </p:sp>
      <p:sp>
        <p:nvSpPr>
          <p:cNvPr id="12296" name="Rectangle 5"/>
          <p:cNvSpPr/>
          <p:nvPr/>
        </p:nvSpPr>
        <p:spPr>
          <a:xfrm>
            <a:off x="1476375" y="4149725"/>
            <a:ext cx="2447925" cy="1657350"/>
          </a:xfrm>
          <a:prstGeom prst="rect">
            <a:avLst/>
          </a:prstGeom>
          <a:gradFill rotWithShape="1">
            <a:gsLst>
              <a:gs pos="0">
                <a:srgbClr val="C3BAEE">
                  <a:alpha val="73000"/>
                </a:srgbClr>
              </a:gs>
              <a:gs pos="50000">
                <a:srgbClr val="A199C4">
                  <a:alpha val="73000"/>
                </a:srgbClr>
              </a:gs>
              <a:gs pos="100000">
                <a:srgbClr val="C3BAEE">
                  <a:alpha val="73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900113" y="4219575"/>
            <a:ext cx="3057525" cy="1514475"/>
            <a:chOff x="0" y="0"/>
            <a:chExt cx="2607" cy="953"/>
          </a:xfrm>
        </p:grpSpPr>
        <p:sp>
          <p:nvSpPr>
            <p:cNvPr id="15392" name="Line 8"/>
            <p:cNvSpPr/>
            <p:nvPr/>
          </p:nvSpPr>
          <p:spPr>
            <a:xfrm>
              <a:off x="1406" y="454"/>
              <a:ext cx="1180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5393" name="Line 9"/>
            <p:cNvSpPr/>
            <p:nvPr/>
          </p:nvSpPr>
          <p:spPr>
            <a:xfrm>
              <a:off x="1406" y="227"/>
              <a:ext cx="1179" cy="0"/>
            </a:xfrm>
            <a:prstGeom prst="line">
              <a:avLst/>
            </a:prstGeom>
            <a:ln w="3810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5394" name="Line 10"/>
            <p:cNvSpPr/>
            <p:nvPr/>
          </p:nvSpPr>
          <p:spPr>
            <a:xfrm>
              <a:off x="1360" y="726"/>
              <a:ext cx="1226" cy="0"/>
            </a:xfrm>
            <a:prstGeom prst="line">
              <a:avLst/>
            </a:prstGeom>
            <a:ln w="38100" cap="flat" cmpd="sng">
              <a:solidFill>
                <a:srgbClr val="00FF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5395" name="Line 11"/>
            <p:cNvSpPr/>
            <p:nvPr/>
          </p:nvSpPr>
          <p:spPr>
            <a:xfrm>
              <a:off x="1451" y="953"/>
              <a:ext cx="1156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5396" name="Line 12"/>
            <p:cNvSpPr/>
            <p:nvPr/>
          </p:nvSpPr>
          <p:spPr>
            <a:xfrm>
              <a:off x="1406" y="0"/>
              <a:ext cx="1179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5397" name="Line 19"/>
            <p:cNvSpPr/>
            <p:nvPr/>
          </p:nvSpPr>
          <p:spPr>
            <a:xfrm>
              <a:off x="68" y="0"/>
              <a:ext cx="138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5398" name="Line 20"/>
            <p:cNvSpPr/>
            <p:nvPr/>
          </p:nvSpPr>
          <p:spPr>
            <a:xfrm>
              <a:off x="68" y="227"/>
              <a:ext cx="1383" cy="0"/>
            </a:xfrm>
            <a:prstGeom prst="line">
              <a:avLst/>
            </a:prstGeom>
            <a:ln w="38100" cap="flat" cmpd="sng">
              <a:solidFill>
                <a:srgbClr val="00FFFF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5399" name="Line 21"/>
            <p:cNvSpPr/>
            <p:nvPr/>
          </p:nvSpPr>
          <p:spPr>
            <a:xfrm>
              <a:off x="68" y="726"/>
              <a:ext cx="1383" cy="0"/>
            </a:xfrm>
            <a:prstGeom prst="line">
              <a:avLst/>
            </a:prstGeom>
            <a:ln w="38100" cap="flat" cmpd="sng">
              <a:solidFill>
                <a:srgbClr val="00FF00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5400" name="Line 22"/>
            <p:cNvSpPr/>
            <p:nvPr/>
          </p:nvSpPr>
          <p:spPr>
            <a:xfrm>
              <a:off x="0" y="953"/>
              <a:ext cx="1474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5401" name="Line 23"/>
            <p:cNvSpPr/>
            <p:nvPr/>
          </p:nvSpPr>
          <p:spPr>
            <a:xfrm>
              <a:off x="68" y="454"/>
              <a:ext cx="1383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triangle" w="med" len="med"/>
            </a:ln>
          </p:spPr>
        </p:sp>
      </p:grpSp>
      <p:sp>
        <p:nvSpPr>
          <p:cNvPr id="15368" name="Text Box 24"/>
          <p:cNvSpPr txBox="1"/>
          <p:nvPr/>
        </p:nvSpPr>
        <p:spPr>
          <a:xfrm>
            <a:off x="1546225" y="981075"/>
            <a:ext cx="28098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66CC"/>
                </a:solidFill>
                <a:latin typeface="宋体" panose="02010600030101010101" pitchFamily="2" charset="-122"/>
              </a:rPr>
              <a:t>凸透镜：</a:t>
            </a:r>
            <a:endParaRPr lang="zh-CN" altLang="en-US" sz="3200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sp>
        <p:nvSpPr>
          <p:cNvPr id="12309" name="Text Box 34"/>
          <p:cNvSpPr txBox="1"/>
          <p:nvPr/>
        </p:nvSpPr>
        <p:spPr>
          <a:xfrm>
            <a:off x="7127875" y="4365625"/>
            <a:ext cx="17272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主光轴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12310" name="Text Box 43"/>
          <p:cNvSpPr txBox="1"/>
          <p:nvPr/>
        </p:nvSpPr>
        <p:spPr>
          <a:xfrm>
            <a:off x="3708400" y="981075"/>
            <a:ext cx="36004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66CC"/>
                </a:solidFill>
                <a:latin typeface="宋体" panose="02010600030101010101" pitchFamily="2" charset="-122"/>
              </a:rPr>
              <a:t>对光线有会聚作用</a:t>
            </a:r>
            <a:endParaRPr lang="zh-CN" altLang="en-US" sz="3200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grpSp>
        <p:nvGrpSpPr>
          <p:cNvPr id="4" name="Group 23"/>
          <p:cNvGrpSpPr/>
          <p:nvPr/>
        </p:nvGrpSpPr>
        <p:grpSpPr>
          <a:xfrm>
            <a:off x="3911600" y="2924175"/>
            <a:ext cx="4979988" cy="3851275"/>
            <a:chOff x="0" y="0"/>
            <a:chExt cx="3137" cy="2426"/>
          </a:xfrm>
        </p:grpSpPr>
        <p:sp>
          <p:nvSpPr>
            <p:cNvPr id="15380" name="Line 13"/>
            <p:cNvSpPr/>
            <p:nvPr/>
          </p:nvSpPr>
          <p:spPr>
            <a:xfrm>
              <a:off x="0" y="1270"/>
              <a:ext cx="394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grpSp>
          <p:nvGrpSpPr>
            <p:cNvPr id="15381" name="Group 25"/>
            <p:cNvGrpSpPr/>
            <p:nvPr/>
          </p:nvGrpSpPr>
          <p:grpSpPr>
            <a:xfrm>
              <a:off x="0" y="0"/>
              <a:ext cx="3137" cy="2426"/>
              <a:chOff x="0" y="0"/>
              <a:chExt cx="3137" cy="2426"/>
            </a:xfrm>
          </p:grpSpPr>
          <p:sp>
            <p:nvSpPr>
              <p:cNvPr id="15382" name="Line 31"/>
              <p:cNvSpPr/>
              <p:nvPr/>
            </p:nvSpPr>
            <p:spPr>
              <a:xfrm>
                <a:off x="219" y="1270"/>
                <a:ext cx="2918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grpSp>
            <p:nvGrpSpPr>
              <p:cNvPr id="15383" name="Group 27"/>
              <p:cNvGrpSpPr/>
              <p:nvPr/>
            </p:nvGrpSpPr>
            <p:grpSpPr>
              <a:xfrm>
                <a:off x="0" y="0"/>
                <a:ext cx="3137" cy="2426"/>
                <a:chOff x="0" y="0"/>
                <a:chExt cx="3137" cy="2426"/>
              </a:xfrm>
            </p:grpSpPr>
            <p:sp>
              <p:nvSpPr>
                <p:cNvPr id="15384" name="Line 14"/>
                <p:cNvSpPr/>
                <p:nvPr/>
              </p:nvSpPr>
              <p:spPr>
                <a:xfrm>
                  <a:off x="0" y="816"/>
                  <a:ext cx="439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triangle" w="med" len="med"/>
                </a:ln>
              </p:spPr>
            </p:sp>
            <p:sp>
              <p:nvSpPr>
                <p:cNvPr id="15385" name="Line 15"/>
                <p:cNvSpPr/>
                <p:nvPr/>
              </p:nvSpPr>
              <p:spPr>
                <a:xfrm flipV="1">
                  <a:off x="0" y="1542"/>
                  <a:ext cx="394" cy="227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solid"/>
                  <a:miter/>
                  <a:headEnd type="none" w="med" len="med"/>
                  <a:tailEnd type="triangle" w="med" len="med"/>
                </a:ln>
              </p:spPr>
            </p:sp>
            <p:sp>
              <p:nvSpPr>
                <p:cNvPr id="15386" name="Line 16"/>
                <p:cNvSpPr/>
                <p:nvPr/>
              </p:nvSpPr>
              <p:spPr>
                <a:xfrm>
                  <a:off x="0" y="1043"/>
                  <a:ext cx="394" cy="90"/>
                </a:xfrm>
                <a:prstGeom prst="line">
                  <a:avLst/>
                </a:prstGeom>
                <a:ln w="38100" cap="flat" cmpd="sng">
                  <a:solidFill>
                    <a:srgbClr val="00FFFF"/>
                  </a:solidFill>
                  <a:prstDash val="solid"/>
                  <a:miter/>
                  <a:headEnd type="none" w="med" len="med"/>
                  <a:tailEnd type="triangle" w="med" len="med"/>
                </a:ln>
              </p:spPr>
            </p:sp>
            <p:sp>
              <p:nvSpPr>
                <p:cNvPr id="15387" name="Line 17"/>
                <p:cNvSpPr/>
                <p:nvPr/>
              </p:nvSpPr>
              <p:spPr>
                <a:xfrm flipV="1">
                  <a:off x="0" y="1406"/>
                  <a:ext cx="351" cy="136"/>
                </a:xfrm>
                <a:prstGeom prst="line">
                  <a:avLst/>
                </a:prstGeom>
                <a:ln w="38100" cap="flat" cmpd="sng">
                  <a:solidFill>
                    <a:srgbClr val="00FF00"/>
                  </a:solidFill>
                  <a:prstDash val="solid"/>
                  <a:miter/>
                  <a:headEnd type="none" w="med" len="med"/>
                  <a:tailEnd type="triangle" w="med" len="med"/>
                </a:ln>
              </p:spPr>
            </p:sp>
            <p:sp>
              <p:nvSpPr>
                <p:cNvPr id="15388" name="Line 27"/>
                <p:cNvSpPr/>
                <p:nvPr/>
              </p:nvSpPr>
              <p:spPr>
                <a:xfrm flipV="1">
                  <a:off x="307" y="0"/>
                  <a:ext cx="2830" cy="1587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15389" name="Line 28"/>
                <p:cNvSpPr/>
                <p:nvPr/>
              </p:nvSpPr>
              <p:spPr>
                <a:xfrm flipV="1">
                  <a:off x="219" y="612"/>
                  <a:ext cx="2918" cy="839"/>
                </a:xfrm>
                <a:prstGeom prst="line">
                  <a:avLst/>
                </a:prstGeom>
                <a:ln w="28575" cap="flat" cmpd="sng">
                  <a:solidFill>
                    <a:srgbClr val="00FF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15390" name="Line 30"/>
                <p:cNvSpPr/>
                <p:nvPr/>
              </p:nvSpPr>
              <p:spPr>
                <a:xfrm>
                  <a:off x="219" y="1088"/>
                  <a:ext cx="2918" cy="771"/>
                </a:xfrm>
                <a:prstGeom prst="line">
                  <a:avLst/>
                </a:prstGeom>
                <a:ln w="28575" cap="flat" cmpd="sng">
                  <a:solidFill>
                    <a:srgbClr val="00FF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15391" name="Line 32"/>
                <p:cNvSpPr/>
                <p:nvPr/>
              </p:nvSpPr>
              <p:spPr>
                <a:xfrm>
                  <a:off x="351" y="997"/>
                  <a:ext cx="2786" cy="1429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</p:grpSp>
      </p:grpSp>
      <p:grpSp>
        <p:nvGrpSpPr>
          <p:cNvPr id="7" name="Group 36"/>
          <p:cNvGrpSpPr/>
          <p:nvPr/>
        </p:nvGrpSpPr>
        <p:grpSpPr>
          <a:xfrm>
            <a:off x="3562350" y="4365625"/>
            <a:ext cx="1636713" cy="876300"/>
            <a:chOff x="0" y="0"/>
            <a:chExt cx="1066" cy="553"/>
          </a:xfrm>
        </p:grpSpPr>
        <p:sp>
          <p:nvSpPr>
            <p:cNvPr id="15376" name="Text Box 33"/>
            <p:cNvSpPr txBox="1"/>
            <p:nvPr/>
          </p:nvSpPr>
          <p:spPr>
            <a:xfrm>
              <a:off x="0" y="0"/>
              <a:ext cx="106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800" b="1" dirty="0">
                  <a:solidFill>
                    <a:schemeClr val="tx2"/>
                  </a:solidFill>
                  <a:latin typeface="宋体" panose="02010600030101010101" pitchFamily="2" charset="-122"/>
                </a:rPr>
                <a:t>光心</a:t>
              </a:r>
              <a:endPara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endParaRPr>
            </a:p>
          </p:txBody>
        </p:sp>
        <p:grpSp>
          <p:nvGrpSpPr>
            <p:cNvPr id="15377" name="Group 38"/>
            <p:cNvGrpSpPr/>
            <p:nvPr/>
          </p:nvGrpSpPr>
          <p:grpSpPr>
            <a:xfrm>
              <a:off x="46" y="226"/>
              <a:ext cx="363" cy="327"/>
              <a:chOff x="0" y="0"/>
              <a:chExt cx="363" cy="327"/>
            </a:xfrm>
          </p:grpSpPr>
          <p:sp>
            <p:nvSpPr>
              <p:cNvPr id="15378" name="Oval 29"/>
              <p:cNvSpPr/>
              <p:nvPr/>
            </p:nvSpPr>
            <p:spPr>
              <a:xfrm>
                <a:off x="136" y="91"/>
                <a:ext cx="90" cy="91"/>
              </a:xfrm>
              <a:prstGeom prst="ellipse">
                <a:avLst/>
              </a:prstGeom>
              <a:solidFill>
                <a:srgbClr val="FFFF66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zh-CN" sz="2800" b="1" dirty="0">
                  <a:solidFill>
                    <a:schemeClr val="tx2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5379" name="Text Box 44"/>
              <p:cNvSpPr txBox="1"/>
              <p:nvPr/>
            </p:nvSpPr>
            <p:spPr>
              <a:xfrm>
                <a:off x="0" y="0"/>
                <a:ext cx="363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zh-CN" altLang="zh-CN" sz="2800" b="1" i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O</a:t>
                </a:r>
                <a:endParaRPr lang="zh-CN" altLang="zh-CN" sz="2800" b="1" i="1" dirty="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2329" name="Oval 35"/>
          <p:cNvSpPr/>
          <p:nvPr/>
        </p:nvSpPr>
        <p:spPr>
          <a:xfrm>
            <a:off x="5254625" y="4832350"/>
            <a:ext cx="179388" cy="1778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12330" name="Picture 4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2492375"/>
            <a:ext cx="4967287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31" name="Text Box 43"/>
          <p:cNvSpPr txBox="1"/>
          <p:nvPr/>
        </p:nvSpPr>
        <p:spPr>
          <a:xfrm>
            <a:off x="538163" y="1628775"/>
            <a:ext cx="320992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观察实验现象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6386" name="Group 2"/>
          <p:cNvGrpSpPr/>
          <p:nvPr/>
        </p:nvGrpSpPr>
        <p:grpSpPr>
          <a:xfrm>
            <a:off x="682625" y="1052513"/>
            <a:ext cx="8318500" cy="2124075"/>
            <a:chOff x="0" y="0"/>
            <a:chExt cx="5239" cy="1338"/>
          </a:xfrm>
        </p:grpSpPr>
        <p:grpSp>
          <p:nvGrpSpPr>
            <p:cNvPr id="16448" name="Group 3"/>
            <p:cNvGrpSpPr/>
            <p:nvPr/>
          </p:nvGrpSpPr>
          <p:grpSpPr>
            <a:xfrm>
              <a:off x="2450" y="0"/>
              <a:ext cx="227" cy="1338"/>
              <a:chOff x="0" y="0"/>
              <a:chExt cx="136" cy="635"/>
            </a:xfrm>
          </p:grpSpPr>
          <p:sp>
            <p:nvSpPr>
              <p:cNvPr id="16454" name="xjhgx2"/>
              <p:cNvSpPr/>
              <p:nvPr/>
            </p:nvSpPr>
            <p:spPr>
              <a:xfrm>
                <a:off x="0" y="0"/>
                <a:ext cx="136" cy="635"/>
              </a:xfrm>
              <a:custGeom>
                <a:avLst/>
                <a:gdLst>
                  <a:gd name="txL" fmla="*/ 0 w 620"/>
                  <a:gd name="txT" fmla="*/ 0 h 4408"/>
                  <a:gd name="txR" fmla="*/ 620 w 620"/>
                  <a:gd name="txB" fmla="*/ 4408 h 4408"/>
                </a:gdLst>
                <a:ahLst/>
                <a:cxnLst>
                  <a:cxn ang="0">
                    <a:pos x="310" y="0"/>
                  </a:cxn>
                  <a:cxn ang="0">
                    <a:pos x="237" y="270"/>
                  </a:cxn>
                  <a:cxn ang="0">
                    <a:pos x="175" y="542"/>
                  </a:cxn>
                  <a:cxn ang="0">
                    <a:pos x="121" y="816"/>
                  </a:cxn>
                  <a:cxn ang="0">
                    <a:pos x="78" y="1091"/>
                  </a:cxn>
                  <a:cxn ang="0">
                    <a:pos x="44" y="1368"/>
                  </a:cxn>
                  <a:cxn ang="0">
                    <a:pos x="19" y="1646"/>
                  </a:cxn>
                  <a:cxn ang="0">
                    <a:pos x="5" y="1925"/>
                  </a:cxn>
                  <a:cxn ang="0">
                    <a:pos x="0" y="2204"/>
                  </a:cxn>
                  <a:cxn ang="0">
                    <a:pos x="5" y="2483"/>
                  </a:cxn>
                  <a:cxn ang="0">
                    <a:pos x="19" y="2762"/>
                  </a:cxn>
                  <a:cxn ang="0">
                    <a:pos x="44" y="3040"/>
                  </a:cxn>
                  <a:cxn ang="0">
                    <a:pos x="78" y="3317"/>
                  </a:cxn>
                  <a:cxn ang="0">
                    <a:pos x="121" y="3592"/>
                  </a:cxn>
                  <a:cxn ang="0">
                    <a:pos x="175" y="3866"/>
                  </a:cxn>
                  <a:cxn ang="0">
                    <a:pos x="237" y="4138"/>
                  </a:cxn>
                  <a:cxn ang="0">
                    <a:pos x="310" y="4408"/>
                  </a:cxn>
                  <a:cxn ang="0">
                    <a:pos x="310" y="4408"/>
                  </a:cxn>
                  <a:cxn ang="0">
                    <a:pos x="383" y="4138"/>
                  </a:cxn>
                  <a:cxn ang="0">
                    <a:pos x="445" y="3866"/>
                  </a:cxn>
                  <a:cxn ang="0">
                    <a:pos x="499" y="3592"/>
                  </a:cxn>
                  <a:cxn ang="0">
                    <a:pos x="542" y="3317"/>
                  </a:cxn>
                  <a:cxn ang="0">
                    <a:pos x="576" y="3040"/>
                  </a:cxn>
                  <a:cxn ang="0">
                    <a:pos x="601" y="2762"/>
                  </a:cxn>
                  <a:cxn ang="0">
                    <a:pos x="615" y="2483"/>
                  </a:cxn>
                  <a:cxn ang="0">
                    <a:pos x="620" y="2204"/>
                  </a:cxn>
                  <a:cxn ang="0">
                    <a:pos x="615" y="1925"/>
                  </a:cxn>
                  <a:cxn ang="0">
                    <a:pos x="601" y="1646"/>
                  </a:cxn>
                  <a:cxn ang="0">
                    <a:pos x="576" y="1368"/>
                  </a:cxn>
                  <a:cxn ang="0">
                    <a:pos x="542" y="1091"/>
                  </a:cxn>
                  <a:cxn ang="0">
                    <a:pos x="499" y="816"/>
                  </a:cxn>
                  <a:cxn ang="0">
                    <a:pos x="445" y="542"/>
                  </a:cxn>
                  <a:cxn ang="0">
                    <a:pos x="383" y="270"/>
                  </a:cxn>
                  <a:cxn ang="0">
                    <a:pos x="310" y="0"/>
                  </a:cxn>
                </a:cxnLst>
                <a:rect l="txL" t="txT" r="txR" b="txB"/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1FFFF">
                      <a:alpha val="100000"/>
                    </a:srgbClr>
                  </a:gs>
                  <a:gs pos="100000">
                    <a:srgbClr val="D5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28575" cap="flat" cmpd="sng">
                <a:solidFill>
                  <a:srgbClr val="2D5F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455" name="Line 5"/>
              <p:cNvSpPr/>
              <p:nvPr/>
            </p:nvSpPr>
            <p:spPr>
              <a:xfrm>
                <a:off x="68" y="21"/>
                <a:ext cx="0" cy="612"/>
              </a:xfrm>
              <a:prstGeom prst="line">
                <a:avLst/>
              </a:prstGeom>
              <a:ln w="12700" cap="flat" cmpd="sng">
                <a:solidFill>
                  <a:srgbClr val="00F8F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6449" name="Line 6"/>
            <p:cNvSpPr/>
            <p:nvPr/>
          </p:nvSpPr>
          <p:spPr>
            <a:xfrm flipV="1">
              <a:off x="0" y="658"/>
              <a:ext cx="5239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</p:sp>
        <p:sp>
          <p:nvSpPr>
            <p:cNvPr id="16450" name="Oval 25"/>
            <p:cNvSpPr>
              <a:spLocks noChangeAspect="1"/>
            </p:cNvSpPr>
            <p:nvPr/>
          </p:nvSpPr>
          <p:spPr>
            <a:xfrm>
              <a:off x="2517" y="612"/>
              <a:ext cx="91" cy="91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28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6451" name="Text Box 28"/>
            <p:cNvSpPr txBox="1"/>
            <p:nvPr/>
          </p:nvSpPr>
          <p:spPr>
            <a:xfrm>
              <a:off x="1179" y="249"/>
              <a:ext cx="31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zh-CN" sz="3200" b="1" i="1" dirty="0">
                  <a:solidFill>
                    <a:srgbClr val="0066CC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F</a:t>
              </a:r>
              <a:endParaRPr lang="zh-CN" altLang="zh-CN" sz="3200" b="1" i="1" dirty="0">
                <a:solidFill>
                  <a:srgbClr val="0066CC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16452" name="Text Box 29"/>
            <p:cNvSpPr txBox="1"/>
            <p:nvPr/>
          </p:nvSpPr>
          <p:spPr>
            <a:xfrm>
              <a:off x="4445" y="249"/>
              <a:ext cx="79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66CC"/>
                  </a:solidFill>
                  <a:latin typeface="楷体_GB2312" pitchFamily="49" charset="-122"/>
                  <a:ea typeface="楷体_GB2312" pitchFamily="49" charset="-122"/>
                </a:rPr>
                <a:t>主轴</a:t>
              </a:r>
              <a:endParaRPr lang="zh-CN" altLang="en-US" sz="2800" b="1" dirty="0">
                <a:solidFill>
                  <a:srgbClr val="0066CC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453" name="Oval 26"/>
            <p:cNvSpPr>
              <a:spLocks noChangeAspect="1"/>
            </p:cNvSpPr>
            <p:nvPr/>
          </p:nvSpPr>
          <p:spPr>
            <a:xfrm>
              <a:off x="1306" y="612"/>
              <a:ext cx="78" cy="78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28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13323" name="Text Box 70"/>
          <p:cNvSpPr txBox="1"/>
          <p:nvPr/>
        </p:nvSpPr>
        <p:spPr>
          <a:xfrm>
            <a:off x="1619250" y="6237288"/>
            <a:ext cx="66135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小结：凸透镜对所有光线都起会聚作用。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2774950" y="1447800"/>
            <a:ext cx="2124075" cy="1311275"/>
            <a:chOff x="0" y="0"/>
            <a:chExt cx="1338" cy="826"/>
          </a:xfrm>
        </p:grpSpPr>
        <p:grpSp>
          <p:nvGrpSpPr>
            <p:cNvPr id="16439" name="Group 13"/>
            <p:cNvGrpSpPr/>
            <p:nvPr/>
          </p:nvGrpSpPr>
          <p:grpSpPr>
            <a:xfrm>
              <a:off x="44" y="0"/>
              <a:ext cx="1260" cy="386"/>
              <a:chOff x="0" y="0"/>
              <a:chExt cx="1260" cy="386"/>
            </a:xfrm>
          </p:grpSpPr>
          <p:sp>
            <p:nvSpPr>
              <p:cNvPr id="16446" name="Freeform 20"/>
              <p:cNvSpPr/>
              <p:nvPr/>
            </p:nvSpPr>
            <p:spPr>
              <a:xfrm flipH="1" flipV="1">
                <a:off x="0" y="0"/>
                <a:ext cx="1260" cy="386"/>
              </a:xfrm>
              <a:custGeom>
                <a:avLst/>
                <a:gdLst>
                  <a:gd name="txL" fmla="*/ 0 w 1667"/>
                  <a:gd name="txT" fmla="*/ 0 h 536"/>
                  <a:gd name="txR" fmla="*/ 1667 w 1667"/>
                  <a:gd name="txB" fmla="*/ 536 h 536"/>
                </a:gdLst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txL" t="txT" r="txR" b="tx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447" name="Line 15"/>
              <p:cNvSpPr/>
              <p:nvPr/>
            </p:nvSpPr>
            <p:spPr>
              <a:xfrm flipV="1">
                <a:off x="363" y="204"/>
                <a:ext cx="159" cy="68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16440" name="Group 16"/>
            <p:cNvGrpSpPr/>
            <p:nvPr/>
          </p:nvGrpSpPr>
          <p:grpSpPr>
            <a:xfrm>
              <a:off x="0" y="409"/>
              <a:ext cx="1338" cy="417"/>
              <a:chOff x="0" y="0"/>
              <a:chExt cx="1338" cy="417"/>
            </a:xfrm>
          </p:grpSpPr>
          <p:sp>
            <p:nvSpPr>
              <p:cNvPr id="16444" name="Freeform 17"/>
              <p:cNvSpPr/>
              <p:nvPr/>
            </p:nvSpPr>
            <p:spPr>
              <a:xfrm>
                <a:off x="0" y="0"/>
                <a:ext cx="1338" cy="417"/>
              </a:xfrm>
              <a:custGeom>
                <a:avLst/>
                <a:gdLst>
                  <a:gd name="txL" fmla="*/ 0 w 1338"/>
                  <a:gd name="txT" fmla="*/ 0 h 417"/>
                  <a:gd name="txR" fmla="*/ 1667 w 1338"/>
                  <a:gd name="txB" fmla="*/ 536 h 417"/>
                </a:gdLst>
                <a:ahLst/>
                <a:cxnLst>
                  <a:cxn ang="0">
                    <a:pos x="1338" y="417"/>
                  </a:cxn>
                  <a:cxn ang="0">
                    <a:pos x="1212" y="396"/>
                  </a:cxn>
                  <a:cxn ang="0">
                    <a:pos x="0" y="0"/>
                  </a:cxn>
                </a:cxnLst>
                <a:rect l="txL" t="txT" r="txR" b="txB"/>
                <a:pathLst>
                  <a:path w="1338" h="417">
                    <a:moveTo>
                      <a:pt x="1338" y="417"/>
                    </a:moveTo>
                    <a:lnTo>
                      <a:pt x="1212" y="396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445" name="Line 18"/>
              <p:cNvSpPr/>
              <p:nvPr/>
            </p:nvSpPr>
            <p:spPr>
              <a:xfrm>
                <a:off x="430" y="136"/>
                <a:ext cx="136" cy="46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16441" name="Group 19"/>
            <p:cNvGrpSpPr/>
            <p:nvPr/>
          </p:nvGrpSpPr>
          <p:grpSpPr>
            <a:xfrm>
              <a:off x="21" y="408"/>
              <a:ext cx="1278" cy="1"/>
              <a:chOff x="0" y="0"/>
              <a:chExt cx="1278" cy="1"/>
            </a:xfrm>
          </p:grpSpPr>
          <p:sp>
            <p:nvSpPr>
              <p:cNvPr id="16442" name="Line 23"/>
              <p:cNvSpPr/>
              <p:nvPr/>
            </p:nvSpPr>
            <p:spPr>
              <a:xfrm flipH="1" flipV="1">
                <a:off x="0" y="0"/>
                <a:ext cx="1278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43" name="Line 21"/>
              <p:cNvSpPr/>
              <p:nvPr/>
            </p:nvSpPr>
            <p:spPr>
              <a:xfrm>
                <a:off x="409" y="1"/>
                <a:ext cx="113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8" name="Group 22"/>
          <p:cNvGrpSpPr/>
          <p:nvPr/>
        </p:nvGrpSpPr>
        <p:grpSpPr>
          <a:xfrm>
            <a:off x="4838700" y="1447800"/>
            <a:ext cx="3298825" cy="1296988"/>
            <a:chOff x="0" y="0"/>
            <a:chExt cx="2077" cy="817"/>
          </a:xfrm>
        </p:grpSpPr>
        <p:grpSp>
          <p:nvGrpSpPr>
            <p:cNvPr id="16430" name="Group 23"/>
            <p:cNvGrpSpPr/>
            <p:nvPr/>
          </p:nvGrpSpPr>
          <p:grpSpPr>
            <a:xfrm>
              <a:off x="13" y="0"/>
              <a:ext cx="2064" cy="3"/>
              <a:chOff x="0" y="0"/>
              <a:chExt cx="2064" cy="3"/>
            </a:xfrm>
          </p:grpSpPr>
          <p:sp>
            <p:nvSpPr>
              <p:cNvPr id="16437" name="Line 8"/>
              <p:cNvSpPr/>
              <p:nvPr/>
            </p:nvSpPr>
            <p:spPr>
              <a:xfrm flipH="1" flipV="1">
                <a:off x="0" y="3"/>
                <a:ext cx="2064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38" name="Line 25"/>
              <p:cNvSpPr/>
              <p:nvPr/>
            </p:nvSpPr>
            <p:spPr>
              <a:xfrm>
                <a:off x="794" y="0"/>
                <a:ext cx="113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16431" name="Group 26"/>
            <p:cNvGrpSpPr/>
            <p:nvPr/>
          </p:nvGrpSpPr>
          <p:grpSpPr>
            <a:xfrm>
              <a:off x="0" y="409"/>
              <a:ext cx="2054" cy="4"/>
              <a:chOff x="0" y="0"/>
              <a:chExt cx="2054" cy="4"/>
            </a:xfrm>
          </p:grpSpPr>
          <p:sp>
            <p:nvSpPr>
              <p:cNvPr id="16435" name="Line 14"/>
              <p:cNvSpPr/>
              <p:nvPr/>
            </p:nvSpPr>
            <p:spPr>
              <a:xfrm flipH="1" flipV="1">
                <a:off x="0" y="3"/>
                <a:ext cx="2054" cy="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36" name="Line 28"/>
              <p:cNvSpPr/>
              <p:nvPr/>
            </p:nvSpPr>
            <p:spPr>
              <a:xfrm>
                <a:off x="830" y="0"/>
                <a:ext cx="113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16432" name="Group 29"/>
            <p:cNvGrpSpPr/>
            <p:nvPr/>
          </p:nvGrpSpPr>
          <p:grpSpPr>
            <a:xfrm>
              <a:off x="13" y="817"/>
              <a:ext cx="2064" cy="0"/>
              <a:chOff x="0" y="0"/>
              <a:chExt cx="2064" cy="0"/>
            </a:xfrm>
          </p:grpSpPr>
          <p:sp>
            <p:nvSpPr>
              <p:cNvPr id="16433" name="Line 11"/>
              <p:cNvSpPr/>
              <p:nvPr/>
            </p:nvSpPr>
            <p:spPr>
              <a:xfrm flipH="1">
                <a:off x="0" y="0"/>
                <a:ext cx="2064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34" name="Line 31"/>
              <p:cNvSpPr/>
              <p:nvPr/>
            </p:nvSpPr>
            <p:spPr>
              <a:xfrm>
                <a:off x="817" y="0"/>
                <a:ext cx="113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12" name="Group 32"/>
          <p:cNvGrpSpPr/>
          <p:nvPr/>
        </p:nvGrpSpPr>
        <p:grpSpPr>
          <a:xfrm>
            <a:off x="4572000" y="871538"/>
            <a:ext cx="1924050" cy="628650"/>
            <a:chOff x="0" y="0"/>
            <a:chExt cx="1212" cy="396"/>
          </a:xfrm>
        </p:grpSpPr>
        <p:sp>
          <p:nvSpPr>
            <p:cNvPr id="16428" name="Freeform 17"/>
            <p:cNvSpPr/>
            <p:nvPr/>
          </p:nvSpPr>
          <p:spPr>
            <a:xfrm flipV="1">
              <a:off x="0" y="0"/>
              <a:ext cx="1212" cy="396"/>
            </a:xfrm>
            <a:custGeom>
              <a:avLst/>
              <a:gdLst>
                <a:gd name="txL" fmla="*/ 0 w 1212"/>
                <a:gd name="txT" fmla="*/ 0 h 396"/>
                <a:gd name="txR" fmla="*/ 1667 w 1212"/>
                <a:gd name="txB" fmla="*/ 536 h 396"/>
              </a:gdLst>
              <a:ahLst/>
              <a:cxnLst>
                <a:cxn ang="0">
                  <a:pos x="1212" y="396"/>
                </a:cxn>
                <a:cxn ang="0">
                  <a:pos x="0" y="0"/>
                </a:cxn>
              </a:cxnLst>
              <a:rect l="txL" t="txT" r="txR" b="txB"/>
              <a:pathLst>
                <a:path w="1212" h="396">
                  <a:moveTo>
                    <a:pt x="1212" y="39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>
                  <a:alpha val="100000"/>
                </a:srgb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29" name="Arc 34"/>
            <p:cNvSpPr/>
            <p:nvPr/>
          </p:nvSpPr>
          <p:spPr>
            <a:xfrm>
              <a:off x="703" y="114"/>
              <a:ext cx="182" cy="1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182" y="159"/>
                </a:cxn>
                <a:cxn ang="0">
                  <a:pos x="0" y="159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3" name="Group 35"/>
          <p:cNvGrpSpPr/>
          <p:nvPr/>
        </p:nvGrpSpPr>
        <p:grpSpPr>
          <a:xfrm>
            <a:off x="4645025" y="2708275"/>
            <a:ext cx="1924050" cy="628650"/>
            <a:chOff x="0" y="0"/>
            <a:chExt cx="1212" cy="396"/>
          </a:xfrm>
        </p:grpSpPr>
        <p:sp>
          <p:nvSpPr>
            <p:cNvPr id="16426" name="Freeform 17"/>
            <p:cNvSpPr/>
            <p:nvPr/>
          </p:nvSpPr>
          <p:spPr>
            <a:xfrm>
              <a:off x="0" y="0"/>
              <a:ext cx="1212" cy="396"/>
            </a:xfrm>
            <a:custGeom>
              <a:avLst/>
              <a:gdLst>
                <a:gd name="txL" fmla="*/ 0 w 1212"/>
                <a:gd name="txT" fmla="*/ 0 h 396"/>
                <a:gd name="txR" fmla="*/ 1667 w 1212"/>
                <a:gd name="txB" fmla="*/ 536 h 396"/>
              </a:gdLst>
              <a:ahLst/>
              <a:cxnLst>
                <a:cxn ang="0">
                  <a:pos x="1212" y="396"/>
                </a:cxn>
                <a:cxn ang="0">
                  <a:pos x="0" y="0"/>
                </a:cxn>
              </a:cxnLst>
              <a:rect l="txL" t="txT" r="txR" b="txB"/>
              <a:pathLst>
                <a:path w="1212" h="396">
                  <a:moveTo>
                    <a:pt x="1212" y="39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>
                  <a:alpha val="100000"/>
                </a:srgb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27" name="Arc 37"/>
            <p:cNvSpPr/>
            <p:nvPr/>
          </p:nvSpPr>
          <p:spPr>
            <a:xfrm flipV="1">
              <a:off x="681" y="114"/>
              <a:ext cx="182" cy="1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182" y="159"/>
                </a:cxn>
                <a:cxn ang="0">
                  <a:pos x="0" y="159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4" name="Group 38"/>
          <p:cNvGrpSpPr/>
          <p:nvPr/>
        </p:nvGrpSpPr>
        <p:grpSpPr>
          <a:xfrm>
            <a:off x="828675" y="3983038"/>
            <a:ext cx="7416800" cy="1590675"/>
            <a:chOff x="0" y="0"/>
            <a:chExt cx="4672" cy="1002"/>
          </a:xfrm>
        </p:grpSpPr>
        <p:grpSp>
          <p:nvGrpSpPr>
            <p:cNvPr id="16419" name="Group 39"/>
            <p:cNvGrpSpPr/>
            <p:nvPr/>
          </p:nvGrpSpPr>
          <p:grpSpPr>
            <a:xfrm>
              <a:off x="1888" y="0"/>
              <a:ext cx="174" cy="1002"/>
              <a:chOff x="0" y="0"/>
              <a:chExt cx="136" cy="635"/>
            </a:xfrm>
          </p:grpSpPr>
          <p:sp>
            <p:nvSpPr>
              <p:cNvPr id="16424" name="xjhgx2"/>
              <p:cNvSpPr/>
              <p:nvPr/>
            </p:nvSpPr>
            <p:spPr>
              <a:xfrm>
                <a:off x="0" y="0"/>
                <a:ext cx="136" cy="635"/>
              </a:xfrm>
              <a:custGeom>
                <a:avLst/>
                <a:gdLst>
                  <a:gd name="txL" fmla="*/ 0 w 620"/>
                  <a:gd name="txT" fmla="*/ 0 h 4408"/>
                  <a:gd name="txR" fmla="*/ 620 w 620"/>
                  <a:gd name="txB" fmla="*/ 4408 h 4408"/>
                </a:gdLst>
                <a:ahLst/>
                <a:cxnLst>
                  <a:cxn ang="0">
                    <a:pos x="310" y="0"/>
                  </a:cxn>
                  <a:cxn ang="0">
                    <a:pos x="237" y="270"/>
                  </a:cxn>
                  <a:cxn ang="0">
                    <a:pos x="175" y="542"/>
                  </a:cxn>
                  <a:cxn ang="0">
                    <a:pos x="121" y="816"/>
                  </a:cxn>
                  <a:cxn ang="0">
                    <a:pos x="78" y="1091"/>
                  </a:cxn>
                  <a:cxn ang="0">
                    <a:pos x="44" y="1368"/>
                  </a:cxn>
                  <a:cxn ang="0">
                    <a:pos x="19" y="1646"/>
                  </a:cxn>
                  <a:cxn ang="0">
                    <a:pos x="5" y="1925"/>
                  </a:cxn>
                  <a:cxn ang="0">
                    <a:pos x="0" y="2204"/>
                  </a:cxn>
                  <a:cxn ang="0">
                    <a:pos x="5" y="2483"/>
                  </a:cxn>
                  <a:cxn ang="0">
                    <a:pos x="19" y="2762"/>
                  </a:cxn>
                  <a:cxn ang="0">
                    <a:pos x="44" y="3040"/>
                  </a:cxn>
                  <a:cxn ang="0">
                    <a:pos x="78" y="3317"/>
                  </a:cxn>
                  <a:cxn ang="0">
                    <a:pos x="121" y="3592"/>
                  </a:cxn>
                  <a:cxn ang="0">
                    <a:pos x="175" y="3866"/>
                  </a:cxn>
                  <a:cxn ang="0">
                    <a:pos x="237" y="4138"/>
                  </a:cxn>
                  <a:cxn ang="0">
                    <a:pos x="310" y="4408"/>
                  </a:cxn>
                  <a:cxn ang="0">
                    <a:pos x="310" y="4408"/>
                  </a:cxn>
                  <a:cxn ang="0">
                    <a:pos x="383" y="4138"/>
                  </a:cxn>
                  <a:cxn ang="0">
                    <a:pos x="445" y="3866"/>
                  </a:cxn>
                  <a:cxn ang="0">
                    <a:pos x="499" y="3592"/>
                  </a:cxn>
                  <a:cxn ang="0">
                    <a:pos x="542" y="3317"/>
                  </a:cxn>
                  <a:cxn ang="0">
                    <a:pos x="576" y="3040"/>
                  </a:cxn>
                  <a:cxn ang="0">
                    <a:pos x="601" y="2762"/>
                  </a:cxn>
                  <a:cxn ang="0">
                    <a:pos x="615" y="2483"/>
                  </a:cxn>
                  <a:cxn ang="0">
                    <a:pos x="620" y="2204"/>
                  </a:cxn>
                  <a:cxn ang="0">
                    <a:pos x="615" y="1925"/>
                  </a:cxn>
                  <a:cxn ang="0">
                    <a:pos x="601" y="1646"/>
                  </a:cxn>
                  <a:cxn ang="0">
                    <a:pos x="576" y="1368"/>
                  </a:cxn>
                  <a:cxn ang="0">
                    <a:pos x="542" y="1091"/>
                  </a:cxn>
                  <a:cxn ang="0">
                    <a:pos x="499" y="816"/>
                  </a:cxn>
                  <a:cxn ang="0">
                    <a:pos x="445" y="542"/>
                  </a:cxn>
                  <a:cxn ang="0">
                    <a:pos x="383" y="270"/>
                  </a:cxn>
                  <a:cxn ang="0">
                    <a:pos x="310" y="0"/>
                  </a:cxn>
                </a:cxnLst>
                <a:rect l="txL" t="txT" r="txR" b="txB"/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1FFFF">
                      <a:alpha val="100000"/>
                    </a:srgbClr>
                  </a:gs>
                  <a:gs pos="100000">
                    <a:srgbClr val="D5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9050" cap="flat" cmpd="sng">
                <a:solidFill>
                  <a:srgbClr val="2D5F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425" name="Line 41"/>
              <p:cNvSpPr/>
              <p:nvPr/>
            </p:nvSpPr>
            <p:spPr>
              <a:xfrm>
                <a:off x="68" y="21"/>
                <a:ext cx="0" cy="612"/>
              </a:xfrm>
              <a:prstGeom prst="line">
                <a:avLst/>
              </a:prstGeom>
              <a:ln w="12700" cap="flat" cmpd="sng">
                <a:solidFill>
                  <a:srgbClr val="00F8F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6420" name="Line 6"/>
            <p:cNvSpPr/>
            <p:nvPr/>
          </p:nvSpPr>
          <p:spPr>
            <a:xfrm>
              <a:off x="0" y="493"/>
              <a:ext cx="4672" cy="1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</p:sp>
        <p:sp>
          <p:nvSpPr>
            <p:cNvPr id="16421" name="Oval 25"/>
            <p:cNvSpPr>
              <a:spLocks noChangeAspect="1"/>
            </p:cNvSpPr>
            <p:nvPr/>
          </p:nvSpPr>
          <p:spPr>
            <a:xfrm>
              <a:off x="1939" y="480"/>
              <a:ext cx="43" cy="42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2800" b="1" dirty="0">
                <a:solidFill>
                  <a:srgbClr val="0066CC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6422" name="Text Box 28"/>
            <p:cNvSpPr txBox="1"/>
            <p:nvPr/>
          </p:nvSpPr>
          <p:spPr>
            <a:xfrm>
              <a:off x="907" y="163"/>
              <a:ext cx="335" cy="3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zh-CN" sz="2800" b="1" i="1" dirty="0">
                  <a:solidFill>
                    <a:srgbClr val="0066CC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F</a:t>
              </a:r>
              <a:endParaRPr lang="zh-CN" altLang="zh-CN" sz="2800" b="1" i="1" dirty="0">
                <a:solidFill>
                  <a:srgbClr val="0066CC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16423" name="Oval 26"/>
            <p:cNvSpPr>
              <a:spLocks noChangeAspect="1"/>
            </p:cNvSpPr>
            <p:nvPr/>
          </p:nvSpPr>
          <p:spPr>
            <a:xfrm>
              <a:off x="997" y="459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noFill/>
            </a:ln>
          </p:spPr>
          <p:txBody>
            <a:bodyPr wrap="none" anchor="ctr"/>
            <a:p>
              <a:endParaRPr lang="zh-CN" altLang="zh-CN" sz="2800" b="1" dirty="0">
                <a:solidFill>
                  <a:srgbClr val="0066CC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16" name="Group 46"/>
          <p:cNvGrpSpPr/>
          <p:nvPr/>
        </p:nvGrpSpPr>
        <p:grpSpPr>
          <a:xfrm>
            <a:off x="2698750" y="4210050"/>
            <a:ext cx="1377950" cy="1095375"/>
            <a:chOff x="0" y="0"/>
            <a:chExt cx="522" cy="522"/>
          </a:xfrm>
        </p:grpSpPr>
        <p:grpSp>
          <p:nvGrpSpPr>
            <p:cNvPr id="16410" name="Group 47"/>
            <p:cNvGrpSpPr/>
            <p:nvPr/>
          </p:nvGrpSpPr>
          <p:grpSpPr>
            <a:xfrm>
              <a:off x="0" y="0"/>
              <a:ext cx="492" cy="261"/>
              <a:chOff x="0" y="0"/>
              <a:chExt cx="1260" cy="386"/>
            </a:xfrm>
          </p:grpSpPr>
          <p:sp>
            <p:nvSpPr>
              <p:cNvPr id="16417" name="Freeform 20"/>
              <p:cNvSpPr/>
              <p:nvPr/>
            </p:nvSpPr>
            <p:spPr>
              <a:xfrm flipH="1" flipV="1">
                <a:off x="0" y="0"/>
                <a:ext cx="1260" cy="386"/>
              </a:xfrm>
              <a:custGeom>
                <a:avLst/>
                <a:gdLst>
                  <a:gd name="txL" fmla="*/ 0 w 1667"/>
                  <a:gd name="txT" fmla="*/ 0 h 536"/>
                  <a:gd name="txR" fmla="*/ 1667 w 1667"/>
                  <a:gd name="txB" fmla="*/ 536 h 536"/>
                </a:gdLst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txL" t="txT" r="txR" b="tx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418" name="Line 49"/>
              <p:cNvSpPr/>
              <p:nvPr/>
            </p:nvSpPr>
            <p:spPr>
              <a:xfrm flipV="1">
                <a:off x="363" y="204"/>
                <a:ext cx="159" cy="68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16411" name="Group 50"/>
            <p:cNvGrpSpPr/>
            <p:nvPr/>
          </p:nvGrpSpPr>
          <p:grpSpPr>
            <a:xfrm>
              <a:off x="6" y="262"/>
              <a:ext cx="494" cy="260"/>
              <a:chOff x="0" y="0"/>
              <a:chExt cx="1338" cy="417"/>
            </a:xfrm>
          </p:grpSpPr>
          <p:sp>
            <p:nvSpPr>
              <p:cNvPr id="16415" name="Freeform 17"/>
              <p:cNvSpPr/>
              <p:nvPr/>
            </p:nvSpPr>
            <p:spPr>
              <a:xfrm>
                <a:off x="0" y="0"/>
                <a:ext cx="1338" cy="417"/>
              </a:xfrm>
              <a:custGeom>
                <a:avLst/>
                <a:gdLst>
                  <a:gd name="txL" fmla="*/ 0 w 1338"/>
                  <a:gd name="txT" fmla="*/ 0 h 417"/>
                  <a:gd name="txR" fmla="*/ 1667 w 1338"/>
                  <a:gd name="txB" fmla="*/ 536 h 417"/>
                </a:gdLst>
                <a:ahLst/>
                <a:cxnLst>
                  <a:cxn ang="0">
                    <a:pos x="1338" y="417"/>
                  </a:cxn>
                  <a:cxn ang="0">
                    <a:pos x="1212" y="396"/>
                  </a:cxn>
                  <a:cxn ang="0">
                    <a:pos x="0" y="0"/>
                  </a:cxn>
                </a:cxnLst>
                <a:rect l="txL" t="txT" r="txR" b="txB"/>
                <a:pathLst>
                  <a:path w="1338" h="417">
                    <a:moveTo>
                      <a:pt x="1338" y="417"/>
                    </a:moveTo>
                    <a:lnTo>
                      <a:pt x="1212" y="396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416" name="Line 52"/>
              <p:cNvSpPr/>
              <p:nvPr/>
            </p:nvSpPr>
            <p:spPr>
              <a:xfrm>
                <a:off x="430" y="136"/>
                <a:ext cx="136" cy="46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16412" name="Group 53"/>
            <p:cNvGrpSpPr/>
            <p:nvPr/>
          </p:nvGrpSpPr>
          <p:grpSpPr>
            <a:xfrm>
              <a:off x="13" y="261"/>
              <a:ext cx="509" cy="11"/>
              <a:chOff x="0" y="0"/>
              <a:chExt cx="509" cy="11"/>
            </a:xfrm>
          </p:grpSpPr>
          <p:sp>
            <p:nvSpPr>
              <p:cNvPr id="16413" name="Line 23"/>
              <p:cNvSpPr/>
              <p:nvPr/>
            </p:nvSpPr>
            <p:spPr>
              <a:xfrm flipH="1" flipV="1">
                <a:off x="0" y="0"/>
                <a:ext cx="509" cy="1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14" name="Line 55"/>
              <p:cNvSpPr/>
              <p:nvPr/>
            </p:nvSpPr>
            <p:spPr>
              <a:xfrm flipV="1">
                <a:off x="124" y="11"/>
                <a:ext cx="113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20" name="Group 56"/>
          <p:cNvGrpSpPr/>
          <p:nvPr/>
        </p:nvGrpSpPr>
        <p:grpSpPr>
          <a:xfrm>
            <a:off x="3924300" y="4003675"/>
            <a:ext cx="2660650" cy="1549400"/>
            <a:chOff x="0" y="0"/>
            <a:chExt cx="1676" cy="976"/>
          </a:xfrm>
        </p:grpSpPr>
        <p:grpSp>
          <p:nvGrpSpPr>
            <p:cNvPr id="16401" name="Group 57"/>
            <p:cNvGrpSpPr/>
            <p:nvPr/>
          </p:nvGrpSpPr>
          <p:grpSpPr>
            <a:xfrm rot="-224448">
              <a:off x="21" y="0"/>
              <a:ext cx="1565" cy="0"/>
              <a:chOff x="0" y="0"/>
              <a:chExt cx="1565" cy="0"/>
            </a:xfrm>
          </p:grpSpPr>
          <p:sp>
            <p:nvSpPr>
              <p:cNvPr id="16408" name="Line 8"/>
              <p:cNvSpPr/>
              <p:nvPr/>
            </p:nvSpPr>
            <p:spPr>
              <a:xfrm rot="-292449" flipH="1" flipV="1">
                <a:off x="0" y="0"/>
                <a:ext cx="1565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09" name="Line 59"/>
              <p:cNvSpPr/>
              <p:nvPr/>
            </p:nvSpPr>
            <p:spPr>
              <a:xfrm rot="-292449">
                <a:off x="798" y="0"/>
                <a:ext cx="86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16402" name="Group 60"/>
            <p:cNvGrpSpPr/>
            <p:nvPr/>
          </p:nvGrpSpPr>
          <p:grpSpPr>
            <a:xfrm>
              <a:off x="66" y="489"/>
              <a:ext cx="1610" cy="0"/>
              <a:chOff x="0" y="0"/>
              <a:chExt cx="1610" cy="0"/>
            </a:xfrm>
          </p:grpSpPr>
          <p:sp>
            <p:nvSpPr>
              <p:cNvPr id="16406" name="Line 14"/>
              <p:cNvSpPr/>
              <p:nvPr/>
            </p:nvSpPr>
            <p:spPr>
              <a:xfrm flipH="1">
                <a:off x="0" y="0"/>
                <a:ext cx="1610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07" name="Line 62"/>
              <p:cNvSpPr/>
              <p:nvPr/>
            </p:nvSpPr>
            <p:spPr>
              <a:xfrm>
                <a:off x="816" y="0"/>
                <a:ext cx="104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16403" name="Group 63"/>
            <p:cNvGrpSpPr/>
            <p:nvPr/>
          </p:nvGrpSpPr>
          <p:grpSpPr>
            <a:xfrm>
              <a:off x="0" y="976"/>
              <a:ext cx="1617" cy="0"/>
              <a:chOff x="0" y="0"/>
              <a:chExt cx="1617" cy="0"/>
            </a:xfrm>
          </p:grpSpPr>
          <p:sp>
            <p:nvSpPr>
              <p:cNvPr id="16404" name="Line 11"/>
              <p:cNvSpPr/>
              <p:nvPr/>
            </p:nvSpPr>
            <p:spPr>
              <a:xfrm rot="673330" flipH="1" flipV="1">
                <a:off x="0" y="0"/>
                <a:ext cx="1617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05" name="Line 65"/>
              <p:cNvSpPr/>
              <p:nvPr/>
            </p:nvSpPr>
            <p:spPr>
              <a:xfrm rot="673330" flipV="1">
                <a:off x="769" y="0"/>
                <a:ext cx="89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24" name="Group 66"/>
          <p:cNvGrpSpPr/>
          <p:nvPr/>
        </p:nvGrpSpPr>
        <p:grpSpPr>
          <a:xfrm>
            <a:off x="3724275" y="3665538"/>
            <a:ext cx="1711325" cy="498475"/>
            <a:chOff x="0" y="0"/>
            <a:chExt cx="703" cy="237"/>
          </a:xfrm>
        </p:grpSpPr>
        <p:sp>
          <p:nvSpPr>
            <p:cNvPr id="16399" name="Freeform 17"/>
            <p:cNvSpPr/>
            <p:nvPr/>
          </p:nvSpPr>
          <p:spPr>
            <a:xfrm rot="-505034" flipV="1">
              <a:off x="0" y="0"/>
              <a:ext cx="703" cy="237"/>
            </a:xfrm>
            <a:custGeom>
              <a:avLst/>
              <a:gdLst>
                <a:gd name="txL" fmla="*/ 0 w 1212"/>
                <a:gd name="txT" fmla="*/ 0 h 396"/>
                <a:gd name="txR" fmla="*/ 1667 w 1212"/>
                <a:gd name="txB" fmla="*/ 536 h 396"/>
              </a:gdLst>
              <a:ahLst/>
              <a:cxnLst>
                <a:cxn ang="0">
                  <a:pos x="1212" y="396"/>
                </a:cxn>
                <a:cxn ang="0">
                  <a:pos x="0" y="0"/>
                </a:cxn>
              </a:cxnLst>
              <a:rect l="txL" t="txT" r="txR" b="txB"/>
              <a:pathLst>
                <a:path w="1212" h="396">
                  <a:moveTo>
                    <a:pt x="1212" y="39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>
                  <a:alpha val="100000"/>
                </a:srgb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0" name="Arc 68"/>
            <p:cNvSpPr/>
            <p:nvPr/>
          </p:nvSpPr>
          <p:spPr>
            <a:xfrm>
              <a:off x="440" y="9"/>
              <a:ext cx="182" cy="1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182" y="159"/>
                </a:cxn>
                <a:cxn ang="0">
                  <a:pos x="0" y="159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5" name="Group 69"/>
          <p:cNvGrpSpPr/>
          <p:nvPr/>
        </p:nvGrpSpPr>
        <p:grpSpPr>
          <a:xfrm>
            <a:off x="3638550" y="5351463"/>
            <a:ext cx="1876425" cy="525462"/>
            <a:chOff x="0" y="0"/>
            <a:chExt cx="772" cy="250"/>
          </a:xfrm>
        </p:grpSpPr>
        <p:sp>
          <p:nvSpPr>
            <p:cNvPr id="16397" name="Freeform 17"/>
            <p:cNvSpPr/>
            <p:nvPr/>
          </p:nvSpPr>
          <p:spPr>
            <a:xfrm rot="625338">
              <a:off x="0" y="0"/>
              <a:ext cx="772" cy="250"/>
            </a:xfrm>
            <a:custGeom>
              <a:avLst/>
              <a:gdLst>
                <a:gd name="txL" fmla="*/ 0 w 1212"/>
                <a:gd name="txT" fmla="*/ 0 h 396"/>
                <a:gd name="txR" fmla="*/ 1667 w 1212"/>
                <a:gd name="txB" fmla="*/ 535 h 396"/>
              </a:gdLst>
              <a:ahLst/>
              <a:cxnLst>
                <a:cxn ang="0">
                  <a:pos x="1212" y="396"/>
                </a:cxn>
                <a:cxn ang="0">
                  <a:pos x="0" y="0"/>
                </a:cxn>
              </a:cxnLst>
              <a:rect l="txL" t="txT" r="txR" b="txB"/>
              <a:pathLst>
                <a:path w="1212" h="396">
                  <a:moveTo>
                    <a:pt x="1212" y="39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>
                  <a:alpha val="100000"/>
                </a:srgb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98" name="Arc 71"/>
            <p:cNvSpPr/>
            <p:nvPr/>
          </p:nvSpPr>
          <p:spPr>
            <a:xfrm rot="336766" flipV="1">
              <a:off x="453" y="68"/>
              <a:ext cx="182" cy="1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182" y="159"/>
                </a:cxn>
                <a:cxn ang="0">
                  <a:pos x="0" y="159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7410" name="Group 2"/>
          <p:cNvGrpSpPr/>
          <p:nvPr/>
        </p:nvGrpSpPr>
        <p:grpSpPr>
          <a:xfrm>
            <a:off x="1763713" y="1052513"/>
            <a:ext cx="6156325" cy="1700212"/>
            <a:chOff x="0" y="0"/>
            <a:chExt cx="3967" cy="1270"/>
          </a:xfrm>
        </p:grpSpPr>
        <p:sp>
          <p:nvSpPr>
            <p:cNvPr id="17472" name="Line 3"/>
            <p:cNvSpPr/>
            <p:nvPr/>
          </p:nvSpPr>
          <p:spPr>
            <a:xfrm>
              <a:off x="0" y="640"/>
              <a:ext cx="3967" cy="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</p:sp>
        <p:sp>
          <p:nvSpPr>
            <p:cNvPr id="17473" name="xjhgx3"/>
            <p:cNvSpPr/>
            <p:nvPr/>
          </p:nvSpPr>
          <p:spPr>
            <a:xfrm>
              <a:off x="1723" y="0"/>
              <a:ext cx="249" cy="1270"/>
            </a:xfrm>
            <a:custGeom>
              <a:avLst/>
              <a:gdLst>
                <a:gd name="txL" fmla="*/ 0 w 980"/>
                <a:gd name="txT" fmla="*/ 0 h 4408"/>
                <a:gd name="txR" fmla="*/ 980 w 980"/>
                <a:gd name="txB" fmla="*/ 4408 h 4408"/>
              </a:gdLst>
              <a:ahLst/>
              <a:cxnLst>
                <a:cxn ang="0">
                  <a:pos x="980" y="0"/>
                </a:cxn>
                <a:cxn ang="0">
                  <a:pos x="907" y="270"/>
                </a:cxn>
                <a:cxn ang="0">
                  <a:pos x="845" y="542"/>
                </a:cxn>
                <a:cxn ang="0">
                  <a:pos x="791" y="816"/>
                </a:cxn>
                <a:cxn ang="0">
                  <a:pos x="748" y="1091"/>
                </a:cxn>
                <a:cxn ang="0">
                  <a:pos x="714" y="1368"/>
                </a:cxn>
                <a:cxn ang="0">
                  <a:pos x="689" y="1646"/>
                </a:cxn>
                <a:cxn ang="0">
                  <a:pos x="675" y="1925"/>
                </a:cxn>
                <a:cxn ang="0">
                  <a:pos x="670" y="2204"/>
                </a:cxn>
                <a:cxn ang="0">
                  <a:pos x="675" y="2483"/>
                </a:cxn>
                <a:cxn ang="0">
                  <a:pos x="689" y="2762"/>
                </a:cxn>
                <a:cxn ang="0">
                  <a:pos x="714" y="3040"/>
                </a:cxn>
                <a:cxn ang="0">
                  <a:pos x="748" y="3317"/>
                </a:cxn>
                <a:cxn ang="0">
                  <a:pos x="791" y="3592"/>
                </a:cxn>
                <a:cxn ang="0">
                  <a:pos x="845" y="3866"/>
                </a:cxn>
                <a:cxn ang="0">
                  <a:pos x="907" y="4138"/>
                </a:cxn>
                <a:cxn ang="0">
                  <a:pos x="980" y="4408"/>
                </a:cxn>
                <a:cxn ang="0">
                  <a:pos x="0" y="4408"/>
                </a:cxn>
                <a:cxn ang="0">
                  <a:pos x="73" y="4138"/>
                </a:cxn>
                <a:cxn ang="0">
                  <a:pos x="135" y="3866"/>
                </a:cxn>
                <a:cxn ang="0">
                  <a:pos x="189" y="3592"/>
                </a:cxn>
                <a:cxn ang="0">
                  <a:pos x="232" y="3317"/>
                </a:cxn>
                <a:cxn ang="0">
                  <a:pos x="266" y="3040"/>
                </a:cxn>
                <a:cxn ang="0">
                  <a:pos x="291" y="2762"/>
                </a:cxn>
                <a:cxn ang="0">
                  <a:pos x="305" y="2483"/>
                </a:cxn>
                <a:cxn ang="0">
                  <a:pos x="310" y="2204"/>
                </a:cxn>
                <a:cxn ang="0">
                  <a:pos x="305" y="1925"/>
                </a:cxn>
                <a:cxn ang="0">
                  <a:pos x="291" y="1646"/>
                </a:cxn>
                <a:cxn ang="0">
                  <a:pos x="266" y="1368"/>
                </a:cxn>
                <a:cxn ang="0">
                  <a:pos x="232" y="1091"/>
                </a:cxn>
                <a:cxn ang="0">
                  <a:pos x="189" y="816"/>
                </a:cxn>
                <a:cxn ang="0">
                  <a:pos x="135" y="542"/>
                </a:cxn>
                <a:cxn ang="0">
                  <a:pos x="73" y="270"/>
                </a:cxn>
                <a:cxn ang="0">
                  <a:pos x="0" y="0"/>
                </a:cxn>
                <a:cxn ang="0">
                  <a:pos x="980" y="0"/>
                </a:cxn>
              </a:cxnLst>
              <a:rect l="txL" t="txT" r="txR" b="txB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rgbClr val="D5FFFF">
                    <a:alpha val="100000"/>
                  </a:srgbClr>
                </a:gs>
                <a:gs pos="50000">
                  <a:srgbClr val="47FFFF">
                    <a:alpha val="100000"/>
                  </a:srgbClr>
                </a:gs>
                <a:gs pos="100000">
                  <a:srgbClr val="D5FFFF">
                    <a:alpha val="100000"/>
                  </a:srgbClr>
                </a:gs>
              </a:gsLst>
              <a:lin ang="5400000" scaled="1"/>
              <a:tileRect/>
            </a:gradFill>
            <a:ln w="28575" cap="flat" cmpd="sng">
              <a:solidFill>
                <a:srgbClr val="2D5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4" name="Oval 39"/>
            <p:cNvSpPr/>
            <p:nvPr/>
          </p:nvSpPr>
          <p:spPr>
            <a:xfrm>
              <a:off x="1813" y="612"/>
              <a:ext cx="68" cy="68"/>
            </a:xfrm>
            <a:prstGeom prst="ellipse">
              <a:avLst/>
            </a:prstGeom>
            <a:solidFill>
              <a:srgbClr val="FFFF66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2800" b="1" dirty="0">
                <a:solidFill>
                  <a:srgbClr val="0066C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7475" name="Oval 22"/>
            <p:cNvSpPr>
              <a:spLocks noChangeAspect="1"/>
            </p:cNvSpPr>
            <p:nvPr/>
          </p:nvSpPr>
          <p:spPr>
            <a:xfrm>
              <a:off x="702" y="612"/>
              <a:ext cx="68" cy="6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2800" b="1" dirty="0">
                <a:solidFill>
                  <a:srgbClr val="0066CC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7476" name="Text Box 21"/>
            <p:cNvSpPr txBox="1"/>
            <p:nvPr/>
          </p:nvSpPr>
          <p:spPr>
            <a:xfrm>
              <a:off x="590" y="255"/>
              <a:ext cx="386" cy="4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zh-CN" sz="3200" b="1" dirty="0">
                  <a:solidFill>
                    <a:srgbClr val="0066CC"/>
                  </a:solidFill>
                  <a:latin typeface="宋体" panose="02010600030101010101" pitchFamily="2" charset="-122"/>
                </a:rPr>
                <a:t>F</a:t>
              </a:r>
              <a:endParaRPr lang="zh-CN" altLang="zh-CN" sz="3200" b="1" dirty="0">
                <a:solidFill>
                  <a:srgbClr val="0066C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7477" name="Oval 22"/>
            <p:cNvSpPr>
              <a:spLocks noChangeAspect="1"/>
            </p:cNvSpPr>
            <p:nvPr/>
          </p:nvSpPr>
          <p:spPr>
            <a:xfrm>
              <a:off x="2926" y="618"/>
              <a:ext cx="68" cy="6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2800" b="1" dirty="0">
                <a:solidFill>
                  <a:srgbClr val="0066CC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7478" name="Text Box 21"/>
            <p:cNvSpPr txBox="1"/>
            <p:nvPr/>
          </p:nvSpPr>
          <p:spPr>
            <a:xfrm>
              <a:off x="2744" y="232"/>
              <a:ext cx="386" cy="4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zh-CN" sz="3200" b="1" dirty="0">
                  <a:solidFill>
                    <a:srgbClr val="0066CC"/>
                  </a:solidFill>
                  <a:latin typeface="宋体" panose="02010600030101010101" pitchFamily="2" charset="-122"/>
                </a:rPr>
                <a:t>F</a:t>
              </a:r>
              <a:endParaRPr lang="zh-CN" altLang="zh-CN" sz="3200" b="1" dirty="0">
                <a:solidFill>
                  <a:srgbClr val="0066CC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2301875" y="665163"/>
            <a:ext cx="2378075" cy="2411412"/>
            <a:chOff x="0" y="0"/>
            <a:chExt cx="1567" cy="1835"/>
          </a:xfrm>
        </p:grpSpPr>
        <p:grpSp>
          <p:nvGrpSpPr>
            <p:cNvPr id="17463" name="Group 11"/>
            <p:cNvGrpSpPr/>
            <p:nvPr/>
          </p:nvGrpSpPr>
          <p:grpSpPr>
            <a:xfrm>
              <a:off x="0" y="939"/>
              <a:ext cx="1508" cy="8"/>
              <a:chOff x="0" y="0"/>
              <a:chExt cx="1679" cy="8"/>
            </a:xfrm>
          </p:grpSpPr>
          <p:sp>
            <p:nvSpPr>
              <p:cNvPr id="17470" name="Line 11"/>
              <p:cNvSpPr/>
              <p:nvPr/>
            </p:nvSpPr>
            <p:spPr>
              <a:xfrm>
                <a:off x="0" y="8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71" name="Line 13"/>
              <p:cNvSpPr/>
              <p:nvPr/>
            </p:nvSpPr>
            <p:spPr>
              <a:xfrm flipV="1">
                <a:off x="600" y="0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17464" name="Group 14"/>
            <p:cNvGrpSpPr/>
            <p:nvPr/>
          </p:nvGrpSpPr>
          <p:grpSpPr>
            <a:xfrm>
              <a:off x="187" y="1317"/>
              <a:ext cx="1380" cy="518"/>
              <a:chOff x="0" y="0"/>
              <a:chExt cx="1474" cy="520"/>
            </a:xfrm>
          </p:grpSpPr>
          <p:sp>
            <p:nvSpPr>
              <p:cNvPr id="17468" name="Freeform 14"/>
              <p:cNvSpPr/>
              <p:nvPr/>
            </p:nvSpPr>
            <p:spPr>
              <a:xfrm>
                <a:off x="0" y="0"/>
                <a:ext cx="1474" cy="520"/>
              </a:xfrm>
              <a:custGeom>
                <a:avLst/>
                <a:gdLst>
                  <a:gd name="txL" fmla="*/ 0 w 1474"/>
                  <a:gd name="txT" fmla="*/ 0 h 520"/>
                  <a:gd name="txR" fmla="*/ 1667 w 1474"/>
                  <a:gd name="txB" fmla="*/ 536 h 520"/>
                </a:gdLst>
                <a:ahLst/>
                <a:cxnLst>
                  <a:cxn ang="0">
                    <a:pos x="0" y="520"/>
                  </a:cxn>
                  <a:cxn ang="0">
                    <a:pos x="1474" y="0"/>
                  </a:cxn>
                </a:cxnLst>
                <a:rect l="txL" t="txT" r="txR" b="txB"/>
                <a:pathLst>
                  <a:path w="1474" h="520">
                    <a:moveTo>
                      <a:pt x="0" y="520"/>
                    </a:moveTo>
                    <a:lnTo>
                      <a:pt x="1474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69" name="Line 16"/>
              <p:cNvSpPr/>
              <p:nvPr/>
            </p:nvSpPr>
            <p:spPr>
              <a:xfrm flipV="1">
                <a:off x="353" y="323"/>
                <a:ext cx="196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17465" name="Group 17"/>
            <p:cNvGrpSpPr/>
            <p:nvPr/>
          </p:nvGrpSpPr>
          <p:grpSpPr>
            <a:xfrm>
              <a:off x="124" y="0"/>
              <a:ext cx="1379" cy="518"/>
              <a:chOff x="0" y="0"/>
              <a:chExt cx="1474" cy="520"/>
            </a:xfrm>
          </p:grpSpPr>
          <p:sp>
            <p:nvSpPr>
              <p:cNvPr id="17466" name="Freeform 17"/>
              <p:cNvSpPr/>
              <p:nvPr/>
            </p:nvSpPr>
            <p:spPr>
              <a:xfrm>
                <a:off x="0" y="0"/>
                <a:ext cx="1474" cy="520"/>
              </a:xfrm>
              <a:custGeom>
                <a:avLst/>
                <a:gdLst>
                  <a:gd name="txL" fmla="*/ 0 w 1474"/>
                  <a:gd name="txT" fmla="*/ 0 h 520"/>
                  <a:gd name="txR" fmla="*/ 1667 w 1474"/>
                  <a:gd name="txB" fmla="*/ 536 h 520"/>
                </a:gdLst>
                <a:ahLst/>
                <a:cxnLst>
                  <a:cxn ang="0">
                    <a:pos x="0" y="0"/>
                  </a:cxn>
                  <a:cxn ang="0">
                    <a:pos x="1474" y="520"/>
                  </a:cxn>
                </a:cxnLst>
                <a:rect l="txL" t="txT" r="txR" b="txB"/>
                <a:pathLst>
                  <a:path w="1474" h="520">
                    <a:moveTo>
                      <a:pt x="0" y="0"/>
                    </a:moveTo>
                    <a:lnTo>
                      <a:pt x="1474" y="52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67" name="Line 19"/>
              <p:cNvSpPr/>
              <p:nvPr/>
            </p:nvSpPr>
            <p:spPr>
              <a:xfrm>
                <a:off x="397" y="135"/>
                <a:ext cx="174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7" name="Group 20"/>
          <p:cNvGrpSpPr/>
          <p:nvPr/>
        </p:nvGrpSpPr>
        <p:grpSpPr>
          <a:xfrm>
            <a:off x="4572000" y="1349375"/>
            <a:ext cx="2479675" cy="1044575"/>
            <a:chOff x="0" y="0"/>
            <a:chExt cx="1562" cy="805"/>
          </a:xfrm>
        </p:grpSpPr>
        <p:grpSp>
          <p:nvGrpSpPr>
            <p:cNvPr id="17454" name="Group 21"/>
            <p:cNvGrpSpPr/>
            <p:nvPr/>
          </p:nvGrpSpPr>
          <p:grpSpPr>
            <a:xfrm>
              <a:off x="10" y="0"/>
              <a:ext cx="1507" cy="8"/>
              <a:chOff x="0" y="0"/>
              <a:chExt cx="1679" cy="8"/>
            </a:xfrm>
          </p:grpSpPr>
          <p:sp>
            <p:nvSpPr>
              <p:cNvPr id="17461" name="Line 5"/>
              <p:cNvSpPr/>
              <p:nvPr/>
            </p:nvSpPr>
            <p:spPr>
              <a:xfrm>
                <a:off x="0" y="8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62" name="Line 23"/>
              <p:cNvSpPr/>
              <p:nvPr/>
            </p:nvSpPr>
            <p:spPr>
              <a:xfrm flipV="1">
                <a:off x="608" y="0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17455" name="Group 24"/>
            <p:cNvGrpSpPr/>
            <p:nvPr/>
          </p:nvGrpSpPr>
          <p:grpSpPr>
            <a:xfrm>
              <a:off x="54" y="796"/>
              <a:ext cx="1508" cy="9"/>
              <a:chOff x="0" y="0"/>
              <a:chExt cx="1679" cy="9"/>
            </a:xfrm>
          </p:grpSpPr>
          <p:sp>
            <p:nvSpPr>
              <p:cNvPr id="17459" name="Line 8"/>
              <p:cNvSpPr/>
              <p:nvPr/>
            </p:nvSpPr>
            <p:spPr>
              <a:xfrm>
                <a:off x="0" y="9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60" name="Line 26"/>
              <p:cNvSpPr/>
              <p:nvPr/>
            </p:nvSpPr>
            <p:spPr>
              <a:xfrm flipV="1">
                <a:off x="686" y="0"/>
                <a:ext cx="135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17456" name="Group 27"/>
            <p:cNvGrpSpPr/>
            <p:nvPr/>
          </p:nvGrpSpPr>
          <p:grpSpPr>
            <a:xfrm>
              <a:off x="0" y="418"/>
              <a:ext cx="1508" cy="9"/>
              <a:chOff x="0" y="0"/>
              <a:chExt cx="1679" cy="9"/>
            </a:xfrm>
          </p:grpSpPr>
          <p:sp>
            <p:nvSpPr>
              <p:cNvPr id="17457" name="Line 20"/>
              <p:cNvSpPr/>
              <p:nvPr/>
            </p:nvSpPr>
            <p:spPr>
              <a:xfrm>
                <a:off x="0" y="9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58" name="Line 29"/>
              <p:cNvSpPr/>
              <p:nvPr/>
            </p:nvSpPr>
            <p:spPr>
              <a:xfrm flipV="1">
                <a:off x="675" y="0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11" name="Group 30"/>
          <p:cNvGrpSpPr/>
          <p:nvPr/>
        </p:nvGrpSpPr>
        <p:grpSpPr>
          <a:xfrm>
            <a:off x="4643438" y="1385888"/>
            <a:ext cx="1800225" cy="1008062"/>
            <a:chOff x="0" y="0"/>
            <a:chExt cx="1134" cy="635"/>
          </a:xfrm>
        </p:grpSpPr>
        <p:sp>
          <p:nvSpPr>
            <p:cNvPr id="17451" name="Line 31"/>
            <p:cNvSpPr/>
            <p:nvPr/>
          </p:nvSpPr>
          <p:spPr>
            <a:xfrm flipV="1">
              <a:off x="0" y="325"/>
              <a:ext cx="1112" cy="31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7452" name="Line 32"/>
            <p:cNvSpPr/>
            <p:nvPr/>
          </p:nvSpPr>
          <p:spPr>
            <a:xfrm>
              <a:off x="21" y="0"/>
              <a:ext cx="1068" cy="317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7453" name="Line 33"/>
            <p:cNvSpPr/>
            <p:nvPr/>
          </p:nvSpPr>
          <p:spPr>
            <a:xfrm>
              <a:off x="64" y="325"/>
              <a:ext cx="107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14370" name="Freeform 34"/>
          <p:cNvSpPr/>
          <p:nvPr/>
        </p:nvSpPr>
        <p:spPr>
          <a:xfrm rot="-6123047">
            <a:off x="5372100" y="1400175"/>
            <a:ext cx="287338" cy="250825"/>
          </a:xfrm>
          <a:custGeom>
            <a:avLst/>
            <a:gdLst>
              <a:gd name="txL" fmla="*/ 0 w 386"/>
              <a:gd name="txT" fmla="*/ 0 h 544"/>
              <a:gd name="txR" fmla="*/ 386 w 386"/>
              <a:gd name="txB" fmla="*/ 544 h 544"/>
            </a:gdLst>
            <a:ahLst/>
            <a:cxnLst>
              <a:cxn ang="0">
                <a:pos x="0" y="0"/>
              </a:cxn>
              <a:cxn ang="0">
                <a:pos x="91" y="385"/>
              </a:cxn>
              <a:cxn ang="0">
                <a:pos x="386" y="544"/>
              </a:cxn>
            </a:cxnLst>
            <a:rect l="txL" t="txT" r="txR" b="txB"/>
            <a:pathLst>
              <a:path w="386" h="544">
                <a:moveTo>
                  <a:pt x="0" y="0"/>
                </a:moveTo>
                <a:cubicBezTo>
                  <a:pt x="13" y="147"/>
                  <a:pt x="27" y="294"/>
                  <a:pt x="91" y="385"/>
                </a:cubicBezTo>
                <a:cubicBezTo>
                  <a:pt x="155" y="476"/>
                  <a:pt x="270" y="510"/>
                  <a:pt x="386" y="544"/>
                </a:cubicBezTo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triangle" w="med" len="lg"/>
          </a:ln>
        </p:spPr>
        <p:txBody>
          <a:bodyPr/>
          <a:p>
            <a:endParaRPr lang="zh-CN" altLang="en-US"/>
          </a:p>
        </p:txBody>
      </p:sp>
      <p:sp>
        <p:nvSpPr>
          <p:cNvPr id="14371" name="Freeform 35"/>
          <p:cNvSpPr/>
          <p:nvPr/>
        </p:nvSpPr>
        <p:spPr>
          <a:xfrm rot="6231661" flipV="1">
            <a:off x="5451475" y="2198688"/>
            <a:ext cx="323850" cy="214312"/>
          </a:xfrm>
          <a:custGeom>
            <a:avLst/>
            <a:gdLst>
              <a:gd name="txL" fmla="*/ 0 w 386"/>
              <a:gd name="txT" fmla="*/ 0 h 544"/>
              <a:gd name="txR" fmla="*/ 386 w 386"/>
              <a:gd name="txB" fmla="*/ 544 h 544"/>
            </a:gdLst>
            <a:ahLst/>
            <a:cxnLst>
              <a:cxn ang="0">
                <a:pos x="0" y="0"/>
              </a:cxn>
              <a:cxn ang="0">
                <a:pos x="91" y="385"/>
              </a:cxn>
              <a:cxn ang="0">
                <a:pos x="386" y="544"/>
              </a:cxn>
            </a:cxnLst>
            <a:rect l="txL" t="txT" r="txR" b="txB"/>
            <a:pathLst>
              <a:path w="386" h="544">
                <a:moveTo>
                  <a:pt x="0" y="0"/>
                </a:moveTo>
                <a:cubicBezTo>
                  <a:pt x="13" y="147"/>
                  <a:pt x="27" y="294"/>
                  <a:pt x="91" y="385"/>
                </a:cubicBezTo>
                <a:cubicBezTo>
                  <a:pt x="155" y="476"/>
                  <a:pt x="270" y="510"/>
                  <a:pt x="386" y="544"/>
                </a:cubicBezTo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triangle" w="med" len="lg"/>
          </a:ln>
        </p:spPr>
        <p:txBody>
          <a:bodyPr/>
          <a:p>
            <a:endParaRPr lang="zh-CN" altLang="en-US"/>
          </a:p>
        </p:txBody>
      </p:sp>
      <p:grpSp>
        <p:nvGrpSpPr>
          <p:cNvPr id="12" name="Group 36"/>
          <p:cNvGrpSpPr/>
          <p:nvPr/>
        </p:nvGrpSpPr>
        <p:grpSpPr>
          <a:xfrm>
            <a:off x="1695450" y="3403600"/>
            <a:ext cx="6297613" cy="2016125"/>
            <a:chOff x="0" y="0"/>
            <a:chExt cx="3967" cy="1270"/>
          </a:xfrm>
        </p:grpSpPr>
        <p:sp>
          <p:nvSpPr>
            <p:cNvPr id="17444" name="Line 3"/>
            <p:cNvSpPr/>
            <p:nvPr/>
          </p:nvSpPr>
          <p:spPr>
            <a:xfrm>
              <a:off x="0" y="640"/>
              <a:ext cx="3967" cy="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</p:sp>
        <p:sp>
          <p:nvSpPr>
            <p:cNvPr id="17445" name="xjhgx3"/>
            <p:cNvSpPr/>
            <p:nvPr/>
          </p:nvSpPr>
          <p:spPr>
            <a:xfrm>
              <a:off x="1723" y="0"/>
              <a:ext cx="249" cy="1270"/>
            </a:xfrm>
            <a:custGeom>
              <a:avLst/>
              <a:gdLst>
                <a:gd name="txL" fmla="*/ 0 w 980"/>
                <a:gd name="txT" fmla="*/ 0 h 4408"/>
                <a:gd name="txR" fmla="*/ 980 w 980"/>
                <a:gd name="txB" fmla="*/ 4408 h 4408"/>
              </a:gdLst>
              <a:ahLst/>
              <a:cxnLst>
                <a:cxn ang="0">
                  <a:pos x="980" y="0"/>
                </a:cxn>
                <a:cxn ang="0">
                  <a:pos x="907" y="270"/>
                </a:cxn>
                <a:cxn ang="0">
                  <a:pos x="845" y="542"/>
                </a:cxn>
                <a:cxn ang="0">
                  <a:pos x="791" y="816"/>
                </a:cxn>
                <a:cxn ang="0">
                  <a:pos x="748" y="1091"/>
                </a:cxn>
                <a:cxn ang="0">
                  <a:pos x="714" y="1368"/>
                </a:cxn>
                <a:cxn ang="0">
                  <a:pos x="689" y="1646"/>
                </a:cxn>
                <a:cxn ang="0">
                  <a:pos x="675" y="1925"/>
                </a:cxn>
                <a:cxn ang="0">
                  <a:pos x="670" y="2204"/>
                </a:cxn>
                <a:cxn ang="0">
                  <a:pos x="675" y="2483"/>
                </a:cxn>
                <a:cxn ang="0">
                  <a:pos x="689" y="2762"/>
                </a:cxn>
                <a:cxn ang="0">
                  <a:pos x="714" y="3040"/>
                </a:cxn>
                <a:cxn ang="0">
                  <a:pos x="748" y="3317"/>
                </a:cxn>
                <a:cxn ang="0">
                  <a:pos x="791" y="3592"/>
                </a:cxn>
                <a:cxn ang="0">
                  <a:pos x="845" y="3866"/>
                </a:cxn>
                <a:cxn ang="0">
                  <a:pos x="907" y="4138"/>
                </a:cxn>
                <a:cxn ang="0">
                  <a:pos x="980" y="4408"/>
                </a:cxn>
                <a:cxn ang="0">
                  <a:pos x="0" y="4408"/>
                </a:cxn>
                <a:cxn ang="0">
                  <a:pos x="73" y="4138"/>
                </a:cxn>
                <a:cxn ang="0">
                  <a:pos x="135" y="3866"/>
                </a:cxn>
                <a:cxn ang="0">
                  <a:pos x="189" y="3592"/>
                </a:cxn>
                <a:cxn ang="0">
                  <a:pos x="232" y="3317"/>
                </a:cxn>
                <a:cxn ang="0">
                  <a:pos x="266" y="3040"/>
                </a:cxn>
                <a:cxn ang="0">
                  <a:pos x="291" y="2762"/>
                </a:cxn>
                <a:cxn ang="0">
                  <a:pos x="305" y="2483"/>
                </a:cxn>
                <a:cxn ang="0">
                  <a:pos x="310" y="2204"/>
                </a:cxn>
                <a:cxn ang="0">
                  <a:pos x="305" y="1925"/>
                </a:cxn>
                <a:cxn ang="0">
                  <a:pos x="291" y="1646"/>
                </a:cxn>
                <a:cxn ang="0">
                  <a:pos x="266" y="1368"/>
                </a:cxn>
                <a:cxn ang="0">
                  <a:pos x="232" y="1091"/>
                </a:cxn>
                <a:cxn ang="0">
                  <a:pos x="189" y="816"/>
                </a:cxn>
                <a:cxn ang="0">
                  <a:pos x="135" y="542"/>
                </a:cxn>
                <a:cxn ang="0">
                  <a:pos x="73" y="270"/>
                </a:cxn>
                <a:cxn ang="0">
                  <a:pos x="0" y="0"/>
                </a:cxn>
                <a:cxn ang="0">
                  <a:pos x="980" y="0"/>
                </a:cxn>
              </a:cxnLst>
              <a:rect l="txL" t="txT" r="txR" b="txB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rgbClr val="D5FFFF">
                    <a:alpha val="100000"/>
                  </a:srgbClr>
                </a:gs>
                <a:gs pos="50000">
                  <a:srgbClr val="47FFFF">
                    <a:alpha val="100000"/>
                  </a:srgbClr>
                </a:gs>
                <a:gs pos="100000">
                  <a:srgbClr val="D5FFFF">
                    <a:alpha val="100000"/>
                  </a:srgbClr>
                </a:gs>
              </a:gsLst>
              <a:lin ang="5400000" scaled="1"/>
              <a:tileRect/>
            </a:gradFill>
            <a:ln w="28575" cap="flat" cmpd="sng">
              <a:solidFill>
                <a:srgbClr val="2D5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6" name="Oval 39"/>
            <p:cNvSpPr/>
            <p:nvPr/>
          </p:nvSpPr>
          <p:spPr>
            <a:xfrm>
              <a:off x="1813" y="612"/>
              <a:ext cx="68" cy="68"/>
            </a:xfrm>
            <a:prstGeom prst="ellipse">
              <a:avLst/>
            </a:prstGeom>
            <a:solidFill>
              <a:srgbClr val="FFFF66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2800" b="1" dirty="0">
                <a:solidFill>
                  <a:srgbClr val="0066C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7447" name="Oval 22"/>
            <p:cNvSpPr>
              <a:spLocks noChangeAspect="1"/>
            </p:cNvSpPr>
            <p:nvPr/>
          </p:nvSpPr>
          <p:spPr>
            <a:xfrm>
              <a:off x="702" y="612"/>
              <a:ext cx="68" cy="6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2800" b="1" dirty="0">
                <a:solidFill>
                  <a:srgbClr val="0066CC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7448" name="Text Box 21"/>
            <p:cNvSpPr txBox="1"/>
            <p:nvPr/>
          </p:nvSpPr>
          <p:spPr>
            <a:xfrm>
              <a:off x="590" y="255"/>
              <a:ext cx="38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zh-CN" sz="3200" b="1" dirty="0">
                  <a:solidFill>
                    <a:srgbClr val="0066CC"/>
                  </a:solidFill>
                  <a:latin typeface="宋体" panose="02010600030101010101" pitchFamily="2" charset="-122"/>
                </a:rPr>
                <a:t>F</a:t>
              </a:r>
              <a:endParaRPr lang="zh-CN" altLang="zh-CN" sz="3200" b="1" dirty="0">
                <a:solidFill>
                  <a:srgbClr val="0066C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7449" name="Oval 22"/>
            <p:cNvSpPr>
              <a:spLocks noChangeAspect="1"/>
            </p:cNvSpPr>
            <p:nvPr/>
          </p:nvSpPr>
          <p:spPr>
            <a:xfrm>
              <a:off x="2926" y="618"/>
              <a:ext cx="68" cy="6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2800" b="1" dirty="0">
                <a:solidFill>
                  <a:srgbClr val="0066CC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7450" name="Text Box 21"/>
            <p:cNvSpPr txBox="1"/>
            <p:nvPr/>
          </p:nvSpPr>
          <p:spPr>
            <a:xfrm>
              <a:off x="2744" y="232"/>
              <a:ext cx="38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zh-CN" sz="3200" b="1" dirty="0">
                  <a:solidFill>
                    <a:srgbClr val="0066CC"/>
                  </a:solidFill>
                  <a:latin typeface="宋体" panose="02010600030101010101" pitchFamily="2" charset="-122"/>
                </a:rPr>
                <a:t>F</a:t>
              </a:r>
              <a:endParaRPr lang="zh-CN" altLang="zh-CN" sz="3200" b="1" dirty="0">
                <a:solidFill>
                  <a:srgbClr val="0066CC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3" name="Group 44"/>
          <p:cNvGrpSpPr/>
          <p:nvPr/>
        </p:nvGrpSpPr>
        <p:grpSpPr>
          <a:xfrm>
            <a:off x="4575175" y="3076575"/>
            <a:ext cx="2538413" cy="2592388"/>
            <a:chOff x="0" y="0"/>
            <a:chExt cx="1599" cy="1633"/>
          </a:xfrm>
        </p:grpSpPr>
        <p:grpSp>
          <p:nvGrpSpPr>
            <p:cNvPr id="17435" name="Group 45"/>
            <p:cNvGrpSpPr/>
            <p:nvPr/>
          </p:nvGrpSpPr>
          <p:grpSpPr>
            <a:xfrm rot="-186246">
              <a:off x="0" y="0"/>
              <a:ext cx="1380" cy="518"/>
              <a:chOff x="0" y="0"/>
              <a:chExt cx="1474" cy="520"/>
            </a:xfrm>
          </p:grpSpPr>
          <p:sp>
            <p:nvSpPr>
              <p:cNvPr id="17442" name="Freeform 14"/>
              <p:cNvSpPr/>
              <p:nvPr/>
            </p:nvSpPr>
            <p:spPr>
              <a:xfrm>
                <a:off x="0" y="0"/>
                <a:ext cx="1474" cy="520"/>
              </a:xfrm>
              <a:custGeom>
                <a:avLst/>
                <a:gdLst>
                  <a:gd name="txL" fmla="*/ 0 w 1474"/>
                  <a:gd name="txT" fmla="*/ 0 h 520"/>
                  <a:gd name="txR" fmla="*/ 1667 w 1474"/>
                  <a:gd name="txB" fmla="*/ 536 h 520"/>
                </a:gdLst>
                <a:ahLst/>
                <a:cxnLst>
                  <a:cxn ang="0">
                    <a:pos x="0" y="520"/>
                  </a:cxn>
                  <a:cxn ang="0">
                    <a:pos x="1474" y="0"/>
                  </a:cxn>
                </a:cxnLst>
                <a:rect l="txL" t="txT" r="txR" b="txB"/>
                <a:pathLst>
                  <a:path w="1474" h="520">
                    <a:moveTo>
                      <a:pt x="0" y="520"/>
                    </a:moveTo>
                    <a:lnTo>
                      <a:pt x="1474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43" name="Line 47"/>
              <p:cNvSpPr/>
              <p:nvPr/>
            </p:nvSpPr>
            <p:spPr>
              <a:xfrm flipV="1">
                <a:off x="353" y="323"/>
                <a:ext cx="196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17436" name="Group 48"/>
            <p:cNvGrpSpPr/>
            <p:nvPr/>
          </p:nvGrpSpPr>
          <p:grpSpPr>
            <a:xfrm>
              <a:off x="46" y="1089"/>
              <a:ext cx="1315" cy="544"/>
              <a:chOff x="0" y="0"/>
              <a:chExt cx="1474" cy="520"/>
            </a:xfrm>
          </p:grpSpPr>
          <p:sp>
            <p:nvSpPr>
              <p:cNvPr id="17440" name="Freeform 17"/>
              <p:cNvSpPr/>
              <p:nvPr/>
            </p:nvSpPr>
            <p:spPr>
              <a:xfrm>
                <a:off x="0" y="0"/>
                <a:ext cx="1474" cy="520"/>
              </a:xfrm>
              <a:custGeom>
                <a:avLst/>
                <a:gdLst>
                  <a:gd name="txL" fmla="*/ 0 w 1474"/>
                  <a:gd name="txT" fmla="*/ 0 h 520"/>
                  <a:gd name="txR" fmla="*/ 1667 w 1474"/>
                  <a:gd name="txB" fmla="*/ 536 h 520"/>
                </a:gdLst>
                <a:ahLst/>
                <a:cxnLst>
                  <a:cxn ang="0">
                    <a:pos x="0" y="0"/>
                  </a:cxn>
                  <a:cxn ang="0">
                    <a:pos x="1474" y="520"/>
                  </a:cxn>
                </a:cxnLst>
                <a:rect l="txL" t="txT" r="txR" b="txB"/>
                <a:pathLst>
                  <a:path w="1474" h="520">
                    <a:moveTo>
                      <a:pt x="0" y="0"/>
                    </a:moveTo>
                    <a:lnTo>
                      <a:pt x="1474" y="52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41" name="Line 50"/>
              <p:cNvSpPr/>
              <p:nvPr/>
            </p:nvSpPr>
            <p:spPr>
              <a:xfrm>
                <a:off x="397" y="135"/>
                <a:ext cx="174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17437" name="Group 51"/>
            <p:cNvGrpSpPr/>
            <p:nvPr/>
          </p:nvGrpSpPr>
          <p:grpSpPr>
            <a:xfrm>
              <a:off x="91" y="839"/>
              <a:ext cx="1508" cy="9"/>
              <a:chOff x="0" y="0"/>
              <a:chExt cx="1679" cy="9"/>
            </a:xfrm>
          </p:grpSpPr>
          <p:sp>
            <p:nvSpPr>
              <p:cNvPr id="17438" name="Line 20"/>
              <p:cNvSpPr/>
              <p:nvPr/>
            </p:nvSpPr>
            <p:spPr>
              <a:xfrm>
                <a:off x="0" y="9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39" name="Line 53"/>
              <p:cNvSpPr/>
              <p:nvPr/>
            </p:nvSpPr>
            <p:spPr>
              <a:xfrm flipV="1">
                <a:off x="675" y="0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17" name="Group 54"/>
          <p:cNvGrpSpPr/>
          <p:nvPr/>
        </p:nvGrpSpPr>
        <p:grpSpPr>
          <a:xfrm>
            <a:off x="2233613" y="3508375"/>
            <a:ext cx="4465637" cy="1622425"/>
            <a:chOff x="0" y="0"/>
            <a:chExt cx="2813" cy="1022"/>
          </a:xfrm>
        </p:grpSpPr>
        <p:grpSp>
          <p:nvGrpSpPr>
            <p:cNvPr id="17422" name="Group 55"/>
            <p:cNvGrpSpPr/>
            <p:nvPr/>
          </p:nvGrpSpPr>
          <p:grpSpPr>
            <a:xfrm>
              <a:off x="0" y="431"/>
              <a:ext cx="1532" cy="259"/>
              <a:chOff x="0" y="0"/>
              <a:chExt cx="1532" cy="259"/>
            </a:xfrm>
          </p:grpSpPr>
          <p:grpSp>
            <p:nvGrpSpPr>
              <p:cNvPr id="17426" name="Group 56"/>
              <p:cNvGrpSpPr/>
              <p:nvPr/>
            </p:nvGrpSpPr>
            <p:grpSpPr>
              <a:xfrm>
                <a:off x="0" y="136"/>
                <a:ext cx="1508" cy="8"/>
                <a:chOff x="0" y="0"/>
                <a:chExt cx="1679" cy="8"/>
              </a:xfrm>
            </p:grpSpPr>
            <p:sp>
              <p:nvSpPr>
                <p:cNvPr id="17433" name="Line 11"/>
                <p:cNvSpPr/>
                <p:nvPr/>
              </p:nvSpPr>
              <p:spPr>
                <a:xfrm>
                  <a:off x="0" y="8"/>
                  <a:ext cx="1679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34" name="Line 58"/>
                <p:cNvSpPr/>
                <p:nvPr/>
              </p:nvSpPr>
              <p:spPr>
                <a:xfrm flipV="1">
                  <a:off x="600" y="0"/>
                  <a:ext cx="181" cy="0"/>
                </a:xfrm>
                <a:prstGeom prst="line">
                  <a:avLst/>
                </a:prstGeom>
                <a:ln w="19050" cap="flat" cmpd="sng">
                  <a:solidFill>
                    <a:srgbClr val="FF3300"/>
                  </a:solidFill>
                  <a:prstDash val="solid"/>
                  <a:headEnd type="none" w="med" len="med"/>
                  <a:tailEnd type="stealth" w="lg" len="lg"/>
                </a:ln>
              </p:spPr>
            </p:sp>
          </p:grpSp>
          <p:grpSp>
            <p:nvGrpSpPr>
              <p:cNvPr id="17427" name="Group 59"/>
              <p:cNvGrpSpPr/>
              <p:nvPr/>
            </p:nvGrpSpPr>
            <p:grpSpPr>
              <a:xfrm>
                <a:off x="72" y="0"/>
                <a:ext cx="1451" cy="23"/>
                <a:chOff x="0" y="0"/>
                <a:chExt cx="1451" cy="23"/>
              </a:xfrm>
            </p:grpSpPr>
            <p:sp>
              <p:nvSpPr>
                <p:cNvPr id="17431" name="Line 5"/>
                <p:cNvSpPr/>
                <p:nvPr/>
              </p:nvSpPr>
              <p:spPr>
                <a:xfrm rot="-717627">
                  <a:off x="0" y="0"/>
                  <a:ext cx="1451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32" name="Line 61"/>
                <p:cNvSpPr/>
                <p:nvPr/>
              </p:nvSpPr>
              <p:spPr>
                <a:xfrm rot="-717628" flipV="1">
                  <a:off x="523" y="23"/>
                  <a:ext cx="157" cy="0"/>
                </a:xfrm>
                <a:prstGeom prst="line">
                  <a:avLst/>
                </a:prstGeom>
                <a:ln w="19050" cap="flat" cmpd="sng">
                  <a:solidFill>
                    <a:srgbClr val="FF3300"/>
                  </a:solidFill>
                  <a:prstDash val="solid"/>
                  <a:headEnd type="none" w="med" len="med"/>
                  <a:tailEnd type="stealth" w="lg" len="lg"/>
                </a:ln>
              </p:spPr>
            </p:sp>
          </p:grpSp>
          <p:grpSp>
            <p:nvGrpSpPr>
              <p:cNvPr id="17428" name="Group 62"/>
              <p:cNvGrpSpPr/>
              <p:nvPr/>
            </p:nvGrpSpPr>
            <p:grpSpPr>
              <a:xfrm rot="554753">
                <a:off x="24" y="250"/>
                <a:ext cx="1508" cy="9"/>
                <a:chOff x="0" y="0"/>
                <a:chExt cx="1679" cy="9"/>
              </a:xfrm>
            </p:grpSpPr>
            <p:sp>
              <p:nvSpPr>
                <p:cNvPr id="17429" name="Line 8"/>
                <p:cNvSpPr/>
                <p:nvPr/>
              </p:nvSpPr>
              <p:spPr>
                <a:xfrm>
                  <a:off x="0" y="9"/>
                  <a:ext cx="1679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30" name="Line 64"/>
                <p:cNvSpPr/>
                <p:nvPr/>
              </p:nvSpPr>
              <p:spPr>
                <a:xfrm flipV="1">
                  <a:off x="686" y="0"/>
                  <a:ext cx="135" cy="0"/>
                </a:xfrm>
                <a:prstGeom prst="line">
                  <a:avLst/>
                </a:prstGeom>
                <a:ln w="19050" cap="flat" cmpd="sng">
                  <a:solidFill>
                    <a:srgbClr val="FF3300"/>
                  </a:solidFill>
                  <a:prstDash val="solid"/>
                  <a:headEnd type="none" w="med" len="med"/>
                  <a:tailEnd type="stealth" w="lg" len="lg"/>
                </a:ln>
              </p:spPr>
            </p:sp>
          </p:grpSp>
        </p:grpSp>
        <p:sp>
          <p:nvSpPr>
            <p:cNvPr id="17423" name="Line 65"/>
            <p:cNvSpPr/>
            <p:nvPr/>
          </p:nvSpPr>
          <p:spPr>
            <a:xfrm flipV="1">
              <a:off x="1452" y="0"/>
              <a:ext cx="1361" cy="295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7424" name="Line 66"/>
            <p:cNvSpPr/>
            <p:nvPr/>
          </p:nvSpPr>
          <p:spPr>
            <a:xfrm>
              <a:off x="1498" y="817"/>
              <a:ext cx="1248" cy="205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7425" name="Line 67"/>
            <p:cNvSpPr/>
            <p:nvPr/>
          </p:nvSpPr>
          <p:spPr>
            <a:xfrm>
              <a:off x="1562" y="584"/>
              <a:ext cx="107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14404" name="Freeform 68"/>
          <p:cNvSpPr/>
          <p:nvPr/>
        </p:nvSpPr>
        <p:spPr>
          <a:xfrm rot="-6183351">
            <a:off x="5383213" y="3598863"/>
            <a:ext cx="319087" cy="139700"/>
          </a:xfrm>
          <a:custGeom>
            <a:avLst/>
            <a:gdLst>
              <a:gd name="txL" fmla="*/ 0 w 386"/>
              <a:gd name="txT" fmla="*/ 0 h 544"/>
              <a:gd name="txR" fmla="*/ 386 w 386"/>
              <a:gd name="txB" fmla="*/ 544 h 544"/>
            </a:gdLst>
            <a:ahLst/>
            <a:cxnLst>
              <a:cxn ang="0">
                <a:pos x="0" y="0"/>
              </a:cxn>
              <a:cxn ang="0">
                <a:pos x="91" y="385"/>
              </a:cxn>
              <a:cxn ang="0">
                <a:pos x="386" y="544"/>
              </a:cxn>
            </a:cxnLst>
            <a:rect l="txL" t="txT" r="txR" b="txB"/>
            <a:pathLst>
              <a:path w="386" h="544">
                <a:moveTo>
                  <a:pt x="0" y="0"/>
                </a:moveTo>
                <a:cubicBezTo>
                  <a:pt x="13" y="147"/>
                  <a:pt x="27" y="294"/>
                  <a:pt x="91" y="385"/>
                </a:cubicBezTo>
                <a:cubicBezTo>
                  <a:pt x="155" y="476"/>
                  <a:pt x="270" y="510"/>
                  <a:pt x="386" y="544"/>
                </a:cubicBezTo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triangle" w="med" len="lg"/>
          </a:ln>
        </p:spPr>
        <p:txBody>
          <a:bodyPr/>
          <a:p>
            <a:endParaRPr lang="zh-CN" altLang="en-US"/>
          </a:p>
        </p:txBody>
      </p:sp>
      <p:sp>
        <p:nvSpPr>
          <p:cNvPr id="14405" name="Freeform 69"/>
          <p:cNvSpPr/>
          <p:nvPr/>
        </p:nvSpPr>
        <p:spPr>
          <a:xfrm rot="6678208" flipV="1">
            <a:off x="5430838" y="4994275"/>
            <a:ext cx="287337" cy="139700"/>
          </a:xfrm>
          <a:custGeom>
            <a:avLst/>
            <a:gdLst>
              <a:gd name="txL" fmla="*/ 0 w 386"/>
              <a:gd name="txT" fmla="*/ 0 h 544"/>
              <a:gd name="txR" fmla="*/ 386 w 386"/>
              <a:gd name="txB" fmla="*/ 544 h 544"/>
            </a:gdLst>
            <a:ahLst/>
            <a:cxnLst>
              <a:cxn ang="0">
                <a:pos x="0" y="0"/>
              </a:cxn>
              <a:cxn ang="0">
                <a:pos x="91" y="385"/>
              </a:cxn>
              <a:cxn ang="0">
                <a:pos x="386" y="544"/>
              </a:cxn>
            </a:cxnLst>
            <a:rect l="txL" t="txT" r="txR" b="txB"/>
            <a:pathLst>
              <a:path w="386" h="544">
                <a:moveTo>
                  <a:pt x="0" y="0"/>
                </a:moveTo>
                <a:cubicBezTo>
                  <a:pt x="13" y="147"/>
                  <a:pt x="27" y="294"/>
                  <a:pt x="91" y="385"/>
                </a:cubicBezTo>
                <a:cubicBezTo>
                  <a:pt x="155" y="476"/>
                  <a:pt x="270" y="510"/>
                  <a:pt x="386" y="544"/>
                </a:cubicBezTo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triangle" w="med" len="lg"/>
          </a:ln>
        </p:spPr>
        <p:txBody>
          <a:bodyPr/>
          <a:p>
            <a:endParaRPr lang="zh-CN" altLang="en-US"/>
          </a:p>
        </p:txBody>
      </p:sp>
      <p:sp>
        <p:nvSpPr>
          <p:cNvPr id="14406" name="Text Box 70"/>
          <p:cNvSpPr txBox="1"/>
          <p:nvPr/>
        </p:nvSpPr>
        <p:spPr>
          <a:xfrm>
            <a:off x="1547813" y="5949950"/>
            <a:ext cx="648176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小结：凹透镜对所有光线都起发散作用。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8434" name="Group 2"/>
          <p:cNvGrpSpPr/>
          <p:nvPr/>
        </p:nvGrpSpPr>
        <p:grpSpPr>
          <a:xfrm>
            <a:off x="4138613" y="1819275"/>
            <a:ext cx="360362" cy="2124075"/>
            <a:chOff x="0" y="0"/>
            <a:chExt cx="136" cy="635"/>
          </a:xfrm>
        </p:grpSpPr>
        <p:sp>
          <p:nvSpPr>
            <p:cNvPr id="18474" name="xjhgx2"/>
            <p:cNvSpPr/>
            <p:nvPr/>
          </p:nvSpPr>
          <p:spPr>
            <a:xfrm>
              <a:off x="0" y="0"/>
              <a:ext cx="136" cy="635"/>
            </a:xfrm>
            <a:custGeom>
              <a:avLst/>
              <a:gdLst>
                <a:gd name="txL" fmla="*/ 0 w 620"/>
                <a:gd name="txT" fmla="*/ 0 h 4408"/>
                <a:gd name="txR" fmla="*/ 620 w 620"/>
                <a:gd name="txB" fmla="*/ 4408 h 4408"/>
              </a:gdLst>
              <a:ahLst/>
              <a:cxnLst>
                <a:cxn ang="0">
                  <a:pos x="310" y="0"/>
                </a:cxn>
                <a:cxn ang="0">
                  <a:pos x="237" y="270"/>
                </a:cxn>
                <a:cxn ang="0">
                  <a:pos x="175" y="542"/>
                </a:cxn>
                <a:cxn ang="0">
                  <a:pos x="121" y="816"/>
                </a:cxn>
                <a:cxn ang="0">
                  <a:pos x="78" y="1091"/>
                </a:cxn>
                <a:cxn ang="0">
                  <a:pos x="44" y="1368"/>
                </a:cxn>
                <a:cxn ang="0">
                  <a:pos x="19" y="1646"/>
                </a:cxn>
                <a:cxn ang="0">
                  <a:pos x="5" y="1925"/>
                </a:cxn>
                <a:cxn ang="0">
                  <a:pos x="0" y="2204"/>
                </a:cxn>
                <a:cxn ang="0">
                  <a:pos x="5" y="2483"/>
                </a:cxn>
                <a:cxn ang="0">
                  <a:pos x="19" y="2762"/>
                </a:cxn>
                <a:cxn ang="0">
                  <a:pos x="44" y="3040"/>
                </a:cxn>
                <a:cxn ang="0">
                  <a:pos x="78" y="3317"/>
                </a:cxn>
                <a:cxn ang="0">
                  <a:pos x="121" y="3592"/>
                </a:cxn>
                <a:cxn ang="0">
                  <a:pos x="175" y="3866"/>
                </a:cxn>
                <a:cxn ang="0">
                  <a:pos x="237" y="4138"/>
                </a:cxn>
                <a:cxn ang="0">
                  <a:pos x="310" y="4408"/>
                </a:cxn>
                <a:cxn ang="0">
                  <a:pos x="310" y="4408"/>
                </a:cxn>
                <a:cxn ang="0">
                  <a:pos x="383" y="4138"/>
                </a:cxn>
                <a:cxn ang="0">
                  <a:pos x="445" y="3866"/>
                </a:cxn>
                <a:cxn ang="0">
                  <a:pos x="499" y="3592"/>
                </a:cxn>
                <a:cxn ang="0">
                  <a:pos x="542" y="3317"/>
                </a:cxn>
                <a:cxn ang="0">
                  <a:pos x="576" y="3040"/>
                </a:cxn>
                <a:cxn ang="0">
                  <a:pos x="601" y="2762"/>
                </a:cxn>
                <a:cxn ang="0">
                  <a:pos x="615" y="2483"/>
                </a:cxn>
                <a:cxn ang="0">
                  <a:pos x="620" y="2204"/>
                </a:cxn>
                <a:cxn ang="0">
                  <a:pos x="615" y="1925"/>
                </a:cxn>
                <a:cxn ang="0">
                  <a:pos x="601" y="1646"/>
                </a:cxn>
                <a:cxn ang="0">
                  <a:pos x="576" y="1368"/>
                </a:cxn>
                <a:cxn ang="0">
                  <a:pos x="542" y="1091"/>
                </a:cxn>
                <a:cxn ang="0">
                  <a:pos x="499" y="816"/>
                </a:cxn>
                <a:cxn ang="0">
                  <a:pos x="445" y="542"/>
                </a:cxn>
                <a:cxn ang="0">
                  <a:pos x="383" y="270"/>
                </a:cxn>
                <a:cxn ang="0">
                  <a:pos x="310" y="0"/>
                </a:cxn>
              </a:cxnLst>
              <a:rect l="txL" t="txT" r="txR" b="txB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gradFill rotWithShape="1">
              <a:gsLst>
                <a:gs pos="0">
                  <a:srgbClr val="71FFFF">
                    <a:alpha val="100000"/>
                  </a:srgbClr>
                </a:gs>
                <a:gs pos="100000">
                  <a:srgbClr val="D5FFF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28575" cap="flat" cmpd="sng">
              <a:solidFill>
                <a:srgbClr val="2D5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5" name="Line 4"/>
            <p:cNvSpPr/>
            <p:nvPr/>
          </p:nvSpPr>
          <p:spPr>
            <a:xfrm>
              <a:off x="68" y="21"/>
              <a:ext cx="0" cy="612"/>
            </a:xfrm>
            <a:prstGeom prst="line">
              <a:avLst/>
            </a:prstGeom>
            <a:ln w="12700" cap="flat" cmpd="sng">
              <a:solidFill>
                <a:srgbClr val="00F8F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8435" name="Line 6"/>
          <p:cNvSpPr/>
          <p:nvPr/>
        </p:nvSpPr>
        <p:spPr>
          <a:xfrm>
            <a:off x="1006475" y="2895600"/>
            <a:ext cx="7596188" cy="3175"/>
          </a:xfrm>
          <a:prstGeom prst="line">
            <a:avLst/>
          </a:prstGeom>
          <a:ln w="38100" cap="flat" cmpd="sng">
            <a:solidFill>
              <a:schemeClr val="tx1"/>
            </a:solidFill>
            <a:prstDash val="lgDashDot"/>
            <a:headEnd type="none" w="med" len="med"/>
            <a:tailEnd type="none" w="med" len="med"/>
          </a:ln>
        </p:spPr>
      </p:sp>
      <p:grpSp>
        <p:nvGrpSpPr>
          <p:cNvPr id="3" name="Group 6"/>
          <p:cNvGrpSpPr/>
          <p:nvPr/>
        </p:nvGrpSpPr>
        <p:grpSpPr>
          <a:xfrm>
            <a:off x="969963" y="2174875"/>
            <a:ext cx="3297237" cy="1406525"/>
            <a:chOff x="0" y="0"/>
            <a:chExt cx="2077" cy="886"/>
          </a:xfrm>
        </p:grpSpPr>
        <p:grpSp>
          <p:nvGrpSpPr>
            <p:cNvPr id="18465" name="Group 7"/>
            <p:cNvGrpSpPr/>
            <p:nvPr/>
          </p:nvGrpSpPr>
          <p:grpSpPr>
            <a:xfrm>
              <a:off x="0" y="0"/>
              <a:ext cx="2064" cy="92"/>
              <a:chOff x="0" y="0"/>
              <a:chExt cx="2381" cy="91"/>
            </a:xfrm>
          </p:grpSpPr>
          <p:sp>
            <p:nvSpPr>
              <p:cNvPr id="18472" name="Line 8"/>
              <p:cNvSpPr/>
              <p:nvPr/>
            </p:nvSpPr>
            <p:spPr>
              <a:xfrm flipV="1">
                <a:off x="0" y="47"/>
                <a:ext cx="2381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73" name="AutoShape 9"/>
              <p:cNvSpPr>
                <a:spLocks noChangeAspect="1"/>
              </p:cNvSpPr>
              <p:nvPr/>
            </p:nvSpPr>
            <p:spPr>
              <a:xfrm rot="5400000">
                <a:off x="1566" y="-9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p>
                <a:endParaRPr lang="zh-CN" altLang="zh-CN" sz="2800" b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18466" name="Group 10"/>
            <p:cNvGrpSpPr/>
            <p:nvPr/>
          </p:nvGrpSpPr>
          <p:grpSpPr>
            <a:xfrm>
              <a:off x="0" y="817"/>
              <a:ext cx="2059" cy="69"/>
              <a:chOff x="0" y="0"/>
              <a:chExt cx="2399" cy="91"/>
            </a:xfrm>
          </p:grpSpPr>
          <p:sp>
            <p:nvSpPr>
              <p:cNvPr id="18470" name="Line 11"/>
              <p:cNvSpPr/>
              <p:nvPr/>
            </p:nvSpPr>
            <p:spPr>
              <a:xfrm>
                <a:off x="0" y="46"/>
                <a:ext cx="239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71" name="AutoShape 12"/>
              <p:cNvSpPr>
                <a:spLocks noChangeAspect="1"/>
              </p:cNvSpPr>
              <p:nvPr/>
            </p:nvSpPr>
            <p:spPr>
              <a:xfrm rot="5400000">
                <a:off x="1579" y="-9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p>
                <a:endParaRPr lang="zh-CN" altLang="zh-CN" sz="2800" b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18467" name="Group 13"/>
            <p:cNvGrpSpPr/>
            <p:nvPr/>
          </p:nvGrpSpPr>
          <p:grpSpPr>
            <a:xfrm>
              <a:off x="23" y="410"/>
              <a:ext cx="2054" cy="92"/>
              <a:chOff x="0" y="0"/>
              <a:chExt cx="2394" cy="91"/>
            </a:xfrm>
          </p:grpSpPr>
          <p:sp>
            <p:nvSpPr>
              <p:cNvPr id="18468" name="Line 14"/>
              <p:cNvSpPr/>
              <p:nvPr/>
            </p:nvSpPr>
            <p:spPr>
              <a:xfrm flipV="1">
                <a:off x="0" y="46"/>
                <a:ext cx="2394" cy="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69" name="AutoShape 15"/>
              <p:cNvSpPr>
                <a:spLocks noChangeAspect="1"/>
              </p:cNvSpPr>
              <p:nvPr/>
            </p:nvSpPr>
            <p:spPr>
              <a:xfrm rot="5400000">
                <a:off x="1574" y="-9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p>
                <a:endParaRPr lang="zh-CN" altLang="zh-CN" sz="2800" b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</p:grpSp>
      <p:grpSp>
        <p:nvGrpSpPr>
          <p:cNvPr id="7" name="Group 16"/>
          <p:cNvGrpSpPr/>
          <p:nvPr/>
        </p:nvGrpSpPr>
        <p:grpSpPr>
          <a:xfrm>
            <a:off x="4232275" y="2251075"/>
            <a:ext cx="3111500" cy="1295400"/>
            <a:chOff x="0" y="0"/>
            <a:chExt cx="1960" cy="816"/>
          </a:xfrm>
        </p:grpSpPr>
        <p:grpSp>
          <p:nvGrpSpPr>
            <p:cNvPr id="18456" name="Group 17"/>
            <p:cNvGrpSpPr/>
            <p:nvPr/>
          </p:nvGrpSpPr>
          <p:grpSpPr>
            <a:xfrm>
              <a:off x="0" y="181"/>
              <a:ext cx="1960" cy="635"/>
              <a:chOff x="0" y="0"/>
              <a:chExt cx="2073" cy="679"/>
            </a:xfrm>
          </p:grpSpPr>
          <p:sp>
            <p:nvSpPr>
              <p:cNvPr id="18463" name="Freeform 17"/>
              <p:cNvSpPr/>
              <p:nvPr/>
            </p:nvSpPr>
            <p:spPr>
              <a:xfrm>
                <a:off x="0" y="0"/>
                <a:ext cx="2073" cy="679"/>
              </a:xfrm>
              <a:custGeom>
                <a:avLst/>
                <a:gdLst>
                  <a:gd name="txL" fmla="*/ 0 w 1667"/>
                  <a:gd name="txT" fmla="*/ 0 h 536"/>
                  <a:gd name="txR" fmla="*/ 1667 w 1667"/>
                  <a:gd name="txB" fmla="*/ 536 h 536"/>
                </a:gdLst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txL" t="txT" r="txR" b="tx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464" name="AutoShape 18"/>
              <p:cNvSpPr>
                <a:spLocks noChangeAspect="1"/>
              </p:cNvSpPr>
              <p:nvPr/>
            </p:nvSpPr>
            <p:spPr>
              <a:xfrm rot="4229382">
                <a:off x="619" y="383"/>
                <a:ext cx="69" cy="20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p>
                <a:endParaRPr lang="zh-CN" altLang="zh-CN" sz="2800" b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18457" name="Group 20"/>
            <p:cNvGrpSpPr/>
            <p:nvPr/>
          </p:nvGrpSpPr>
          <p:grpSpPr>
            <a:xfrm>
              <a:off x="9" y="0"/>
              <a:ext cx="1883" cy="612"/>
              <a:chOff x="0" y="0"/>
              <a:chExt cx="2200" cy="725"/>
            </a:xfrm>
          </p:grpSpPr>
          <p:sp>
            <p:nvSpPr>
              <p:cNvPr id="18461" name="Freeform 20"/>
              <p:cNvSpPr/>
              <p:nvPr/>
            </p:nvSpPr>
            <p:spPr>
              <a:xfrm flipV="1">
                <a:off x="0" y="0"/>
                <a:ext cx="2200" cy="725"/>
              </a:xfrm>
              <a:custGeom>
                <a:avLst/>
                <a:gdLst>
                  <a:gd name="txL" fmla="*/ 0 w 1667"/>
                  <a:gd name="txT" fmla="*/ 0 h 536"/>
                  <a:gd name="txR" fmla="*/ 1667 w 1667"/>
                  <a:gd name="txB" fmla="*/ 536 h 536"/>
                </a:gdLst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txL" t="txT" r="txR" b="tx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462" name="AutoShape 21"/>
              <p:cNvSpPr>
                <a:spLocks noChangeAspect="1"/>
              </p:cNvSpPr>
              <p:nvPr/>
            </p:nvSpPr>
            <p:spPr>
              <a:xfrm rot="-4229382" flipV="1">
                <a:off x="686" y="82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p>
                <a:endParaRPr lang="zh-CN" altLang="zh-CN" sz="2800" b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18458" name="Group 23"/>
            <p:cNvGrpSpPr/>
            <p:nvPr/>
          </p:nvGrpSpPr>
          <p:grpSpPr>
            <a:xfrm>
              <a:off x="14" y="362"/>
              <a:ext cx="1923" cy="91"/>
              <a:chOff x="0" y="0"/>
              <a:chExt cx="2671" cy="91"/>
            </a:xfrm>
          </p:grpSpPr>
          <p:sp>
            <p:nvSpPr>
              <p:cNvPr id="18459" name="Line 23"/>
              <p:cNvSpPr/>
              <p:nvPr/>
            </p:nvSpPr>
            <p:spPr>
              <a:xfrm flipV="1">
                <a:off x="0" y="46"/>
                <a:ext cx="2671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60" name="AutoShape 24"/>
              <p:cNvSpPr>
                <a:spLocks noChangeAspect="1"/>
              </p:cNvSpPr>
              <p:nvPr/>
            </p:nvSpPr>
            <p:spPr>
              <a:xfrm rot="5400000">
                <a:off x="859" y="-9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p>
                <a:endParaRPr lang="zh-CN" altLang="zh-CN" sz="2800" b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</p:grpSp>
      <p:sp>
        <p:nvSpPr>
          <p:cNvPr id="18438" name="Oval 25"/>
          <p:cNvSpPr>
            <a:spLocks noChangeAspect="1"/>
          </p:cNvSpPr>
          <p:nvPr/>
        </p:nvSpPr>
        <p:spPr>
          <a:xfrm>
            <a:off x="4246563" y="2825750"/>
            <a:ext cx="144462" cy="14287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5387" name="Oval 26"/>
          <p:cNvSpPr>
            <a:spLocks noChangeAspect="1"/>
          </p:cNvSpPr>
          <p:nvPr/>
        </p:nvSpPr>
        <p:spPr>
          <a:xfrm>
            <a:off x="6191250" y="2825750"/>
            <a:ext cx="158750" cy="1587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440" name="Text Box 27"/>
          <p:cNvSpPr txBox="1"/>
          <p:nvPr/>
        </p:nvSpPr>
        <p:spPr>
          <a:xfrm>
            <a:off x="4102100" y="2825750"/>
            <a:ext cx="792163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3200" b="1" i="1" dirty="0">
                <a:solidFill>
                  <a:srgbClr val="CC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</a:t>
            </a:r>
            <a:endParaRPr lang="zh-CN" altLang="zh-CN" sz="3200" b="1" i="1" dirty="0">
              <a:solidFill>
                <a:srgbClr val="CC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5389" name="Text Box 28"/>
          <p:cNvSpPr txBox="1"/>
          <p:nvPr/>
        </p:nvSpPr>
        <p:spPr>
          <a:xfrm>
            <a:off x="6010275" y="2251075"/>
            <a:ext cx="503238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3200" b="1" i="1" dirty="0">
                <a:solidFill>
                  <a:srgbClr val="0066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F</a:t>
            </a:r>
            <a:endParaRPr lang="zh-CN" altLang="zh-CN" sz="3200" b="1" i="1" dirty="0">
              <a:solidFill>
                <a:srgbClr val="0066CC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11" name="Group 30"/>
          <p:cNvGrpSpPr/>
          <p:nvPr/>
        </p:nvGrpSpPr>
        <p:grpSpPr>
          <a:xfrm>
            <a:off x="4318000" y="3222625"/>
            <a:ext cx="1939925" cy="1438275"/>
            <a:chOff x="0" y="0"/>
            <a:chExt cx="1222" cy="906"/>
          </a:xfrm>
        </p:grpSpPr>
        <p:sp>
          <p:nvSpPr>
            <p:cNvPr id="18450" name="Line 31"/>
            <p:cNvSpPr/>
            <p:nvPr/>
          </p:nvSpPr>
          <p:spPr>
            <a:xfrm>
              <a:off x="0" y="453"/>
              <a:ext cx="0" cy="45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51" name="Line 32"/>
            <p:cNvSpPr/>
            <p:nvPr/>
          </p:nvSpPr>
          <p:spPr>
            <a:xfrm>
              <a:off x="1222" y="0"/>
              <a:ext cx="0" cy="90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52" name="Line 33"/>
            <p:cNvSpPr/>
            <p:nvPr/>
          </p:nvSpPr>
          <p:spPr>
            <a:xfrm>
              <a:off x="792" y="635"/>
              <a:ext cx="40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</p:sp>
        <p:sp>
          <p:nvSpPr>
            <p:cNvPr id="18453" name="Line 34"/>
            <p:cNvSpPr/>
            <p:nvPr/>
          </p:nvSpPr>
          <p:spPr>
            <a:xfrm flipH="1">
              <a:off x="21" y="635"/>
              <a:ext cx="40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</p:sp>
        <p:sp>
          <p:nvSpPr>
            <p:cNvPr id="18454" name="Text Box 35"/>
            <p:cNvSpPr txBox="1"/>
            <p:nvPr/>
          </p:nvSpPr>
          <p:spPr>
            <a:xfrm>
              <a:off x="384" y="499"/>
              <a:ext cx="54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endPara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楷体_GB2312" pitchFamily="49" charset="-122"/>
              </a:endParaRPr>
            </a:p>
          </p:txBody>
        </p:sp>
        <p:sp>
          <p:nvSpPr>
            <p:cNvPr id="18455" name="Text Box 36"/>
            <p:cNvSpPr txBox="1"/>
            <p:nvPr/>
          </p:nvSpPr>
          <p:spPr>
            <a:xfrm>
              <a:off x="525" y="393"/>
              <a:ext cx="20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zh-CN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f</a:t>
              </a:r>
              <a:endParaRPr lang="zh-CN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18443" name="Text Box 37"/>
          <p:cNvSpPr txBox="1"/>
          <p:nvPr/>
        </p:nvSpPr>
        <p:spPr>
          <a:xfrm>
            <a:off x="1331913" y="1196975"/>
            <a:ext cx="4716462" cy="5794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66CC"/>
                </a:solidFill>
                <a:latin typeface="宋体" panose="02010600030101010101" pitchFamily="2" charset="-122"/>
              </a:rPr>
              <a:t>凸透镜的焦点和</a:t>
            </a:r>
            <a:r>
              <a:rPr lang="zh-CN" altLang="en-US" sz="3200" b="1" dirty="0">
                <a:solidFill>
                  <a:srgbClr val="0066CC"/>
                </a:solidFill>
                <a:latin typeface="Times New Roman" panose="02020603050405020304" pitchFamily="18" charset="0"/>
              </a:rPr>
              <a:t>焦距</a:t>
            </a:r>
            <a:endParaRPr lang="zh-CN" altLang="en-US" sz="3200" b="1" dirty="0">
              <a:solidFill>
                <a:srgbClr val="00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4" name="Text Box 38"/>
          <p:cNvSpPr txBox="1"/>
          <p:nvPr/>
        </p:nvSpPr>
        <p:spPr>
          <a:xfrm>
            <a:off x="2014538" y="4914900"/>
            <a:ext cx="184150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2800" b="1" dirty="0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5399" name="Text Box 39"/>
          <p:cNvSpPr txBox="1"/>
          <p:nvPr/>
        </p:nvSpPr>
        <p:spPr>
          <a:xfrm>
            <a:off x="1619250" y="4868863"/>
            <a:ext cx="6481763" cy="1627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焦点：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平行于主轴的平行光通过凸透镜后会聚于一点。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焦距：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焦点到光心的距离。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15400" name="Text Box 40"/>
          <p:cNvSpPr txBox="1"/>
          <p:nvPr/>
        </p:nvSpPr>
        <p:spPr>
          <a:xfrm>
            <a:off x="4859338" y="4445000"/>
            <a:ext cx="1152525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</a:rPr>
              <a:t>焦距</a:t>
            </a:r>
            <a:endParaRPr lang="zh-CN" altLang="en-US" sz="2800" b="1" dirty="0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sp>
        <p:nvSpPr>
          <p:cNvPr id="18447" name="Rectangle 41"/>
          <p:cNvSpPr/>
          <p:nvPr/>
        </p:nvSpPr>
        <p:spPr>
          <a:xfrm>
            <a:off x="7486650" y="2301875"/>
            <a:ext cx="898525" cy="520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66CC"/>
                </a:solidFill>
                <a:latin typeface="楷体_GB2312" pitchFamily="49" charset="-122"/>
              </a:rPr>
              <a:t>主轴</a:t>
            </a:r>
            <a:endParaRPr lang="zh-CN" altLang="en-US" sz="2800" b="1" dirty="0">
              <a:solidFill>
                <a:srgbClr val="0066CC"/>
              </a:solidFill>
              <a:latin typeface="楷体_GB2312" pitchFamily="49" charset="-122"/>
            </a:endParaRPr>
          </a:p>
        </p:txBody>
      </p:sp>
      <p:sp>
        <p:nvSpPr>
          <p:cNvPr id="15402" name="AutoShape 125"/>
          <p:cNvSpPr/>
          <p:nvPr/>
        </p:nvSpPr>
        <p:spPr>
          <a:xfrm>
            <a:off x="6370638" y="1276350"/>
            <a:ext cx="1619250" cy="685800"/>
          </a:xfrm>
          <a:prstGeom prst="wedgeRoundRectCallout">
            <a:avLst>
              <a:gd name="adj1" fmla="val -51472"/>
              <a:gd name="adj2" fmla="val 175060"/>
              <a:gd name="adj3" fmla="val 16667"/>
            </a:avLst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rIns="0" anchor="ctr"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</a:rPr>
              <a:t>焦点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</a:endParaRPr>
          </a:p>
        </p:txBody>
      </p:sp>
      <p:sp>
        <p:nvSpPr>
          <p:cNvPr id="18449" name="Text Box 43"/>
          <p:cNvSpPr txBox="1"/>
          <p:nvPr/>
        </p:nvSpPr>
        <p:spPr>
          <a:xfrm>
            <a:off x="1692275" y="117475"/>
            <a:ext cx="45354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二、透镜的焦点和焦距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99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>
                                            <p:txEl>
                                              <p:charRg st="25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7" grpId="0" bldLvl="0" animBg="1"/>
      <p:bldP spid="15389" grpId="0"/>
      <p:bldP spid="15400" grpId="0"/>
      <p:bldP spid="1540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9458" name="Group 2"/>
          <p:cNvGrpSpPr/>
          <p:nvPr/>
        </p:nvGrpSpPr>
        <p:grpSpPr>
          <a:xfrm>
            <a:off x="4427538" y="1773238"/>
            <a:ext cx="360362" cy="2124075"/>
            <a:chOff x="0" y="0"/>
            <a:chExt cx="136" cy="635"/>
          </a:xfrm>
        </p:grpSpPr>
        <p:sp>
          <p:nvSpPr>
            <p:cNvPr id="19494" name="xjhgx2"/>
            <p:cNvSpPr/>
            <p:nvPr/>
          </p:nvSpPr>
          <p:spPr>
            <a:xfrm>
              <a:off x="0" y="0"/>
              <a:ext cx="136" cy="635"/>
            </a:xfrm>
            <a:custGeom>
              <a:avLst/>
              <a:gdLst>
                <a:gd name="txL" fmla="*/ 0 w 620"/>
                <a:gd name="txT" fmla="*/ 0 h 4408"/>
                <a:gd name="txR" fmla="*/ 620 w 620"/>
                <a:gd name="txB" fmla="*/ 4408 h 4408"/>
              </a:gdLst>
              <a:ahLst/>
              <a:cxnLst>
                <a:cxn ang="0">
                  <a:pos x="310" y="0"/>
                </a:cxn>
                <a:cxn ang="0">
                  <a:pos x="237" y="270"/>
                </a:cxn>
                <a:cxn ang="0">
                  <a:pos x="175" y="542"/>
                </a:cxn>
                <a:cxn ang="0">
                  <a:pos x="121" y="816"/>
                </a:cxn>
                <a:cxn ang="0">
                  <a:pos x="78" y="1091"/>
                </a:cxn>
                <a:cxn ang="0">
                  <a:pos x="44" y="1368"/>
                </a:cxn>
                <a:cxn ang="0">
                  <a:pos x="19" y="1646"/>
                </a:cxn>
                <a:cxn ang="0">
                  <a:pos x="5" y="1925"/>
                </a:cxn>
                <a:cxn ang="0">
                  <a:pos x="0" y="2204"/>
                </a:cxn>
                <a:cxn ang="0">
                  <a:pos x="5" y="2483"/>
                </a:cxn>
                <a:cxn ang="0">
                  <a:pos x="19" y="2762"/>
                </a:cxn>
                <a:cxn ang="0">
                  <a:pos x="44" y="3040"/>
                </a:cxn>
                <a:cxn ang="0">
                  <a:pos x="78" y="3317"/>
                </a:cxn>
                <a:cxn ang="0">
                  <a:pos x="121" y="3592"/>
                </a:cxn>
                <a:cxn ang="0">
                  <a:pos x="175" y="3866"/>
                </a:cxn>
                <a:cxn ang="0">
                  <a:pos x="237" y="4138"/>
                </a:cxn>
                <a:cxn ang="0">
                  <a:pos x="310" y="4408"/>
                </a:cxn>
                <a:cxn ang="0">
                  <a:pos x="310" y="4408"/>
                </a:cxn>
                <a:cxn ang="0">
                  <a:pos x="383" y="4138"/>
                </a:cxn>
                <a:cxn ang="0">
                  <a:pos x="445" y="3866"/>
                </a:cxn>
                <a:cxn ang="0">
                  <a:pos x="499" y="3592"/>
                </a:cxn>
                <a:cxn ang="0">
                  <a:pos x="542" y="3317"/>
                </a:cxn>
                <a:cxn ang="0">
                  <a:pos x="576" y="3040"/>
                </a:cxn>
                <a:cxn ang="0">
                  <a:pos x="601" y="2762"/>
                </a:cxn>
                <a:cxn ang="0">
                  <a:pos x="615" y="2483"/>
                </a:cxn>
                <a:cxn ang="0">
                  <a:pos x="620" y="2204"/>
                </a:cxn>
                <a:cxn ang="0">
                  <a:pos x="615" y="1925"/>
                </a:cxn>
                <a:cxn ang="0">
                  <a:pos x="601" y="1646"/>
                </a:cxn>
                <a:cxn ang="0">
                  <a:pos x="576" y="1368"/>
                </a:cxn>
                <a:cxn ang="0">
                  <a:pos x="542" y="1091"/>
                </a:cxn>
                <a:cxn ang="0">
                  <a:pos x="499" y="816"/>
                </a:cxn>
                <a:cxn ang="0">
                  <a:pos x="445" y="542"/>
                </a:cxn>
                <a:cxn ang="0">
                  <a:pos x="383" y="270"/>
                </a:cxn>
                <a:cxn ang="0">
                  <a:pos x="310" y="0"/>
                </a:cxn>
              </a:cxnLst>
              <a:rect l="txL" t="txT" r="txR" b="txB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gradFill rotWithShape="1">
              <a:gsLst>
                <a:gs pos="0">
                  <a:srgbClr val="71FFFF">
                    <a:alpha val="100000"/>
                  </a:srgbClr>
                </a:gs>
                <a:gs pos="100000">
                  <a:srgbClr val="D5FFF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28575" cap="flat" cmpd="sng">
              <a:solidFill>
                <a:srgbClr val="2D5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95" name="Line 4"/>
            <p:cNvSpPr/>
            <p:nvPr/>
          </p:nvSpPr>
          <p:spPr>
            <a:xfrm>
              <a:off x="68" y="21"/>
              <a:ext cx="0" cy="612"/>
            </a:xfrm>
            <a:prstGeom prst="line">
              <a:avLst/>
            </a:prstGeom>
            <a:ln w="12700" cap="flat" cmpd="sng">
              <a:solidFill>
                <a:srgbClr val="00F8F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9459" name="Line 6"/>
          <p:cNvSpPr/>
          <p:nvPr/>
        </p:nvSpPr>
        <p:spPr>
          <a:xfrm>
            <a:off x="539750" y="2816225"/>
            <a:ext cx="8208963" cy="36513"/>
          </a:xfrm>
          <a:prstGeom prst="line">
            <a:avLst/>
          </a:prstGeom>
          <a:ln w="38100" cap="flat" cmpd="sng">
            <a:solidFill>
              <a:schemeClr val="tx1"/>
            </a:solidFill>
            <a:prstDash val="lgDashDot"/>
            <a:headEnd type="none" w="med" len="med"/>
            <a:tailEnd type="none" w="med" len="med"/>
          </a:ln>
        </p:spPr>
      </p:sp>
      <p:sp>
        <p:nvSpPr>
          <p:cNvPr id="19460" name="Oval 25"/>
          <p:cNvSpPr>
            <a:spLocks noChangeAspect="1"/>
          </p:cNvSpPr>
          <p:nvPr/>
        </p:nvSpPr>
        <p:spPr>
          <a:xfrm>
            <a:off x="4535488" y="2719388"/>
            <a:ext cx="144462" cy="144462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6391" name="Text Box 28"/>
          <p:cNvSpPr txBox="1"/>
          <p:nvPr/>
        </p:nvSpPr>
        <p:spPr>
          <a:xfrm>
            <a:off x="2411413" y="2168525"/>
            <a:ext cx="5032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3200" b="1" i="1" dirty="0">
                <a:solidFill>
                  <a:srgbClr val="0066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F</a:t>
            </a:r>
            <a:endParaRPr lang="zh-CN" altLang="zh-CN" sz="3200" b="1" i="1" dirty="0">
              <a:solidFill>
                <a:srgbClr val="0066CC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9462" name="Text Box 29"/>
          <p:cNvSpPr txBox="1"/>
          <p:nvPr/>
        </p:nvSpPr>
        <p:spPr>
          <a:xfrm>
            <a:off x="7596188" y="2168525"/>
            <a:ext cx="12588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  <a:ea typeface="楷体_GB2312" pitchFamily="49" charset="-122"/>
              </a:rPr>
              <a:t>主轴</a:t>
            </a:r>
            <a:endParaRPr lang="zh-CN" altLang="en-US" sz="2800" b="1" dirty="0">
              <a:solidFill>
                <a:srgbClr val="0066CC"/>
              </a:solidFill>
              <a:latin typeface="宋体" panose="02010600030101010101" pitchFamily="2" charset="-122"/>
              <a:ea typeface="楷体_GB2312" pitchFamily="49" charset="-122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2700338" y="2854325"/>
            <a:ext cx="1908175" cy="1582738"/>
            <a:chOff x="0" y="0"/>
            <a:chExt cx="1134" cy="997"/>
          </a:xfrm>
        </p:grpSpPr>
        <p:sp>
          <p:nvSpPr>
            <p:cNvPr id="19489" name="Line 31"/>
            <p:cNvSpPr/>
            <p:nvPr/>
          </p:nvSpPr>
          <p:spPr>
            <a:xfrm flipH="1">
              <a:off x="1134" y="499"/>
              <a:ext cx="0" cy="49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90" name="Line 32"/>
            <p:cNvSpPr/>
            <p:nvPr/>
          </p:nvSpPr>
          <p:spPr>
            <a:xfrm flipH="1">
              <a:off x="0" y="0"/>
              <a:ext cx="0" cy="99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91" name="Line 33"/>
            <p:cNvSpPr/>
            <p:nvPr/>
          </p:nvSpPr>
          <p:spPr>
            <a:xfrm flipH="1">
              <a:off x="20" y="699"/>
              <a:ext cx="37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</p:sp>
        <p:sp>
          <p:nvSpPr>
            <p:cNvPr id="19492" name="Line 34"/>
            <p:cNvSpPr/>
            <p:nvPr/>
          </p:nvSpPr>
          <p:spPr>
            <a:xfrm>
              <a:off x="736" y="699"/>
              <a:ext cx="37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</p:sp>
        <p:sp>
          <p:nvSpPr>
            <p:cNvPr id="19493" name="Text Box 36"/>
            <p:cNvSpPr txBox="1"/>
            <p:nvPr/>
          </p:nvSpPr>
          <p:spPr>
            <a:xfrm flipH="1">
              <a:off x="453" y="545"/>
              <a:ext cx="18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zh-CN" sz="3200" b="1" dirty="0">
                  <a:solidFill>
                    <a:srgbClr val="0066CC"/>
                  </a:solidFill>
                  <a:latin typeface="Monotype Corsiva" panose="03010101010201010101" pitchFamily="66" charset="0"/>
                  <a:ea typeface="楷体_GB2312" pitchFamily="49" charset="-122"/>
                </a:rPr>
                <a:t>f</a:t>
              </a:r>
              <a:endParaRPr lang="zh-CN" altLang="zh-CN" sz="3200" b="1" dirty="0">
                <a:solidFill>
                  <a:srgbClr val="0066CC"/>
                </a:solidFill>
                <a:latin typeface="Monotype Corsiva" panose="03010101010201010101" pitchFamily="66" charset="0"/>
                <a:ea typeface="楷体_GB2312" pitchFamily="49" charset="-122"/>
              </a:endParaRPr>
            </a:p>
          </p:txBody>
        </p:sp>
      </p:grpSp>
      <p:sp>
        <p:nvSpPr>
          <p:cNvPr id="19464" name="Text Box 38"/>
          <p:cNvSpPr txBox="1"/>
          <p:nvPr/>
        </p:nvSpPr>
        <p:spPr>
          <a:xfrm>
            <a:off x="2339975" y="4848225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2800" b="1" dirty="0"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16400" name="Text Box 75"/>
          <p:cNvSpPr txBox="1"/>
          <p:nvPr/>
        </p:nvSpPr>
        <p:spPr>
          <a:xfrm>
            <a:off x="1260475" y="5197475"/>
            <a:ext cx="49323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凸透镜有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两个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实焦点。</a:t>
            </a:r>
            <a:endParaRPr lang="zh-CN" altLang="en-US" sz="32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grpSp>
        <p:nvGrpSpPr>
          <p:cNvPr id="4" name="Group 17"/>
          <p:cNvGrpSpPr/>
          <p:nvPr/>
        </p:nvGrpSpPr>
        <p:grpSpPr>
          <a:xfrm flipH="1">
            <a:off x="4695825" y="2097088"/>
            <a:ext cx="3297238" cy="1406525"/>
            <a:chOff x="0" y="0"/>
            <a:chExt cx="2077" cy="886"/>
          </a:xfrm>
        </p:grpSpPr>
        <p:grpSp>
          <p:nvGrpSpPr>
            <p:cNvPr id="19480" name="Group 18"/>
            <p:cNvGrpSpPr/>
            <p:nvPr/>
          </p:nvGrpSpPr>
          <p:grpSpPr>
            <a:xfrm>
              <a:off x="0" y="0"/>
              <a:ext cx="2064" cy="92"/>
              <a:chOff x="0" y="0"/>
              <a:chExt cx="2381" cy="91"/>
            </a:xfrm>
          </p:grpSpPr>
          <p:sp>
            <p:nvSpPr>
              <p:cNvPr id="19487" name="Line 8"/>
              <p:cNvSpPr/>
              <p:nvPr/>
            </p:nvSpPr>
            <p:spPr>
              <a:xfrm flipV="1">
                <a:off x="0" y="47"/>
                <a:ext cx="2381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88" name="AutoShape 9"/>
              <p:cNvSpPr>
                <a:spLocks noChangeAspect="1"/>
              </p:cNvSpPr>
              <p:nvPr/>
            </p:nvSpPr>
            <p:spPr>
              <a:xfrm rot="5400000">
                <a:off x="1566" y="-9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/>
              <a:p>
                <a:endParaRPr lang="zh-CN" altLang="zh-CN" sz="2800" b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19481" name="Group 21"/>
            <p:cNvGrpSpPr/>
            <p:nvPr/>
          </p:nvGrpSpPr>
          <p:grpSpPr>
            <a:xfrm>
              <a:off x="0" y="817"/>
              <a:ext cx="2059" cy="69"/>
              <a:chOff x="0" y="0"/>
              <a:chExt cx="2399" cy="91"/>
            </a:xfrm>
          </p:grpSpPr>
          <p:sp>
            <p:nvSpPr>
              <p:cNvPr id="19485" name="Line 11"/>
              <p:cNvSpPr/>
              <p:nvPr/>
            </p:nvSpPr>
            <p:spPr>
              <a:xfrm>
                <a:off x="0" y="46"/>
                <a:ext cx="239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86" name="AutoShape 12"/>
              <p:cNvSpPr>
                <a:spLocks noChangeAspect="1"/>
              </p:cNvSpPr>
              <p:nvPr/>
            </p:nvSpPr>
            <p:spPr>
              <a:xfrm rot="5400000">
                <a:off x="1579" y="-9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/>
              <a:p>
                <a:endParaRPr lang="zh-CN" altLang="zh-CN" sz="2800" b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19482" name="Group 24"/>
            <p:cNvGrpSpPr/>
            <p:nvPr/>
          </p:nvGrpSpPr>
          <p:grpSpPr>
            <a:xfrm>
              <a:off x="23" y="410"/>
              <a:ext cx="2054" cy="92"/>
              <a:chOff x="0" y="0"/>
              <a:chExt cx="2394" cy="91"/>
            </a:xfrm>
          </p:grpSpPr>
          <p:sp>
            <p:nvSpPr>
              <p:cNvPr id="19483" name="Line 14"/>
              <p:cNvSpPr/>
              <p:nvPr/>
            </p:nvSpPr>
            <p:spPr>
              <a:xfrm flipV="1">
                <a:off x="0" y="46"/>
                <a:ext cx="2394" cy="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84" name="AutoShape 15"/>
              <p:cNvSpPr>
                <a:spLocks noChangeAspect="1"/>
              </p:cNvSpPr>
              <p:nvPr/>
            </p:nvSpPr>
            <p:spPr>
              <a:xfrm rot="5400000">
                <a:off x="1574" y="-9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/>
              <a:p>
                <a:endParaRPr lang="zh-CN" altLang="zh-CN" sz="2800" b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</p:grpSp>
      <p:grpSp>
        <p:nvGrpSpPr>
          <p:cNvPr id="8" name="Group 27"/>
          <p:cNvGrpSpPr/>
          <p:nvPr/>
        </p:nvGrpSpPr>
        <p:grpSpPr>
          <a:xfrm flipH="1">
            <a:off x="1619250" y="2168525"/>
            <a:ext cx="3132138" cy="1296988"/>
            <a:chOff x="0" y="0"/>
            <a:chExt cx="1960" cy="816"/>
          </a:xfrm>
        </p:grpSpPr>
        <p:grpSp>
          <p:nvGrpSpPr>
            <p:cNvPr id="19471" name="Group 28"/>
            <p:cNvGrpSpPr/>
            <p:nvPr/>
          </p:nvGrpSpPr>
          <p:grpSpPr>
            <a:xfrm>
              <a:off x="0" y="181"/>
              <a:ext cx="1960" cy="635"/>
              <a:chOff x="0" y="0"/>
              <a:chExt cx="2073" cy="679"/>
            </a:xfrm>
          </p:grpSpPr>
          <p:sp>
            <p:nvSpPr>
              <p:cNvPr id="19478" name="Freeform 17"/>
              <p:cNvSpPr/>
              <p:nvPr/>
            </p:nvSpPr>
            <p:spPr>
              <a:xfrm>
                <a:off x="0" y="0"/>
                <a:ext cx="2073" cy="679"/>
              </a:xfrm>
              <a:custGeom>
                <a:avLst/>
                <a:gdLst>
                  <a:gd name="txL" fmla="*/ 0 w 1667"/>
                  <a:gd name="txT" fmla="*/ 0 h 536"/>
                  <a:gd name="txR" fmla="*/ 1667 w 1667"/>
                  <a:gd name="txB" fmla="*/ 536 h 536"/>
                </a:gdLst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txL" t="txT" r="txR" b="tx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479" name="AutoShape 18"/>
              <p:cNvSpPr>
                <a:spLocks noChangeAspect="1"/>
              </p:cNvSpPr>
              <p:nvPr/>
            </p:nvSpPr>
            <p:spPr>
              <a:xfrm rot="4229382">
                <a:off x="619" y="383"/>
                <a:ext cx="69" cy="20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/>
              <a:p>
                <a:endParaRPr lang="zh-CN" altLang="zh-CN" sz="2800" b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19472" name="Group 31"/>
            <p:cNvGrpSpPr/>
            <p:nvPr/>
          </p:nvGrpSpPr>
          <p:grpSpPr>
            <a:xfrm>
              <a:off x="9" y="0"/>
              <a:ext cx="1883" cy="612"/>
              <a:chOff x="0" y="0"/>
              <a:chExt cx="2200" cy="725"/>
            </a:xfrm>
          </p:grpSpPr>
          <p:sp>
            <p:nvSpPr>
              <p:cNvPr id="19476" name="Freeform 20"/>
              <p:cNvSpPr/>
              <p:nvPr/>
            </p:nvSpPr>
            <p:spPr>
              <a:xfrm flipV="1">
                <a:off x="0" y="0"/>
                <a:ext cx="2200" cy="725"/>
              </a:xfrm>
              <a:custGeom>
                <a:avLst/>
                <a:gdLst>
                  <a:gd name="txL" fmla="*/ 0 w 1667"/>
                  <a:gd name="txT" fmla="*/ 0 h 536"/>
                  <a:gd name="txR" fmla="*/ 1667 w 1667"/>
                  <a:gd name="txB" fmla="*/ 536 h 536"/>
                </a:gdLst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txL" t="txT" r="txR" b="tx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477" name="AutoShape 21"/>
              <p:cNvSpPr>
                <a:spLocks noChangeAspect="1"/>
              </p:cNvSpPr>
              <p:nvPr/>
            </p:nvSpPr>
            <p:spPr>
              <a:xfrm rot="-4229382" flipV="1">
                <a:off x="686" y="82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/>
              <a:p>
                <a:endParaRPr lang="zh-CN" altLang="zh-CN" sz="2800" b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19473" name="Group 34"/>
            <p:cNvGrpSpPr/>
            <p:nvPr/>
          </p:nvGrpSpPr>
          <p:grpSpPr>
            <a:xfrm>
              <a:off x="14" y="362"/>
              <a:ext cx="1923" cy="91"/>
              <a:chOff x="0" y="0"/>
              <a:chExt cx="2671" cy="91"/>
            </a:xfrm>
          </p:grpSpPr>
          <p:sp>
            <p:nvSpPr>
              <p:cNvPr id="19474" name="Line 23"/>
              <p:cNvSpPr/>
              <p:nvPr/>
            </p:nvSpPr>
            <p:spPr>
              <a:xfrm flipV="1">
                <a:off x="0" y="46"/>
                <a:ext cx="2671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75" name="AutoShape 24"/>
              <p:cNvSpPr>
                <a:spLocks noChangeAspect="1"/>
              </p:cNvSpPr>
              <p:nvPr/>
            </p:nvSpPr>
            <p:spPr>
              <a:xfrm rot="5400000">
                <a:off x="859" y="-9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/>
              <a:p>
                <a:endParaRPr lang="zh-CN" altLang="zh-CN" sz="2800" b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</p:grpSp>
      <p:sp>
        <p:nvSpPr>
          <p:cNvPr id="16421" name="Oval 26"/>
          <p:cNvSpPr>
            <a:spLocks noChangeAspect="1"/>
          </p:cNvSpPr>
          <p:nvPr/>
        </p:nvSpPr>
        <p:spPr>
          <a:xfrm>
            <a:off x="2613025" y="2744788"/>
            <a:ext cx="158750" cy="1587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6422" name="AutoShape 125"/>
          <p:cNvSpPr/>
          <p:nvPr/>
        </p:nvSpPr>
        <p:spPr>
          <a:xfrm>
            <a:off x="2736850" y="1016000"/>
            <a:ext cx="1511300" cy="684213"/>
          </a:xfrm>
          <a:prstGeom prst="wedgeRoundRectCallout">
            <a:avLst>
              <a:gd name="adj1" fmla="val -51574"/>
              <a:gd name="adj2" fmla="val 175060"/>
              <a:gd name="adj3" fmla="val 16667"/>
            </a:avLst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rIns="0" anchor="ctr"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焦点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6423" name="Text Box 70"/>
          <p:cNvSpPr txBox="1"/>
          <p:nvPr/>
        </p:nvSpPr>
        <p:spPr>
          <a:xfrm>
            <a:off x="1368425" y="5992813"/>
            <a:ext cx="16129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66CC"/>
                </a:solidFill>
                <a:latin typeface="楷体_GB2312" pitchFamily="49" charset="-122"/>
              </a:rPr>
              <a:t>光路可逆</a:t>
            </a:r>
            <a:endParaRPr lang="zh-CN" altLang="en-US" sz="2800" b="1" dirty="0">
              <a:solidFill>
                <a:srgbClr val="0066CC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400" grpId="0"/>
      <p:bldP spid="16421" grpId="0" bldLvl="0" animBg="1"/>
      <p:bldP spid="16422" grpId="0" bldLvl="0" animBg="1"/>
      <p:bldP spid="164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10" name="TextBox 38"/>
          <p:cNvSpPr txBox="1"/>
          <p:nvPr/>
        </p:nvSpPr>
        <p:spPr>
          <a:xfrm>
            <a:off x="971550" y="1362075"/>
            <a:ext cx="48609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凹透镜有焦点吗？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17411" name="TextBox 39"/>
          <p:cNvSpPr txBox="1"/>
          <p:nvPr/>
        </p:nvSpPr>
        <p:spPr>
          <a:xfrm>
            <a:off x="3924300" y="1362075"/>
            <a:ext cx="48958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把折射光线反向延长看一看。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grpSp>
        <p:nvGrpSpPr>
          <p:cNvPr id="20484" name="Group 4"/>
          <p:cNvGrpSpPr/>
          <p:nvPr/>
        </p:nvGrpSpPr>
        <p:grpSpPr>
          <a:xfrm>
            <a:off x="2051050" y="2690813"/>
            <a:ext cx="5759450" cy="2016125"/>
            <a:chOff x="0" y="0"/>
            <a:chExt cx="3628" cy="1270"/>
          </a:xfrm>
        </p:grpSpPr>
        <p:sp>
          <p:nvSpPr>
            <p:cNvPr id="20522" name="Line 3"/>
            <p:cNvSpPr/>
            <p:nvPr/>
          </p:nvSpPr>
          <p:spPr>
            <a:xfrm>
              <a:off x="0" y="643"/>
              <a:ext cx="362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lgDashDot"/>
              <a:miter/>
              <a:headEnd type="none" w="med" len="med"/>
              <a:tailEnd type="none" w="med" len="med"/>
            </a:ln>
          </p:spPr>
        </p:sp>
        <p:sp>
          <p:nvSpPr>
            <p:cNvPr id="20523" name="xjhgx3"/>
            <p:cNvSpPr/>
            <p:nvPr/>
          </p:nvSpPr>
          <p:spPr>
            <a:xfrm>
              <a:off x="1384" y="0"/>
              <a:ext cx="249" cy="1270"/>
            </a:xfrm>
            <a:custGeom>
              <a:avLst/>
              <a:gdLst>
                <a:gd name="txL" fmla="*/ 0 w 980"/>
                <a:gd name="txT" fmla="*/ 0 h 4408"/>
                <a:gd name="txR" fmla="*/ 980 w 980"/>
                <a:gd name="txB" fmla="*/ 4408 h 4408"/>
              </a:gdLst>
              <a:ahLst/>
              <a:cxnLst>
                <a:cxn ang="0">
                  <a:pos x="980" y="0"/>
                </a:cxn>
                <a:cxn ang="0">
                  <a:pos x="907" y="270"/>
                </a:cxn>
                <a:cxn ang="0">
                  <a:pos x="845" y="542"/>
                </a:cxn>
                <a:cxn ang="0">
                  <a:pos x="791" y="816"/>
                </a:cxn>
                <a:cxn ang="0">
                  <a:pos x="748" y="1091"/>
                </a:cxn>
                <a:cxn ang="0">
                  <a:pos x="714" y="1368"/>
                </a:cxn>
                <a:cxn ang="0">
                  <a:pos x="689" y="1646"/>
                </a:cxn>
                <a:cxn ang="0">
                  <a:pos x="675" y="1925"/>
                </a:cxn>
                <a:cxn ang="0">
                  <a:pos x="670" y="2204"/>
                </a:cxn>
                <a:cxn ang="0">
                  <a:pos x="675" y="2483"/>
                </a:cxn>
                <a:cxn ang="0">
                  <a:pos x="689" y="2762"/>
                </a:cxn>
                <a:cxn ang="0">
                  <a:pos x="714" y="3040"/>
                </a:cxn>
                <a:cxn ang="0">
                  <a:pos x="748" y="3317"/>
                </a:cxn>
                <a:cxn ang="0">
                  <a:pos x="791" y="3592"/>
                </a:cxn>
                <a:cxn ang="0">
                  <a:pos x="845" y="3866"/>
                </a:cxn>
                <a:cxn ang="0">
                  <a:pos x="907" y="4138"/>
                </a:cxn>
                <a:cxn ang="0">
                  <a:pos x="980" y="4408"/>
                </a:cxn>
                <a:cxn ang="0">
                  <a:pos x="0" y="4408"/>
                </a:cxn>
                <a:cxn ang="0">
                  <a:pos x="73" y="4138"/>
                </a:cxn>
                <a:cxn ang="0">
                  <a:pos x="135" y="3866"/>
                </a:cxn>
                <a:cxn ang="0">
                  <a:pos x="189" y="3592"/>
                </a:cxn>
                <a:cxn ang="0">
                  <a:pos x="232" y="3317"/>
                </a:cxn>
                <a:cxn ang="0">
                  <a:pos x="266" y="3040"/>
                </a:cxn>
                <a:cxn ang="0">
                  <a:pos x="291" y="2762"/>
                </a:cxn>
                <a:cxn ang="0">
                  <a:pos x="305" y="2483"/>
                </a:cxn>
                <a:cxn ang="0">
                  <a:pos x="310" y="2204"/>
                </a:cxn>
                <a:cxn ang="0">
                  <a:pos x="305" y="1925"/>
                </a:cxn>
                <a:cxn ang="0">
                  <a:pos x="291" y="1646"/>
                </a:cxn>
                <a:cxn ang="0">
                  <a:pos x="266" y="1368"/>
                </a:cxn>
                <a:cxn ang="0">
                  <a:pos x="232" y="1091"/>
                </a:cxn>
                <a:cxn ang="0">
                  <a:pos x="189" y="816"/>
                </a:cxn>
                <a:cxn ang="0">
                  <a:pos x="135" y="542"/>
                </a:cxn>
                <a:cxn ang="0">
                  <a:pos x="73" y="270"/>
                </a:cxn>
                <a:cxn ang="0">
                  <a:pos x="0" y="0"/>
                </a:cxn>
                <a:cxn ang="0">
                  <a:pos x="980" y="0"/>
                </a:cxn>
              </a:cxnLst>
              <a:rect l="txL" t="txT" r="txR" b="txB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rgbClr val="D5FFFF">
                    <a:alpha val="100000"/>
                  </a:srgbClr>
                </a:gs>
                <a:gs pos="50000">
                  <a:srgbClr val="47FFFF">
                    <a:alpha val="100000"/>
                  </a:srgbClr>
                </a:gs>
                <a:gs pos="100000">
                  <a:srgbClr val="D5FFFF">
                    <a:alpha val="100000"/>
                  </a:srgbClr>
                </a:gs>
              </a:gsLst>
              <a:lin ang="5400000" scaled="1"/>
              <a:tileRect/>
            </a:gradFill>
            <a:ln w="28575" cap="flat" cmpd="sng">
              <a:solidFill>
                <a:srgbClr val="2D5FF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4" name="Oval 39"/>
            <p:cNvSpPr/>
            <p:nvPr/>
          </p:nvSpPr>
          <p:spPr>
            <a:xfrm>
              <a:off x="1474" y="612"/>
              <a:ext cx="68" cy="68"/>
            </a:xfrm>
            <a:prstGeom prst="ellipse">
              <a:avLst/>
            </a:prstGeom>
            <a:solidFill>
              <a:srgbClr val="FFFF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2800" b="1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1800225" y="2222500"/>
            <a:ext cx="5130800" cy="2997200"/>
            <a:chOff x="0" y="0"/>
            <a:chExt cx="3368" cy="1888"/>
          </a:xfrm>
        </p:grpSpPr>
        <p:grpSp>
          <p:nvGrpSpPr>
            <p:cNvPr id="20504" name="Group 9"/>
            <p:cNvGrpSpPr/>
            <p:nvPr/>
          </p:nvGrpSpPr>
          <p:grpSpPr>
            <a:xfrm>
              <a:off x="10" y="528"/>
              <a:ext cx="1679" cy="8"/>
              <a:chOff x="0" y="0"/>
              <a:chExt cx="1679" cy="8"/>
            </a:xfrm>
          </p:grpSpPr>
          <p:sp>
            <p:nvSpPr>
              <p:cNvPr id="20520" name="Line 5"/>
              <p:cNvSpPr/>
              <p:nvPr/>
            </p:nvSpPr>
            <p:spPr>
              <a:xfrm>
                <a:off x="0" y="8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0521" name="Line 11"/>
              <p:cNvSpPr/>
              <p:nvPr/>
            </p:nvSpPr>
            <p:spPr>
              <a:xfrm flipV="1">
                <a:off x="608" y="0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  <p:grpSp>
          <p:nvGrpSpPr>
            <p:cNvPr id="20505" name="Group 12"/>
            <p:cNvGrpSpPr/>
            <p:nvPr/>
          </p:nvGrpSpPr>
          <p:grpSpPr>
            <a:xfrm>
              <a:off x="18" y="936"/>
              <a:ext cx="1679" cy="8"/>
              <a:chOff x="0" y="0"/>
              <a:chExt cx="1679" cy="8"/>
            </a:xfrm>
          </p:grpSpPr>
          <p:sp>
            <p:nvSpPr>
              <p:cNvPr id="20518" name="Line 11"/>
              <p:cNvSpPr/>
              <p:nvPr/>
            </p:nvSpPr>
            <p:spPr>
              <a:xfrm>
                <a:off x="0" y="8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0519" name="Line 14"/>
              <p:cNvSpPr/>
              <p:nvPr/>
            </p:nvSpPr>
            <p:spPr>
              <a:xfrm flipV="1">
                <a:off x="600" y="0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  <p:grpSp>
          <p:nvGrpSpPr>
            <p:cNvPr id="20506" name="Group 15"/>
            <p:cNvGrpSpPr/>
            <p:nvPr/>
          </p:nvGrpSpPr>
          <p:grpSpPr>
            <a:xfrm>
              <a:off x="0" y="1344"/>
              <a:ext cx="1679" cy="9"/>
              <a:chOff x="0" y="0"/>
              <a:chExt cx="1679" cy="9"/>
            </a:xfrm>
          </p:grpSpPr>
          <p:sp>
            <p:nvSpPr>
              <p:cNvPr id="20516" name="Line 8"/>
              <p:cNvSpPr/>
              <p:nvPr/>
            </p:nvSpPr>
            <p:spPr>
              <a:xfrm>
                <a:off x="0" y="9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0517" name="Line 17"/>
              <p:cNvSpPr/>
              <p:nvPr/>
            </p:nvSpPr>
            <p:spPr>
              <a:xfrm flipV="1">
                <a:off x="686" y="0"/>
                <a:ext cx="135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  <p:grpSp>
          <p:nvGrpSpPr>
            <p:cNvPr id="20507" name="Group 18"/>
            <p:cNvGrpSpPr/>
            <p:nvPr/>
          </p:nvGrpSpPr>
          <p:grpSpPr>
            <a:xfrm>
              <a:off x="1638" y="0"/>
              <a:ext cx="1667" cy="536"/>
              <a:chOff x="0" y="0"/>
              <a:chExt cx="1667" cy="536"/>
            </a:xfrm>
          </p:grpSpPr>
          <p:sp>
            <p:nvSpPr>
              <p:cNvPr id="20514" name="Freeform 14"/>
              <p:cNvSpPr/>
              <p:nvPr/>
            </p:nvSpPr>
            <p:spPr>
              <a:xfrm>
                <a:off x="0" y="0"/>
                <a:ext cx="1667" cy="536"/>
              </a:xfrm>
              <a:custGeom>
                <a:avLst/>
                <a:gdLst>
                  <a:gd name="txL" fmla="*/ 0 w 1667"/>
                  <a:gd name="txT" fmla="*/ 0 h 536"/>
                  <a:gd name="txR" fmla="*/ 1667 w 1667"/>
                  <a:gd name="txB" fmla="*/ 536 h 536"/>
                </a:gdLst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txL" t="txT" r="txR" b="tx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15" name="Line 20"/>
              <p:cNvSpPr/>
              <p:nvPr/>
            </p:nvSpPr>
            <p:spPr>
              <a:xfrm flipV="1">
                <a:off x="499" y="323"/>
                <a:ext cx="204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  <p:grpSp>
          <p:nvGrpSpPr>
            <p:cNvPr id="20508" name="Group 21"/>
            <p:cNvGrpSpPr/>
            <p:nvPr/>
          </p:nvGrpSpPr>
          <p:grpSpPr>
            <a:xfrm>
              <a:off x="1683" y="1352"/>
              <a:ext cx="1667" cy="536"/>
              <a:chOff x="0" y="0"/>
              <a:chExt cx="1667" cy="536"/>
            </a:xfrm>
          </p:grpSpPr>
          <p:sp>
            <p:nvSpPr>
              <p:cNvPr id="20512" name="Freeform 17"/>
              <p:cNvSpPr/>
              <p:nvPr/>
            </p:nvSpPr>
            <p:spPr>
              <a:xfrm flipV="1">
                <a:off x="0" y="0"/>
                <a:ext cx="1667" cy="536"/>
              </a:xfrm>
              <a:custGeom>
                <a:avLst/>
                <a:gdLst>
                  <a:gd name="txL" fmla="*/ 0 w 1667"/>
                  <a:gd name="txT" fmla="*/ 0 h 536"/>
                  <a:gd name="txR" fmla="*/ 1667 w 1667"/>
                  <a:gd name="txB" fmla="*/ 536 h 536"/>
                </a:gdLst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txL" t="txT" r="txR" b="tx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13" name="Line 23"/>
              <p:cNvSpPr/>
              <p:nvPr/>
            </p:nvSpPr>
            <p:spPr>
              <a:xfrm>
                <a:off x="545" y="151"/>
                <a:ext cx="181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  <p:grpSp>
          <p:nvGrpSpPr>
            <p:cNvPr id="20509" name="Group 24"/>
            <p:cNvGrpSpPr/>
            <p:nvPr/>
          </p:nvGrpSpPr>
          <p:grpSpPr>
            <a:xfrm>
              <a:off x="1689" y="936"/>
              <a:ext cx="1679" cy="9"/>
              <a:chOff x="0" y="0"/>
              <a:chExt cx="1679" cy="9"/>
            </a:xfrm>
          </p:grpSpPr>
          <p:sp>
            <p:nvSpPr>
              <p:cNvPr id="20510" name="Line 20"/>
              <p:cNvSpPr/>
              <p:nvPr/>
            </p:nvSpPr>
            <p:spPr>
              <a:xfrm>
                <a:off x="0" y="9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0511" name="Line 26"/>
              <p:cNvSpPr/>
              <p:nvPr/>
            </p:nvSpPr>
            <p:spPr>
              <a:xfrm flipV="1">
                <a:off x="675" y="0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10" name="Group 27"/>
          <p:cNvGrpSpPr/>
          <p:nvPr/>
        </p:nvGrpSpPr>
        <p:grpSpPr>
          <a:xfrm>
            <a:off x="2627313" y="3051175"/>
            <a:ext cx="1908175" cy="1331913"/>
            <a:chOff x="0" y="0"/>
            <a:chExt cx="1202" cy="839"/>
          </a:xfrm>
        </p:grpSpPr>
        <p:sp>
          <p:nvSpPr>
            <p:cNvPr id="20501" name="Line 28"/>
            <p:cNvSpPr/>
            <p:nvPr/>
          </p:nvSpPr>
          <p:spPr>
            <a:xfrm flipH="1" flipV="1">
              <a:off x="23" y="430"/>
              <a:ext cx="1179" cy="40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20502" name="Line 29"/>
            <p:cNvSpPr/>
            <p:nvPr/>
          </p:nvSpPr>
          <p:spPr>
            <a:xfrm flipH="1">
              <a:off x="23" y="0"/>
              <a:ext cx="1157" cy="40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20503" name="Line 30"/>
            <p:cNvSpPr/>
            <p:nvPr/>
          </p:nvSpPr>
          <p:spPr>
            <a:xfrm flipH="1">
              <a:off x="0" y="430"/>
              <a:ext cx="113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sp>
      </p:grpSp>
      <p:sp>
        <p:nvSpPr>
          <p:cNvPr id="17439" name="Oval 22"/>
          <p:cNvSpPr>
            <a:spLocks noChangeAspect="1"/>
          </p:cNvSpPr>
          <p:nvPr/>
        </p:nvSpPr>
        <p:spPr>
          <a:xfrm>
            <a:off x="2627313" y="3662363"/>
            <a:ext cx="107950" cy="10795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0488" name="AutoShape 28"/>
          <p:cNvSpPr/>
          <p:nvPr/>
        </p:nvSpPr>
        <p:spPr>
          <a:xfrm rot="10800000">
            <a:off x="900113" y="2081213"/>
            <a:ext cx="1547812" cy="719137"/>
          </a:xfrm>
          <a:prstGeom prst="wedgeRoundRectCallout">
            <a:avLst>
              <a:gd name="adj1" fmla="val -62208"/>
              <a:gd name="adj2" fmla="val -167000"/>
              <a:gd name="adj3" fmla="val 16667"/>
            </a:avLst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lIns="0" rIns="0"/>
          <a:p>
            <a:pPr algn="ctr"/>
            <a:r>
              <a:rPr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焦点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7441" name="Text Box 38"/>
          <p:cNvSpPr txBox="1"/>
          <p:nvPr/>
        </p:nvSpPr>
        <p:spPr>
          <a:xfrm>
            <a:off x="755650" y="2114550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66CC"/>
                </a:solidFill>
                <a:latin typeface="宋体" panose="02010600030101010101" pitchFamily="2" charset="-122"/>
              </a:rPr>
              <a:t>虚</a:t>
            </a:r>
            <a:endParaRPr lang="zh-CN" altLang="en-US" sz="3200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sp>
        <p:nvSpPr>
          <p:cNvPr id="17442" name="Text Box 21"/>
          <p:cNvSpPr txBox="1"/>
          <p:nvPr/>
        </p:nvSpPr>
        <p:spPr>
          <a:xfrm>
            <a:off x="2411413" y="3086100"/>
            <a:ext cx="6127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zh-CN" sz="3200" b="1" i="1" dirty="0">
                <a:solidFill>
                  <a:srgbClr val="0066CC"/>
                </a:solidFill>
                <a:latin typeface="Times New Roman" panose="02020603050405020304" pitchFamily="18" charset="0"/>
              </a:rPr>
              <a:t>F</a:t>
            </a:r>
            <a:endParaRPr lang="zh-CN" altLang="zh-CN" sz="3200" b="1" i="1" dirty="0">
              <a:solidFill>
                <a:srgbClr val="0066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" name="Group 35"/>
          <p:cNvGrpSpPr/>
          <p:nvPr/>
        </p:nvGrpSpPr>
        <p:grpSpPr>
          <a:xfrm>
            <a:off x="2700338" y="3789363"/>
            <a:ext cx="1763712" cy="1368425"/>
            <a:chOff x="0" y="0"/>
            <a:chExt cx="1111" cy="862"/>
          </a:xfrm>
        </p:grpSpPr>
        <p:sp>
          <p:nvSpPr>
            <p:cNvPr id="20497" name="Line 36"/>
            <p:cNvSpPr/>
            <p:nvPr/>
          </p:nvSpPr>
          <p:spPr>
            <a:xfrm>
              <a:off x="1111" y="590"/>
              <a:ext cx="0" cy="20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0498" name="Line 37"/>
            <p:cNvSpPr/>
            <p:nvPr/>
          </p:nvSpPr>
          <p:spPr>
            <a:xfrm>
              <a:off x="0" y="0"/>
              <a:ext cx="0" cy="86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0499" name="Line 38"/>
            <p:cNvSpPr/>
            <p:nvPr/>
          </p:nvSpPr>
          <p:spPr>
            <a:xfrm>
              <a:off x="23" y="726"/>
              <a:ext cx="108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triangle" w="med" len="lg"/>
              <a:tailEnd type="triangle" w="med" len="lg"/>
            </a:ln>
          </p:spPr>
        </p:sp>
        <p:sp>
          <p:nvSpPr>
            <p:cNvPr id="20500" name="Text Box 38"/>
            <p:cNvSpPr txBox="1"/>
            <p:nvPr/>
          </p:nvSpPr>
          <p:spPr>
            <a:xfrm>
              <a:off x="476" y="521"/>
              <a:ext cx="250" cy="30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0" tIns="0" rIns="0" bIns="0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zh-CN" sz="32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f</a:t>
              </a:r>
              <a:endParaRPr lang="zh-CN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448" name="Text Box 38"/>
          <p:cNvSpPr txBox="1"/>
          <p:nvPr/>
        </p:nvSpPr>
        <p:spPr>
          <a:xfrm>
            <a:off x="3276600" y="5013325"/>
            <a:ext cx="1403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</a:rPr>
              <a:t>焦距</a:t>
            </a:r>
            <a:endParaRPr lang="zh-CN" altLang="en-US" sz="2800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grpSp>
        <p:nvGrpSpPr>
          <p:cNvPr id="12" name="Group 41"/>
          <p:cNvGrpSpPr/>
          <p:nvPr/>
        </p:nvGrpSpPr>
        <p:grpSpPr>
          <a:xfrm>
            <a:off x="6011863" y="3049588"/>
            <a:ext cx="612775" cy="720725"/>
            <a:chOff x="0" y="0"/>
            <a:chExt cx="386" cy="454"/>
          </a:xfrm>
        </p:grpSpPr>
        <p:sp>
          <p:nvSpPr>
            <p:cNvPr id="20495" name="Oval 42"/>
            <p:cNvSpPr/>
            <p:nvPr/>
          </p:nvSpPr>
          <p:spPr>
            <a:xfrm>
              <a:off x="113" y="386"/>
              <a:ext cx="68" cy="6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rgbClr val="CC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496" name="Text Box 21"/>
            <p:cNvSpPr txBox="1"/>
            <p:nvPr/>
          </p:nvSpPr>
          <p:spPr>
            <a:xfrm>
              <a:off x="0" y="0"/>
              <a:ext cx="38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zh-CN" sz="3200" b="1" i="1" dirty="0">
                  <a:solidFill>
                    <a:srgbClr val="0066CC"/>
                  </a:solidFill>
                  <a:latin typeface="Times New Roman" panose="02020603050405020304" pitchFamily="18" charset="0"/>
                </a:rPr>
                <a:t>F</a:t>
              </a:r>
              <a:endParaRPr lang="zh-CN" altLang="zh-CN" sz="3200" b="1" i="1" dirty="0">
                <a:solidFill>
                  <a:srgbClr val="0066CC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452" name="Text Box 44"/>
          <p:cNvSpPr txBox="1"/>
          <p:nvPr/>
        </p:nvSpPr>
        <p:spPr>
          <a:xfrm>
            <a:off x="1044575" y="5373688"/>
            <a:ext cx="7451725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zh-CN" sz="2800" b="1" dirty="0">
                <a:latin typeface="Times New Roman" panose="02020603050405020304" pitchFamily="18" charset="0"/>
              </a:rPr>
              <a:t>1. </a:t>
            </a:r>
            <a:r>
              <a:rPr lang="zh-CN" altLang="en-US" sz="2800" b="1" dirty="0">
                <a:latin typeface="Times New Roman" panose="02020603050405020304" pitchFamily="18" charset="0"/>
              </a:rPr>
              <a:t>平行于主光轴的光线通过凹透镜后发散，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</a:rPr>
              <a:t>发散光线的反向延长线相交于主光轴上，它不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</a:rPr>
              <a:t>是实际光线的会聚点，叫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虚焦点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(F)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39" grpId="0" animBg="1"/>
      <p:bldP spid="20488" grpId="0" animBg="1"/>
      <p:bldP spid="17441" grpId="0"/>
      <p:bldP spid="17442" grpId="0"/>
      <p:bldP spid="17448" grpId="0"/>
      <p:bldP spid="174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1506" name="Line 2"/>
          <p:cNvSpPr/>
          <p:nvPr/>
        </p:nvSpPr>
        <p:spPr>
          <a:xfrm>
            <a:off x="1227138" y="2962275"/>
            <a:ext cx="7010400" cy="0"/>
          </a:xfrm>
          <a:prstGeom prst="line">
            <a:avLst/>
          </a:prstGeom>
          <a:ln w="12700" cap="flat" cmpd="sng">
            <a:solidFill>
              <a:srgbClr val="99FFCC"/>
            </a:solidFill>
            <a:prstDash val="lgDashDot"/>
            <a:miter/>
            <a:headEnd type="none" w="med" len="med"/>
            <a:tailEnd type="none" w="med" len="med"/>
          </a:ln>
        </p:spPr>
      </p:sp>
      <p:sp>
        <p:nvSpPr>
          <p:cNvPr id="21507" name="Oval 3"/>
          <p:cNvSpPr/>
          <p:nvPr/>
        </p:nvSpPr>
        <p:spPr>
          <a:xfrm>
            <a:off x="4548188" y="2919413"/>
            <a:ext cx="107950" cy="10795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  <a:tileRect/>
          </a:gradFill>
          <a:ln w="12700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36" name="Oval 4"/>
          <p:cNvSpPr/>
          <p:nvPr/>
        </p:nvSpPr>
        <p:spPr>
          <a:xfrm>
            <a:off x="6619875" y="2919413"/>
            <a:ext cx="107950" cy="10795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  <a:tileRect/>
          </a:gradFill>
          <a:ln w="12700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37" name="Rectangle 5"/>
          <p:cNvSpPr/>
          <p:nvPr/>
        </p:nvSpPr>
        <p:spPr>
          <a:xfrm>
            <a:off x="6394450" y="3114675"/>
            <a:ext cx="4095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i="1" dirty="0">
                <a:solidFill>
                  <a:srgbClr val="FF9900"/>
                </a:solidFill>
                <a:latin typeface="Times New Roman" panose="02020603050405020304" pitchFamily="18" charset="0"/>
              </a:rPr>
              <a:t>F</a:t>
            </a:r>
            <a:endParaRPr lang="zh-CN" altLang="zh-CN" sz="3200" i="1" dirty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Oval 6"/>
          <p:cNvSpPr/>
          <p:nvPr/>
        </p:nvSpPr>
        <p:spPr>
          <a:xfrm>
            <a:off x="2460625" y="2919413"/>
            <a:ext cx="107950" cy="10795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  <a:tileRect/>
          </a:gradFill>
          <a:ln w="12700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4572000" y="2205038"/>
            <a:ext cx="3352800" cy="1524000"/>
            <a:chOff x="0" y="0"/>
            <a:chExt cx="2112" cy="960"/>
          </a:xfrm>
        </p:grpSpPr>
        <p:grpSp>
          <p:nvGrpSpPr>
            <p:cNvPr id="21537" name="Group 8"/>
            <p:cNvGrpSpPr/>
            <p:nvPr/>
          </p:nvGrpSpPr>
          <p:grpSpPr>
            <a:xfrm>
              <a:off x="84" y="0"/>
              <a:ext cx="1920" cy="0"/>
              <a:chOff x="0" y="0"/>
              <a:chExt cx="1920" cy="0"/>
            </a:xfrm>
          </p:grpSpPr>
          <p:sp>
            <p:nvSpPr>
              <p:cNvPr id="21544" name="Line 9"/>
              <p:cNvSpPr/>
              <p:nvPr/>
            </p:nvSpPr>
            <p:spPr>
              <a:xfrm>
                <a:off x="0" y="0"/>
                <a:ext cx="1104" cy="0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1545" name="Line 10"/>
              <p:cNvSpPr/>
              <p:nvPr/>
            </p:nvSpPr>
            <p:spPr>
              <a:xfrm>
                <a:off x="1008" y="0"/>
                <a:ext cx="912" cy="0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olid"/>
                <a:miter/>
                <a:headEnd type="stealth" w="lg" len="lg"/>
                <a:tailEnd type="none" w="med" len="med"/>
              </a:ln>
            </p:spPr>
          </p:sp>
        </p:grpSp>
        <p:grpSp>
          <p:nvGrpSpPr>
            <p:cNvPr id="21538" name="Group 11"/>
            <p:cNvGrpSpPr/>
            <p:nvPr/>
          </p:nvGrpSpPr>
          <p:grpSpPr>
            <a:xfrm>
              <a:off x="71" y="960"/>
              <a:ext cx="1920" cy="0"/>
              <a:chOff x="0" y="0"/>
              <a:chExt cx="1920" cy="0"/>
            </a:xfrm>
          </p:grpSpPr>
          <p:sp>
            <p:nvSpPr>
              <p:cNvPr id="21542" name="Line 12"/>
              <p:cNvSpPr/>
              <p:nvPr/>
            </p:nvSpPr>
            <p:spPr>
              <a:xfrm>
                <a:off x="0" y="0"/>
                <a:ext cx="1104" cy="0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1543" name="Line 13"/>
              <p:cNvSpPr/>
              <p:nvPr/>
            </p:nvSpPr>
            <p:spPr>
              <a:xfrm>
                <a:off x="1008" y="0"/>
                <a:ext cx="912" cy="0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olid"/>
                <a:miter/>
                <a:headEnd type="stealth" w="lg" len="lg"/>
                <a:tailEnd type="none" w="med" len="med"/>
              </a:ln>
            </p:spPr>
          </p:sp>
        </p:grpSp>
        <p:grpSp>
          <p:nvGrpSpPr>
            <p:cNvPr id="21539" name="Group 14"/>
            <p:cNvGrpSpPr/>
            <p:nvPr/>
          </p:nvGrpSpPr>
          <p:grpSpPr>
            <a:xfrm>
              <a:off x="0" y="480"/>
              <a:ext cx="2112" cy="1"/>
              <a:chOff x="0" y="0"/>
              <a:chExt cx="2112" cy="0"/>
            </a:xfrm>
          </p:grpSpPr>
          <p:sp>
            <p:nvSpPr>
              <p:cNvPr id="21540" name="Line 15"/>
              <p:cNvSpPr/>
              <p:nvPr/>
            </p:nvSpPr>
            <p:spPr>
              <a:xfrm>
                <a:off x="0" y="0"/>
                <a:ext cx="1104" cy="0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1541" name="Line 16"/>
              <p:cNvSpPr/>
              <p:nvPr/>
            </p:nvSpPr>
            <p:spPr>
              <a:xfrm>
                <a:off x="1008" y="0"/>
                <a:ext cx="1104" cy="0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olid"/>
                <a:miter/>
                <a:headEnd type="stealth" w="lg" len="lg"/>
                <a:tailEnd type="none" w="med" len="med"/>
              </a:ln>
            </p:spPr>
          </p:sp>
        </p:grpSp>
      </p:grpSp>
      <p:grpSp>
        <p:nvGrpSpPr>
          <p:cNvPr id="6" name="Group 17"/>
          <p:cNvGrpSpPr/>
          <p:nvPr/>
        </p:nvGrpSpPr>
        <p:grpSpPr>
          <a:xfrm>
            <a:off x="1690688" y="1630363"/>
            <a:ext cx="2952750" cy="2592387"/>
            <a:chOff x="0" y="0"/>
            <a:chExt cx="2133" cy="1862"/>
          </a:xfrm>
        </p:grpSpPr>
        <p:grpSp>
          <p:nvGrpSpPr>
            <p:cNvPr id="21528" name="Group 18"/>
            <p:cNvGrpSpPr/>
            <p:nvPr/>
          </p:nvGrpSpPr>
          <p:grpSpPr>
            <a:xfrm rot="9520763">
              <a:off x="213" y="1861"/>
              <a:ext cx="1920" cy="1"/>
              <a:chOff x="0" y="0"/>
              <a:chExt cx="1920" cy="0"/>
            </a:xfrm>
          </p:grpSpPr>
          <p:sp>
            <p:nvSpPr>
              <p:cNvPr id="21535" name="Line 19"/>
              <p:cNvSpPr/>
              <p:nvPr/>
            </p:nvSpPr>
            <p:spPr>
              <a:xfrm>
                <a:off x="0" y="0"/>
                <a:ext cx="1104" cy="0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21536" name="Line 20"/>
              <p:cNvSpPr/>
              <p:nvPr/>
            </p:nvSpPr>
            <p:spPr>
              <a:xfrm>
                <a:off x="1008" y="0"/>
                <a:ext cx="912" cy="0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21529" name="Group 21"/>
            <p:cNvGrpSpPr/>
            <p:nvPr/>
          </p:nvGrpSpPr>
          <p:grpSpPr>
            <a:xfrm rot="-9507892">
              <a:off x="148" y="0"/>
              <a:ext cx="1920" cy="1"/>
              <a:chOff x="0" y="0"/>
              <a:chExt cx="1920" cy="0"/>
            </a:xfrm>
          </p:grpSpPr>
          <p:sp>
            <p:nvSpPr>
              <p:cNvPr id="21533" name="Line 22"/>
              <p:cNvSpPr/>
              <p:nvPr/>
            </p:nvSpPr>
            <p:spPr>
              <a:xfrm>
                <a:off x="0" y="0"/>
                <a:ext cx="1104" cy="0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21534" name="Line 23"/>
              <p:cNvSpPr/>
              <p:nvPr/>
            </p:nvSpPr>
            <p:spPr>
              <a:xfrm>
                <a:off x="1008" y="0"/>
                <a:ext cx="912" cy="0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21530" name="Group 24"/>
            <p:cNvGrpSpPr/>
            <p:nvPr/>
          </p:nvGrpSpPr>
          <p:grpSpPr>
            <a:xfrm rot="10800000">
              <a:off x="0" y="941"/>
              <a:ext cx="2112" cy="0"/>
              <a:chOff x="0" y="0"/>
              <a:chExt cx="2112" cy="0"/>
            </a:xfrm>
          </p:grpSpPr>
          <p:sp>
            <p:nvSpPr>
              <p:cNvPr id="21531" name="Line 25"/>
              <p:cNvSpPr/>
              <p:nvPr/>
            </p:nvSpPr>
            <p:spPr>
              <a:xfrm>
                <a:off x="0" y="0"/>
                <a:ext cx="1104" cy="0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21532" name="Line 26"/>
              <p:cNvSpPr/>
              <p:nvPr/>
            </p:nvSpPr>
            <p:spPr>
              <a:xfrm>
                <a:off x="1008" y="0"/>
                <a:ext cx="1104" cy="0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sp>
        <p:nvSpPr>
          <p:cNvPr id="18459" name="Text Box 27"/>
          <p:cNvSpPr txBox="1"/>
          <p:nvPr/>
        </p:nvSpPr>
        <p:spPr>
          <a:xfrm>
            <a:off x="0" y="3573463"/>
            <a:ext cx="4140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     </a:t>
            </a:r>
            <a:endParaRPr lang="zh-CN" altLang="zh-CN" sz="28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0" name="Rectangle 28"/>
          <p:cNvSpPr/>
          <p:nvPr/>
        </p:nvSpPr>
        <p:spPr>
          <a:xfrm>
            <a:off x="1979613" y="5518150"/>
            <a:ext cx="5400675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zh-CN" sz="2800" b="1" dirty="0">
                <a:latin typeface="Times New Roman" panose="02020603050405020304" pitchFamily="18" charset="0"/>
              </a:rPr>
              <a:t>2. </a:t>
            </a:r>
            <a:r>
              <a:rPr lang="zh-CN" altLang="en-US" sz="3600" b="1" dirty="0">
                <a:latin typeface="Times New Roman" panose="02020603050405020304" pitchFamily="18" charset="0"/>
              </a:rPr>
              <a:t>凹透镜有</a:t>
            </a:r>
            <a:r>
              <a:rPr lang="zh-CN" altLang="zh-CN" sz="3600" b="1" dirty="0">
                <a:latin typeface="Times New Roman" panose="02020603050405020304" pitchFamily="18" charset="0"/>
              </a:rPr>
              <a:t>2</a:t>
            </a:r>
            <a:r>
              <a:rPr lang="zh-CN" altLang="en-US" sz="3600" b="1" dirty="0">
                <a:latin typeface="Times New Roman" panose="02020603050405020304" pitchFamily="18" charset="0"/>
              </a:rPr>
              <a:t>个虚焦点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21515" name="Group 29"/>
          <p:cNvGrpSpPr/>
          <p:nvPr/>
        </p:nvGrpSpPr>
        <p:grpSpPr>
          <a:xfrm>
            <a:off x="2195513" y="1773238"/>
            <a:ext cx="5759450" cy="2303462"/>
            <a:chOff x="0" y="0"/>
            <a:chExt cx="3628" cy="1270"/>
          </a:xfrm>
        </p:grpSpPr>
        <p:sp>
          <p:nvSpPr>
            <p:cNvPr id="21525" name="Line 3"/>
            <p:cNvSpPr/>
            <p:nvPr/>
          </p:nvSpPr>
          <p:spPr>
            <a:xfrm>
              <a:off x="0" y="643"/>
              <a:ext cx="362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lgDashDot"/>
              <a:miter/>
              <a:headEnd type="none" w="med" len="med"/>
              <a:tailEnd type="none" w="med" len="med"/>
            </a:ln>
          </p:spPr>
        </p:sp>
        <p:sp>
          <p:nvSpPr>
            <p:cNvPr id="21526" name="xjhgx3"/>
            <p:cNvSpPr/>
            <p:nvPr/>
          </p:nvSpPr>
          <p:spPr>
            <a:xfrm>
              <a:off x="1384" y="0"/>
              <a:ext cx="249" cy="1270"/>
            </a:xfrm>
            <a:custGeom>
              <a:avLst/>
              <a:gdLst>
                <a:gd name="txL" fmla="*/ 0 w 980"/>
                <a:gd name="txT" fmla="*/ 0 h 4408"/>
                <a:gd name="txR" fmla="*/ 980 w 980"/>
                <a:gd name="txB" fmla="*/ 4408 h 4408"/>
              </a:gdLst>
              <a:ahLst/>
              <a:cxnLst>
                <a:cxn ang="0">
                  <a:pos x="980" y="0"/>
                </a:cxn>
                <a:cxn ang="0">
                  <a:pos x="907" y="270"/>
                </a:cxn>
                <a:cxn ang="0">
                  <a:pos x="845" y="542"/>
                </a:cxn>
                <a:cxn ang="0">
                  <a:pos x="791" y="816"/>
                </a:cxn>
                <a:cxn ang="0">
                  <a:pos x="748" y="1091"/>
                </a:cxn>
                <a:cxn ang="0">
                  <a:pos x="714" y="1368"/>
                </a:cxn>
                <a:cxn ang="0">
                  <a:pos x="689" y="1646"/>
                </a:cxn>
                <a:cxn ang="0">
                  <a:pos x="675" y="1925"/>
                </a:cxn>
                <a:cxn ang="0">
                  <a:pos x="670" y="2204"/>
                </a:cxn>
                <a:cxn ang="0">
                  <a:pos x="675" y="2483"/>
                </a:cxn>
                <a:cxn ang="0">
                  <a:pos x="689" y="2762"/>
                </a:cxn>
                <a:cxn ang="0">
                  <a:pos x="714" y="3040"/>
                </a:cxn>
                <a:cxn ang="0">
                  <a:pos x="748" y="3317"/>
                </a:cxn>
                <a:cxn ang="0">
                  <a:pos x="791" y="3592"/>
                </a:cxn>
                <a:cxn ang="0">
                  <a:pos x="845" y="3866"/>
                </a:cxn>
                <a:cxn ang="0">
                  <a:pos x="907" y="4138"/>
                </a:cxn>
                <a:cxn ang="0">
                  <a:pos x="980" y="4408"/>
                </a:cxn>
                <a:cxn ang="0">
                  <a:pos x="0" y="4408"/>
                </a:cxn>
                <a:cxn ang="0">
                  <a:pos x="73" y="4138"/>
                </a:cxn>
                <a:cxn ang="0">
                  <a:pos x="135" y="3866"/>
                </a:cxn>
                <a:cxn ang="0">
                  <a:pos x="189" y="3592"/>
                </a:cxn>
                <a:cxn ang="0">
                  <a:pos x="232" y="3317"/>
                </a:cxn>
                <a:cxn ang="0">
                  <a:pos x="266" y="3040"/>
                </a:cxn>
                <a:cxn ang="0">
                  <a:pos x="291" y="2762"/>
                </a:cxn>
                <a:cxn ang="0">
                  <a:pos x="305" y="2483"/>
                </a:cxn>
                <a:cxn ang="0">
                  <a:pos x="310" y="2204"/>
                </a:cxn>
                <a:cxn ang="0">
                  <a:pos x="305" y="1925"/>
                </a:cxn>
                <a:cxn ang="0">
                  <a:pos x="291" y="1646"/>
                </a:cxn>
                <a:cxn ang="0">
                  <a:pos x="266" y="1368"/>
                </a:cxn>
                <a:cxn ang="0">
                  <a:pos x="232" y="1091"/>
                </a:cxn>
                <a:cxn ang="0">
                  <a:pos x="189" y="816"/>
                </a:cxn>
                <a:cxn ang="0">
                  <a:pos x="135" y="542"/>
                </a:cxn>
                <a:cxn ang="0">
                  <a:pos x="73" y="270"/>
                </a:cxn>
                <a:cxn ang="0">
                  <a:pos x="0" y="0"/>
                </a:cxn>
                <a:cxn ang="0">
                  <a:pos x="980" y="0"/>
                </a:cxn>
              </a:cxnLst>
              <a:rect l="txL" t="txT" r="txR" b="txB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rgbClr val="D5FFFF">
                    <a:alpha val="100000"/>
                  </a:srgbClr>
                </a:gs>
                <a:gs pos="50000">
                  <a:srgbClr val="47FFFF">
                    <a:alpha val="100000"/>
                  </a:srgbClr>
                </a:gs>
                <a:gs pos="100000">
                  <a:srgbClr val="D5FFFF">
                    <a:alpha val="100000"/>
                  </a:srgbClr>
                </a:gs>
              </a:gsLst>
              <a:lin ang="5400000" scaled="1"/>
              <a:tileRect/>
            </a:gradFill>
            <a:ln w="28575" cap="flat" cmpd="sng">
              <a:solidFill>
                <a:srgbClr val="2D5FF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27" name="Oval 39"/>
            <p:cNvSpPr/>
            <p:nvPr/>
          </p:nvSpPr>
          <p:spPr>
            <a:xfrm>
              <a:off x="1474" y="612"/>
              <a:ext cx="68" cy="68"/>
            </a:xfrm>
            <a:prstGeom prst="ellipse">
              <a:avLst/>
            </a:prstGeom>
            <a:solidFill>
              <a:srgbClr val="FFFF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2800" b="1" dirty="0">
                <a:latin typeface="宋体" panose="02010600030101010101" pitchFamily="2" charset="-122"/>
              </a:endParaRPr>
            </a:p>
          </p:txBody>
        </p:sp>
      </p:grpSp>
      <p:sp>
        <p:nvSpPr>
          <p:cNvPr id="18465" name="Line 33"/>
          <p:cNvSpPr/>
          <p:nvPr/>
        </p:nvSpPr>
        <p:spPr>
          <a:xfrm rot="-9120194" flipV="1">
            <a:off x="4117975" y="2347913"/>
            <a:ext cx="2643188" cy="284162"/>
          </a:xfrm>
          <a:prstGeom prst="line">
            <a:avLst/>
          </a:prstGeom>
          <a:ln w="31750" cap="flat" cmpd="sng">
            <a:solidFill>
              <a:srgbClr val="99CC00"/>
            </a:solidFill>
            <a:prstDash val="sysDot"/>
            <a:miter/>
            <a:headEnd type="none" w="med" len="med"/>
            <a:tailEnd type="none" w="med" len="med"/>
          </a:ln>
        </p:spPr>
      </p:sp>
      <p:sp>
        <p:nvSpPr>
          <p:cNvPr id="18466" name="Line 34"/>
          <p:cNvSpPr/>
          <p:nvPr/>
        </p:nvSpPr>
        <p:spPr>
          <a:xfrm rot="9921366" flipV="1">
            <a:off x="4354513" y="3286125"/>
            <a:ext cx="2416175" cy="209550"/>
          </a:xfrm>
          <a:prstGeom prst="line">
            <a:avLst/>
          </a:prstGeom>
          <a:ln w="31750" cap="flat" cmpd="sng">
            <a:solidFill>
              <a:srgbClr val="99CC00"/>
            </a:solidFill>
            <a:prstDash val="sysDot"/>
            <a:miter/>
            <a:headEnd type="none" w="med" len="med"/>
            <a:tailEnd type="none" w="med" len="med"/>
          </a:ln>
        </p:spPr>
      </p:sp>
      <p:grpSp>
        <p:nvGrpSpPr>
          <p:cNvPr id="11" name="Group 30"/>
          <p:cNvGrpSpPr/>
          <p:nvPr/>
        </p:nvGrpSpPr>
        <p:grpSpPr>
          <a:xfrm>
            <a:off x="4572000" y="3717925"/>
            <a:ext cx="2087563" cy="1046163"/>
            <a:chOff x="0" y="0"/>
            <a:chExt cx="1222" cy="1013"/>
          </a:xfrm>
        </p:grpSpPr>
        <p:sp>
          <p:nvSpPr>
            <p:cNvPr id="21519" name="Line 31"/>
            <p:cNvSpPr/>
            <p:nvPr/>
          </p:nvSpPr>
          <p:spPr>
            <a:xfrm>
              <a:off x="0" y="453"/>
              <a:ext cx="0" cy="45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20" name="Line 32"/>
            <p:cNvSpPr/>
            <p:nvPr/>
          </p:nvSpPr>
          <p:spPr>
            <a:xfrm>
              <a:off x="1222" y="0"/>
              <a:ext cx="0" cy="90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21" name="Line 33"/>
            <p:cNvSpPr/>
            <p:nvPr/>
          </p:nvSpPr>
          <p:spPr>
            <a:xfrm>
              <a:off x="792" y="635"/>
              <a:ext cx="40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lg"/>
            </a:ln>
          </p:spPr>
        </p:sp>
        <p:sp>
          <p:nvSpPr>
            <p:cNvPr id="21522" name="Line 34"/>
            <p:cNvSpPr/>
            <p:nvPr/>
          </p:nvSpPr>
          <p:spPr>
            <a:xfrm flipH="1">
              <a:off x="21" y="635"/>
              <a:ext cx="40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lg"/>
            </a:ln>
          </p:spPr>
        </p:sp>
        <p:sp>
          <p:nvSpPr>
            <p:cNvPr id="21523" name="Text Box 35"/>
            <p:cNvSpPr txBox="1"/>
            <p:nvPr/>
          </p:nvSpPr>
          <p:spPr>
            <a:xfrm>
              <a:off x="384" y="500"/>
              <a:ext cx="544" cy="5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endPara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楷体_GB2312" pitchFamily="49" charset="-122"/>
              </a:endParaRPr>
            </a:p>
          </p:txBody>
        </p:sp>
        <p:sp>
          <p:nvSpPr>
            <p:cNvPr id="21524" name="Text Box 36"/>
            <p:cNvSpPr txBox="1"/>
            <p:nvPr/>
          </p:nvSpPr>
          <p:spPr>
            <a:xfrm>
              <a:off x="525" y="392"/>
              <a:ext cx="193" cy="6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zh-CN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f</a:t>
              </a:r>
              <a:endParaRPr lang="zh-CN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/>
      <p:bldP spid="18438" grpId="0" animBg="1"/>
      <p:bldP spid="18459" grpId="0"/>
      <p:bldP spid="184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58" name="Rectangle 3"/>
          <p:cNvSpPr txBox="1"/>
          <p:nvPr/>
        </p:nvSpPr>
        <p:spPr>
          <a:xfrm>
            <a:off x="539750" y="1665288"/>
            <a:ext cx="7956550" cy="30956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两种透镜：凸透镜和凹透镜；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几个基本概念</a:t>
            </a:r>
            <a:r>
              <a:rPr lang="zh-CN" altLang="zh-CN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光心、主光轴、焦点、焦距；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透镜对光线的作用： 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  　凸透镜对光线有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会聚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作用</a:t>
            </a:r>
            <a:r>
              <a:rPr lang="zh-CN" altLang="zh-CN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, 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又叫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会聚透镜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  　凹透镜对光线有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发散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作用</a:t>
            </a:r>
            <a:r>
              <a:rPr lang="zh-CN" altLang="zh-CN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, 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又叫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发散透镜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4101" name="Rectangle 3"/>
          <p:cNvSpPr/>
          <p:nvPr/>
        </p:nvSpPr>
        <p:spPr>
          <a:xfrm>
            <a:off x="2628900" y="981075"/>
            <a:ext cx="1368425" cy="63976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0066CC"/>
                </a:solidFill>
                <a:latin typeface="Times New Roman" panose="02020603050405020304" pitchFamily="18" charset="0"/>
              </a:rPr>
              <a:t>小结：</a:t>
            </a:r>
            <a:endParaRPr lang="zh-CN" altLang="en-US" sz="3600" b="1" dirty="0">
              <a:solidFill>
                <a:srgbClr val="0066CC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331913" y="4725988"/>
          <a:ext cx="3384550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6096000" imgH="4067175" progId="">
                  <p:embed/>
                </p:oleObj>
              </mc:Choice>
              <mc:Fallback>
                <p:oleObj name="" r:id="rId1" imgW="6096000" imgH="4067175" progId="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31913" y="4725988"/>
                        <a:ext cx="3384550" cy="1868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860925" y="4724400"/>
          <a:ext cx="3311525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6096000" imgH="3962400" progId="">
                  <p:embed/>
                </p:oleObj>
              </mc:Choice>
              <mc:Fallback>
                <p:oleObj name="" r:id="rId3" imgW="6096000" imgH="3962400" progId="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rcRect t="6731" b="6065"/>
                      <a:stretch>
                        <a:fillRect/>
                      </a:stretch>
                    </p:blipFill>
                    <p:spPr>
                      <a:xfrm>
                        <a:off x="4860925" y="4724400"/>
                        <a:ext cx="3311525" cy="1873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16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4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53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77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530" name="Rectangle 2"/>
          <p:cNvSpPr/>
          <p:nvPr/>
        </p:nvSpPr>
        <p:spPr>
          <a:xfrm rot="-10800000" flipV="1">
            <a:off x="179388" y="1975009"/>
            <a:ext cx="8823325" cy="304609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76225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要使小灯泡发出的光经某透镜后变成平行光，应把小灯泡放在（ 　 ）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indent="276225"/>
            <a:r>
              <a:rPr lang="zh-CN" altLang="en-US" sz="3200" b="1" dirty="0">
                <a:latin typeface="Times New Roman" panose="02020603050405020304" pitchFamily="18" charset="0"/>
              </a:rPr>
              <a:t>A．凸透镜前任意位置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indent="276225"/>
            <a:r>
              <a:rPr lang="zh-CN" altLang="en-US" sz="3200" b="1" dirty="0">
                <a:latin typeface="Times New Roman" panose="02020603050405020304" pitchFamily="18" charset="0"/>
              </a:rPr>
              <a:t>B．凸透镜的焦点上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indent="276225"/>
            <a:r>
              <a:rPr lang="zh-CN" altLang="en-US" sz="3200" b="1" dirty="0">
                <a:latin typeface="Times New Roman" panose="02020603050405020304" pitchFamily="18" charset="0"/>
              </a:rPr>
              <a:t>C．凹透镜前任意位置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indent="276225"/>
            <a:r>
              <a:rPr lang="zh-CN" altLang="en-US" sz="3200" b="1" dirty="0">
                <a:latin typeface="Times New Roman" panose="02020603050405020304" pitchFamily="18" charset="0"/>
              </a:rPr>
              <a:t>D．凹透镜的焦点上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20483" name="Text Box 3"/>
          <p:cNvSpPr txBox="1"/>
          <p:nvPr/>
        </p:nvSpPr>
        <p:spPr>
          <a:xfrm>
            <a:off x="4787900" y="2492375"/>
            <a:ext cx="6492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21" name="文本框 4103"/>
          <p:cNvSpPr txBox="1"/>
          <p:nvPr/>
        </p:nvSpPr>
        <p:spPr>
          <a:xfrm>
            <a:off x="2073275" y="688975"/>
            <a:ext cx="4070985" cy="101727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p>
            <a:r>
              <a:rPr lang="zh-CN" altLang="en-US" sz="6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随堂训练</a:t>
            </a:r>
            <a:endParaRPr lang="zh-CN" altLang="en-US" sz="6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文本框 99"/>
          <p:cNvSpPr txBox="1"/>
          <p:nvPr/>
        </p:nvSpPr>
        <p:spPr>
          <a:xfrm>
            <a:off x="527050" y="962025"/>
            <a:ext cx="8288338" cy="39322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要使小灯泡发出的光经某透镜后变成平行光，应把小灯泡放在（   ） 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A. 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凸透镜前任意位置 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B. 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凸透镜的焦点上 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C. 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凹透镜前任意位置 　　      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D. 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凹透镜的焦点上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4" name="文本框 4103"/>
          <p:cNvSpPr txBox="1"/>
          <p:nvPr/>
        </p:nvSpPr>
        <p:spPr>
          <a:xfrm>
            <a:off x="106363" y="44450"/>
            <a:ext cx="1295400" cy="398463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随堂训练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54300" y="1808163"/>
            <a:ext cx="622300" cy="519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2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175" y="1017588"/>
            <a:ext cx="3770313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5" descr="sy_20091020133725568018"/>
          <p:cNvPicPr>
            <a:picLocks noChangeAspect="1"/>
          </p:cNvPicPr>
          <p:nvPr/>
        </p:nvPicPr>
        <p:blipFill>
          <a:blip r:embed="rId2"/>
          <a:srcRect r="-591" b="4640"/>
          <a:stretch>
            <a:fillRect/>
          </a:stretch>
        </p:blipFill>
        <p:spPr>
          <a:xfrm>
            <a:off x="765175" y="3532188"/>
            <a:ext cx="3825875" cy="260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6" descr="webp.webp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488" y="3532188"/>
            <a:ext cx="3944937" cy="260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7" descr="webp.web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075" y="1017588"/>
            <a:ext cx="394335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椭圆 13"/>
          <p:cNvSpPr/>
          <p:nvPr/>
        </p:nvSpPr>
        <p:spPr>
          <a:xfrm>
            <a:off x="3203575" y="3124200"/>
            <a:ext cx="2736850" cy="1223963"/>
          </a:xfrm>
          <a:prstGeom prst="ellipse">
            <a:avLst/>
          </a:prstGeom>
          <a:solidFill>
            <a:srgbClr val="FFC000"/>
          </a:solidFill>
          <a:ln w="28575" cmpd="sng">
            <a:solidFill>
              <a:srgbClr val="01808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 strike="noStrike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生活中的透镜</a:t>
            </a:r>
            <a:endParaRPr lang="zh-CN" altLang="zh-CN" sz="2800" b="1" strike="noStrike" noProof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50" name="文本框 4103"/>
          <p:cNvSpPr txBox="1"/>
          <p:nvPr/>
        </p:nvSpPr>
        <p:spPr>
          <a:xfrm>
            <a:off x="106363" y="44450"/>
            <a:ext cx="1295400" cy="398463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文本框 99"/>
          <p:cNvSpPr txBox="1"/>
          <p:nvPr/>
        </p:nvSpPr>
        <p:spPr>
          <a:xfrm>
            <a:off x="412750" y="700088"/>
            <a:ext cx="7850188" cy="1157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5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下面两图是光线经过透镜后的光路图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请选择合适的透镜填入方框内。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 useBgFill="1">
        <p:nvSpPr>
          <p:cNvPr id="21507" name="xjhgx3"/>
          <p:cNvSpPr/>
          <p:nvPr/>
        </p:nvSpPr>
        <p:spPr>
          <a:xfrm>
            <a:off x="2209800" y="2476500"/>
            <a:ext cx="549275" cy="1473200"/>
          </a:xfrm>
          <a:custGeom>
            <a:avLst/>
            <a:gdLst/>
            <a:ahLst/>
            <a:cxnLst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ln w="25400" cap="flat" cmpd="sng">
            <a:solidFill>
              <a:srgbClr val="2D5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>
            <a:off x="1116013" y="2854325"/>
            <a:ext cx="1008063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1116013" y="3419475"/>
            <a:ext cx="1008063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2844800" y="2349500"/>
            <a:ext cx="908050" cy="50482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2844800" y="3419475"/>
            <a:ext cx="908050" cy="50641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124075" y="2349500"/>
            <a:ext cx="720725" cy="17272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9" name="直接箭头连接符 8"/>
          <p:cNvCxnSpPr/>
          <p:nvPr/>
        </p:nvCxnSpPr>
        <p:spPr>
          <a:xfrm>
            <a:off x="7046913" y="2744788"/>
            <a:ext cx="1008063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7046913" y="3309938"/>
            <a:ext cx="1008063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5419725" y="3324225"/>
            <a:ext cx="908050" cy="50482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5419725" y="2238375"/>
            <a:ext cx="908050" cy="50641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327775" y="2286000"/>
            <a:ext cx="719138" cy="17272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1216025" y="4927600"/>
            <a:ext cx="908050" cy="50482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1216025" y="5145088"/>
            <a:ext cx="908050" cy="50641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124075" y="4392613"/>
            <a:ext cx="720725" cy="17272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2844800" y="4927600"/>
            <a:ext cx="1006475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2844800" y="5651500"/>
            <a:ext cx="1006475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5319713" y="4927600"/>
            <a:ext cx="1008063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5319713" y="5651500"/>
            <a:ext cx="1008063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6327775" y="4392613"/>
            <a:ext cx="719138" cy="17272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7046913" y="5208588"/>
            <a:ext cx="908050" cy="50641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7046913" y="4927600"/>
            <a:ext cx="908050" cy="50482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xjhgx2"/>
          <p:cNvSpPr/>
          <p:nvPr/>
        </p:nvSpPr>
        <p:spPr>
          <a:xfrm>
            <a:off x="2244725" y="4519613"/>
            <a:ext cx="477838" cy="1473200"/>
          </a:xfrm>
          <a:custGeom>
            <a:avLst/>
            <a:gdLst/>
            <a:ahLst/>
            <a:cxnLst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noFill/>
          <a:ln w="25400" cap="flat" cmpd="sng">
            <a:solidFill>
              <a:srgbClr val="2D5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 useBgFill="1">
        <p:nvSpPr>
          <p:cNvPr id="27" name="xjhgx3"/>
          <p:cNvSpPr/>
          <p:nvPr/>
        </p:nvSpPr>
        <p:spPr>
          <a:xfrm>
            <a:off x="6411913" y="2451100"/>
            <a:ext cx="549275" cy="1474788"/>
          </a:xfrm>
          <a:custGeom>
            <a:avLst/>
            <a:gdLst/>
            <a:ahLst/>
            <a:cxnLst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ln w="25400" cap="flat" cmpd="sng">
            <a:solidFill>
              <a:srgbClr val="2D5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21" name="文本框 4103"/>
          <p:cNvSpPr txBox="1"/>
          <p:nvPr/>
        </p:nvSpPr>
        <p:spPr>
          <a:xfrm>
            <a:off x="106363" y="44450"/>
            <a:ext cx="1295400" cy="398463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随堂训练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28" name="xjhgx2"/>
          <p:cNvSpPr/>
          <p:nvPr/>
        </p:nvSpPr>
        <p:spPr>
          <a:xfrm>
            <a:off x="6456363" y="4519613"/>
            <a:ext cx="460375" cy="1473200"/>
          </a:xfrm>
          <a:custGeom>
            <a:avLst/>
            <a:gdLst/>
            <a:ahLst/>
            <a:cxnLst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noFill/>
          <a:ln w="25400" cap="flat" cmpd="sng">
            <a:solidFill>
              <a:srgbClr val="2D5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ldLvl="0" animBg="1"/>
      <p:bldP spid="27" grpId="0" bldLvl="0" animBg="1"/>
      <p:bldP spid="26" grpId="0" bldLvl="0" animBg="1"/>
      <p:bldP spid="2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2565400" y="3127375"/>
            <a:ext cx="719138" cy="17272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5175250" y="3127375"/>
            <a:ext cx="719138" cy="1728788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1835150" y="3609975"/>
            <a:ext cx="728663" cy="40481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1835150" y="3990975"/>
            <a:ext cx="728663" cy="4064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3284538" y="3609975"/>
            <a:ext cx="1916113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3284538" y="4397375"/>
            <a:ext cx="1916113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5894388" y="3127375"/>
            <a:ext cx="908050" cy="50641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5894388" y="4397375"/>
            <a:ext cx="908050" cy="50482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9" name="文本框 99"/>
          <p:cNvSpPr txBox="1"/>
          <p:nvPr/>
        </p:nvSpPr>
        <p:spPr>
          <a:xfrm>
            <a:off x="415925" y="806450"/>
            <a:ext cx="8004175" cy="1371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304800"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如图是一束光线通过两个透镜前后的传播方向，请在长方框中填上适当类型的透镜。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30" name="文本框 4103"/>
          <p:cNvSpPr txBox="1"/>
          <p:nvPr/>
        </p:nvSpPr>
        <p:spPr>
          <a:xfrm>
            <a:off x="106363" y="44450"/>
            <a:ext cx="1295400" cy="398463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随堂训练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26" name="xjhgx2"/>
          <p:cNvSpPr/>
          <p:nvPr/>
        </p:nvSpPr>
        <p:spPr>
          <a:xfrm>
            <a:off x="2686050" y="3254375"/>
            <a:ext cx="477838" cy="1473200"/>
          </a:xfrm>
          <a:custGeom>
            <a:avLst/>
            <a:gdLst/>
            <a:ahLst/>
            <a:cxnLst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noFill/>
          <a:ln w="25400" cap="flat" cmpd="sng">
            <a:solidFill>
              <a:srgbClr val="2D5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 useBgFill="1">
        <p:nvSpPr>
          <p:cNvPr id="27" name="xjhgx3"/>
          <p:cNvSpPr/>
          <p:nvPr/>
        </p:nvSpPr>
        <p:spPr>
          <a:xfrm>
            <a:off x="5260975" y="3254375"/>
            <a:ext cx="549275" cy="1473200"/>
          </a:xfrm>
          <a:custGeom>
            <a:avLst/>
            <a:gdLst/>
            <a:ahLst/>
            <a:cxnLst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ln w="25400" cap="flat" cmpd="sng">
            <a:solidFill>
              <a:srgbClr val="2D5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877888" y="3990975"/>
            <a:ext cx="7542213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34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5" name="文本框 9"/>
          <p:cNvSpPr txBox="1"/>
          <p:nvPr/>
        </p:nvSpPr>
        <p:spPr>
          <a:xfrm>
            <a:off x="1698625" y="3702050"/>
            <a:ext cx="3254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•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2484438" y="188913"/>
            <a:ext cx="4572000" cy="52228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 w="9525">
                  <a:noFill/>
                  <a:round/>
                </a:ln>
                <a:solidFill>
                  <a:schemeClr val="bg1"/>
                </a:solidFill>
                <a:effectLst>
                  <a:outerShdw dist="38100" dir="5400000" algn="ctr" rotWithShape="0">
                    <a:srgbClr val="4D4D4D">
                      <a:alpha val="75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第</a:t>
            </a:r>
            <a:r>
              <a:rPr kumimoji="0" lang="en-US" altLang="zh-CN" sz="3600" b="0" i="0" u="none" strike="noStrike" kern="1200" cap="none" spc="0" normalizeH="0" baseline="0" noProof="0" smtClean="0">
                <a:ln w="9525">
                  <a:noFill/>
                  <a:round/>
                </a:ln>
                <a:solidFill>
                  <a:schemeClr val="bg1"/>
                </a:solidFill>
                <a:effectLst>
                  <a:outerShdw dist="38100" dir="5400000" algn="ctr" rotWithShape="0">
                    <a:srgbClr val="4D4D4D">
                      <a:alpha val="75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3600" b="0" i="0" u="none" strike="noStrike" kern="1200" cap="none" spc="0" normalizeH="0" baseline="0" noProof="0" smtClean="0">
                <a:ln w="9525">
                  <a:noFill/>
                  <a:round/>
                </a:ln>
                <a:solidFill>
                  <a:schemeClr val="bg1"/>
                </a:solidFill>
                <a:effectLst>
                  <a:outerShdw dist="38100" dir="5400000" algn="ctr" rotWithShape="0">
                    <a:srgbClr val="4D4D4D">
                      <a:alpha val="75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节  透镜</a:t>
            </a:r>
            <a:endParaRPr kumimoji="0" lang="zh-CN" altLang="en-US" sz="3600" b="0" i="0" u="none" strike="noStrike" kern="1200" cap="none" spc="0" normalizeH="0" baseline="0" noProof="0" smtClean="0">
              <a:ln w="9525">
                <a:noFill/>
                <a:round/>
              </a:ln>
              <a:solidFill>
                <a:schemeClr val="bg1"/>
              </a:solidFill>
              <a:effectLst>
                <a:outerShdw dist="38100" dir="5400000" algn="ctr" rotWithShape="0">
                  <a:srgbClr val="4D4D4D">
                    <a:alpha val="75000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291" name="Picture 3" descr="F10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4075" y="765175"/>
            <a:ext cx="5689600" cy="4672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AutoShape 4"/>
          <p:cNvSpPr/>
          <p:nvPr/>
        </p:nvSpPr>
        <p:spPr>
          <a:xfrm rot="-10792591">
            <a:off x="1476375" y="5084763"/>
            <a:ext cx="3568700" cy="593725"/>
          </a:xfrm>
          <a:prstGeom prst="wedgeRectCallout">
            <a:avLst>
              <a:gd name="adj1" fmla="val -58403"/>
              <a:gd name="adj2" fmla="val 210551"/>
            </a:avLst>
          </a:prstGeom>
          <a:gradFill rotWithShape="0">
            <a:gsLst>
              <a:gs pos="0">
                <a:srgbClr val="66FF99"/>
              </a:gs>
              <a:gs pos="100000">
                <a:srgbClr val="FF66FF"/>
              </a:gs>
            </a:gsLst>
            <a:path path="rect">
              <a:fillToRect l="100000" b="10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p>
            <a:pPr algn="ctr"/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照相机上的透镜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文本框 99"/>
          <p:cNvSpPr txBox="1"/>
          <p:nvPr/>
        </p:nvSpPr>
        <p:spPr>
          <a:xfrm>
            <a:off x="247650" y="1214438"/>
            <a:ext cx="8375650" cy="39322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304800">
              <a:lnSpc>
                <a:spcPct val="150000"/>
              </a:lnSpc>
            </a:pPr>
            <a:r>
              <a:rPr lang="en-US" altLang="zh-CN" sz="2800" noProof="1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      </a:t>
            </a:r>
            <a:r>
              <a:rPr lang="en-US" altLang="zh-CN" sz="2800" b="1" noProof="1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  </a:t>
            </a:r>
            <a:r>
              <a:rPr lang="zh-CN" altLang="en-US" sz="2800" b="1" noProof="1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学习目标</a:t>
            </a:r>
            <a:endParaRPr lang="zh-CN" altLang="en-US" sz="2800" b="1" noProof="1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sz="2800" noProof="1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1.</a:t>
            </a:r>
            <a:r>
              <a:rPr lang="zh-CN" altLang="en-US" sz="2800" noProof="1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能正确区分凸透镜和凹透镜；</a:t>
            </a:r>
            <a:endParaRPr lang="zh-CN" altLang="en-US" sz="2800" noProof="1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sz="2800" noProof="1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2.</a:t>
            </a:r>
            <a:r>
              <a:rPr lang="zh-CN" altLang="en-US" sz="2800" noProof="1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能正确在图中标出凸透镜的主光轴、光心、焦点和焦距；（重点）</a:t>
            </a:r>
            <a:endParaRPr lang="zh-CN" altLang="en-US" sz="2800" noProof="1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sz="2800" noProof="1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3.</a:t>
            </a:r>
            <a:r>
              <a:rPr lang="zh-CN" altLang="en-US" sz="2800" noProof="1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理解凸透镜对光起会聚作用、凹透镜对光起发散作用。（重难点）</a:t>
            </a:r>
            <a:endParaRPr lang="zh-CN" altLang="en-US" sz="2800" noProof="1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0" name="文本框 4103"/>
          <p:cNvSpPr txBox="1"/>
          <p:nvPr/>
        </p:nvSpPr>
        <p:spPr>
          <a:xfrm>
            <a:off x="106363" y="44450"/>
            <a:ext cx="1295400" cy="398463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3314" name="Group 2"/>
          <p:cNvGrpSpPr/>
          <p:nvPr/>
        </p:nvGrpSpPr>
        <p:grpSpPr>
          <a:xfrm>
            <a:off x="2514600" y="1246188"/>
            <a:ext cx="1841500" cy="1866900"/>
            <a:chOff x="0" y="0"/>
            <a:chExt cx="1154" cy="1105"/>
          </a:xfrm>
        </p:grpSpPr>
        <p:sp>
          <p:nvSpPr>
            <p:cNvPr id="13364" name="Oval 3"/>
            <p:cNvSpPr/>
            <p:nvPr/>
          </p:nvSpPr>
          <p:spPr>
            <a:xfrm>
              <a:off x="13" y="15"/>
              <a:ext cx="1127" cy="1078"/>
            </a:xfrm>
            <a:prstGeom prst="ellipse">
              <a:avLst/>
            </a:prstGeom>
            <a:solidFill>
              <a:srgbClr val="66FFFF"/>
            </a:solidFill>
            <a:ln w="63500" cap="flat" cmpd="sng">
              <a:solidFill>
                <a:srgbClr val="9F9F9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365" name="Oval 4"/>
            <p:cNvSpPr/>
            <p:nvPr/>
          </p:nvSpPr>
          <p:spPr>
            <a:xfrm>
              <a:off x="0" y="0"/>
              <a:ext cx="1154" cy="1105"/>
            </a:xfrm>
            <a:prstGeom prst="ellipse">
              <a:avLst/>
            </a:prstGeom>
            <a:solidFill>
              <a:srgbClr val="66FFFF"/>
            </a:solidFill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366" name="Oval 5"/>
            <p:cNvSpPr/>
            <p:nvPr/>
          </p:nvSpPr>
          <p:spPr>
            <a:xfrm>
              <a:off x="32" y="30"/>
              <a:ext cx="1090" cy="1046"/>
            </a:xfrm>
            <a:prstGeom prst="ellipse">
              <a:avLst/>
            </a:prstGeom>
            <a:solidFill>
              <a:srgbClr val="66FFFF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315" name="Group 6"/>
          <p:cNvGrpSpPr/>
          <p:nvPr/>
        </p:nvGrpSpPr>
        <p:grpSpPr>
          <a:xfrm>
            <a:off x="2590800" y="3200400"/>
            <a:ext cx="1874838" cy="1873250"/>
            <a:chOff x="0" y="0"/>
            <a:chExt cx="1181" cy="1180"/>
          </a:xfrm>
        </p:grpSpPr>
        <p:sp>
          <p:nvSpPr>
            <p:cNvPr id="13354" name="Oval 7"/>
            <p:cNvSpPr/>
            <p:nvPr/>
          </p:nvSpPr>
          <p:spPr>
            <a:xfrm>
              <a:off x="0" y="48"/>
              <a:ext cx="1154" cy="1105"/>
            </a:xfrm>
            <a:prstGeom prst="ellips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3355" name="Group 8"/>
            <p:cNvGrpSpPr/>
            <p:nvPr/>
          </p:nvGrpSpPr>
          <p:grpSpPr>
            <a:xfrm>
              <a:off x="0" y="0"/>
              <a:ext cx="1181" cy="1180"/>
              <a:chOff x="0" y="0"/>
              <a:chExt cx="1181" cy="1180"/>
            </a:xfrm>
          </p:grpSpPr>
          <p:grpSp>
            <p:nvGrpSpPr>
              <p:cNvPr id="13356" name="Group 9"/>
              <p:cNvGrpSpPr/>
              <p:nvPr/>
            </p:nvGrpSpPr>
            <p:grpSpPr>
              <a:xfrm>
                <a:off x="0" y="0"/>
                <a:ext cx="1181" cy="1180"/>
                <a:chOff x="0" y="0"/>
                <a:chExt cx="1181" cy="1180"/>
              </a:xfrm>
            </p:grpSpPr>
            <p:sp>
              <p:nvSpPr>
                <p:cNvPr id="13362" name="Freeform 10"/>
                <p:cNvSpPr/>
                <p:nvPr/>
              </p:nvSpPr>
              <p:spPr>
                <a:xfrm>
                  <a:off x="0" y="0"/>
                  <a:ext cx="1003" cy="685"/>
                </a:xfrm>
                <a:custGeom>
                  <a:avLst/>
                  <a:gdLst>
                    <a:gd name="txL" fmla="*/ 0 w 1003"/>
                    <a:gd name="txT" fmla="*/ 0 h 685"/>
                    <a:gd name="txR" fmla="*/ 1003 w 1003"/>
                    <a:gd name="txB" fmla="*/ 685 h 685"/>
                  </a:gdLst>
                  <a:ahLst/>
                  <a:cxnLst>
                    <a:cxn ang="0">
                      <a:pos x="21" y="685"/>
                    </a:cxn>
                    <a:cxn ang="0">
                      <a:pos x="6" y="604"/>
                    </a:cxn>
                    <a:cxn ang="0">
                      <a:pos x="0" y="526"/>
                    </a:cxn>
                    <a:cxn ang="0">
                      <a:pos x="3" y="472"/>
                    </a:cxn>
                    <a:cxn ang="0">
                      <a:pos x="12" y="423"/>
                    </a:cxn>
                    <a:cxn ang="0">
                      <a:pos x="27" y="369"/>
                    </a:cxn>
                    <a:cxn ang="0">
                      <a:pos x="51" y="315"/>
                    </a:cxn>
                    <a:cxn ang="0">
                      <a:pos x="81" y="258"/>
                    </a:cxn>
                    <a:cxn ang="0">
                      <a:pos x="111" y="213"/>
                    </a:cxn>
                    <a:cxn ang="0">
                      <a:pos x="147" y="168"/>
                    </a:cxn>
                    <a:cxn ang="0">
                      <a:pos x="189" y="129"/>
                    </a:cxn>
                    <a:cxn ang="0">
                      <a:pos x="231" y="96"/>
                    </a:cxn>
                    <a:cxn ang="0">
                      <a:pos x="276" y="69"/>
                    </a:cxn>
                    <a:cxn ang="0">
                      <a:pos x="331" y="45"/>
                    </a:cxn>
                    <a:cxn ang="0">
                      <a:pos x="394" y="24"/>
                    </a:cxn>
                    <a:cxn ang="0">
                      <a:pos x="448" y="9"/>
                    </a:cxn>
                    <a:cxn ang="0">
                      <a:pos x="514" y="0"/>
                    </a:cxn>
                    <a:cxn ang="0">
                      <a:pos x="598" y="0"/>
                    </a:cxn>
                    <a:cxn ang="0">
                      <a:pos x="661" y="12"/>
                    </a:cxn>
                    <a:cxn ang="0">
                      <a:pos x="736" y="30"/>
                    </a:cxn>
                    <a:cxn ang="0">
                      <a:pos x="811" y="63"/>
                    </a:cxn>
                    <a:cxn ang="0">
                      <a:pos x="877" y="102"/>
                    </a:cxn>
                    <a:cxn ang="0">
                      <a:pos x="922" y="141"/>
                    </a:cxn>
                    <a:cxn ang="0">
                      <a:pos x="967" y="186"/>
                    </a:cxn>
                    <a:cxn ang="0">
                      <a:pos x="1003" y="231"/>
                    </a:cxn>
                    <a:cxn ang="0">
                      <a:pos x="907" y="159"/>
                    </a:cxn>
                    <a:cxn ang="0">
                      <a:pos x="856" y="129"/>
                    </a:cxn>
                    <a:cxn ang="0">
                      <a:pos x="802" y="108"/>
                    </a:cxn>
                    <a:cxn ang="0">
                      <a:pos x="733" y="87"/>
                    </a:cxn>
                    <a:cxn ang="0">
                      <a:pos x="667" y="78"/>
                    </a:cxn>
                    <a:cxn ang="0">
                      <a:pos x="595" y="75"/>
                    </a:cxn>
                    <a:cxn ang="0">
                      <a:pos x="541" y="78"/>
                    </a:cxn>
                    <a:cxn ang="0">
                      <a:pos x="484" y="87"/>
                    </a:cxn>
                    <a:cxn ang="0">
                      <a:pos x="427" y="102"/>
                    </a:cxn>
                    <a:cxn ang="0">
                      <a:pos x="373" y="120"/>
                    </a:cxn>
                    <a:cxn ang="0">
                      <a:pos x="313" y="150"/>
                    </a:cxn>
                    <a:cxn ang="0">
                      <a:pos x="267" y="177"/>
                    </a:cxn>
                    <a:cxn ang="0">
                      <a:pos x="228" y="210"/>
                    </a:cxn>
                    <a:cxn ang="0">
                      <a:pos x="183" y="246"/>
                    </a:cxn>
                    <a:cxn ang="0">
                      <a:pos x="147" y="285"/>
                    </a:cxn>
                    <a:cxn ang="0">
                      <a:pos x="111" y="339"/>
                    </a:cxn>
                    <a:cxn ang="0">
                      <a:pos x="78" y="396"/>
                    </a:cxn>
                    <a:cxn ang="0">
                      <a:pos x="57" y="450"/>
                    </a:cxn>
                    <a:cxn ang="0">
                      <a:pos x="39" y="514"/>
                    </a:cxn>
                    <a:cxn ang="0">
                      <a:pos x="27" y="592"/>
                    </a:cxn>
                    <a:cxn ang="0">
                      <a:pos x="21" y="685"/>
                    </a:cxn>
                  </a:cxnLst>
                  <a:rect l="txL" t="txT" r="txR" b="txB"/>
                  <a:pathLst>
                    <a:path w="1003" h="685">
                      <a:moveTo>
                        <a:pt x="21" y="685"/>
                      </a:moveTo>
                      <a:lnTo>
                        <a:pt x="6" y="604"/>
                      </a:lnTo>
                      <a:lnTo>
                        <a:pt x="0" y="526"/>
                      </a:lnTo>
                      <a:lnTo>
                        <a:pt x="3" y="472"/>
                      </a:lnTo>
                      <a:lnTo>
                        <a:pt x="12" y="423"/>
                      </a:lnTo>
                      <a:lnTo>
                        <a:pt x="27" y="369"/>
                      </a:lnTo>
                      <a:lnTo>
                        <a:pt x="51" y="315"/>
                      </a:lnTo>
                      <a:lnTo>
                        <a:pt x="81" y="258"/>
                      </a:lnTo>
                      <a:lnTo>
                        <a:pt x="111" y="213"/>
                      </a:lnTo>
                      <a:lnTo>
                        <a:pt x="147" y="168"/>
                      </a:lnTo>
                      <a:lnTo>
                        <a:pt x="189" y="129"/>
                      </a:lnTo>
                      <a:lnTo>
                        <a:pt x="231" y="96"/>
                      </a:lnTo>
                      <a:lnTo>
                        <a:pt x="276" y="69"/>
                      </a:lnTo>
                      <a:lnTo>
                        <a:pt x="331" y="45"/>
                      </a:lnTo>
                      <a:lnTo>
                        <a:pt x="394" y="24"/>
                      </a:lnTo>
                      <a:lnTo>
                        <a:pt x="448" y="9"/>
                      </a:lnTo>
                      <a:lnTo>
                        <a:pt x="514" y="0"/>
                      </a:lnTo>
                      <a:lnTo>
                        <a:pt x="598" y="0"/>
                      </a:lnTo>
                      <a:lnTo>
                        <a:pt x="661" y="12"/>
                      </a:lnTo>
                      <a:lnTo>
                        <a:pt x="736" y="30"/>
                      </a:lnTo>
                      <a:lnTo>
                        <a:pt x="811" y="63"/>
                      </a:lnTo>
                      <a:lnTo>
                        <a:pt x="877" y="102"/>
                      </a:lnTo>
                      <a:lnTo>
                        <a:pt x="922" y="141"/>
                      </a:lnTo>
                      <a:lnTo>
                        <a:pt x="967" y="186"/>
                      </a:lnTo>
                      <a:lnTo>
                        <a:pt x="1003" y="231"/>
                      </a:lnTo>
                      <a:lnTo>
                        <a:pt x="907" y="159"/>
                      </a:lnTo>
                      <a:lnTo>
                        <a:pt x="856" y="129"/>
                      </a:lnTo>
                      <a:lnTo>
                        <a:pt x="802" y="108"/>
                      </a:lnTo>
                      <a:lnTo>
                        <a:pt x="733" y="87"/>
                      </a:lnTo>
                      <a:lnTo>
                        <a:pt x="667" y="78"/>
                      </a:lnTo>
                      <a:lnTo>
                        <a:pt x="595" y="75"/>
                      </a:lnTo>
                      <a:lnTo>
                        <a:pt x="541" y="78"/>
                      </a:lnTo>
                      <a:lnTo>
                        <a:pt x="484" y="87"/>
                      </a:lnTo>
                      <a:lnTo>
                        <a:pt x="427" y="102"/>
                      </a:lnTo>
                      <a:lnTo>
                        <a:pt x="373" y="120"/>
                      </a:lnTo>
                      <a:lnTo>
                        <a:pt x="313" y="150"/>
                      </a:lnTo>
                      <a:lnTo>
                        <a:pt x="267" y="177"/>
                      </a:lnTo>
                      <a:lnTo>
                        <a:pt x="228" y="210"/>
                      </a:lnTo>
                      <a:lnTo>
                        <a:pt x="183" y="246"/>
                      </a:lnTo>
                      <a:lnTo>
                        <a:pt x="147" y="285"/>
                      </a:lnTo>
                      <a:lnTo>
                        <a:pt x="111" y="339"/>
                      </a:lnTo>
                      <a:lnTo>
                        <a:pt x="78" y="396"/>
                      </a:lnTo>
                      <a:lnTo>
                        <a:pt x="57" y="450"/>
                      </a:lnTo>
                      <a:lnTo>
                        <a:pt x="39" y="514"/>
                      </a:lnTo>
                      <a:lnTo>
                        <a:pt x="27" y="592"/>
                      </a:lnTo>
                      <a:lnTo>
                        <a:pt x="21" y="685"/>
                      </a:lnTo>
                      <a:close/>
                    </a:path>
                  </a:pathLst>
                </a:custGeom>
                <a:solidFill>
                  <a:srgbClr val="C0C0C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363" name="Freeform 11"/>
                <p:cNvSpPr/>
                <p:nvPr/>
              </p:nvSpPr>
              <p:spPr>
                <a:xfrm>
                  <a:off x="75" y="339"/>
                  <a:ext cx="1106" cy="841"/>
                </a:xfrm>
                <a:custGeom>
                  <a:avLst/>
                  <a:gdLst>
                    <a:gd name="txL" fmla="*/ 0 w 1106"/>
                    <a:gd name="txT" fmla="*/ 0 h 841"/>
                    <a:gd name="txR" fmla="*/ 1106 w 1106"/>
                    <a:gd name="txB" fmla="*/ 841 h 841"/>
                  </a:gdLst>
                  <a:ahLst/>
                  <a:cxnLst>
                    <a:cxn ang="0">
                      <a:pos x="0" y="511"/>
                    </a:cxn>
                    <a:cxn ang="0">
                      <a:pos x="63" y="583"/>
                    </a:cxn>
                    <a:cxn ang="0">
                      <a:pos x="132" y="646"/>
                    </a:cxn>
                    <a:cxn ang="0">
                      <a:pos x="195" y="682"/>
                    </a:cxn>
                    <a:cxn ang="0">
                      <a:pos x="286" y="721"/>
                    </a:cxn>
                    <a:cxn ang="0">
                      <a:pos x="358" y="742"/>
                    </a:cxn>
                    <a:cxn ang="0">
                      <a:pos x="424" y="751"/>
                    </a:cxn>
                    <a:cxn ang="0">
                      <a:pos x="502" y="751"/>
                    </a:cxn>
                    <a:cxn ang="0">
                      <a:pos x="559" y="745"/>
                    </a:cxn>
                    <a:cxn ang="0">
                      <a:pos x="628" y="733"/>
                    </a:cxn>
                    <a:cxn ang="0">
                      <a:pos x="697" y="712"/>
                    </a:cxn>
                    <a:cxn ang="0">
                      <a:pos x="754" y="682"/>
                    </a:cxn>
                    <a:cxn ang="0">
                      <a:pos x="808" y="649"/>
                    </a:cxn>
                    <a:cxn ang="0">
                      <a:pos x="856" y="616"/>
                    </a:cxn>
                    <a:cxn ang="0">
                      <a:pos x="904" y="568"/>
                    </a:cxn>
                    <a:cxn ang="0">
                      <a:pos x="952" y="514"/>
                    </a:cxn>
                    <a:cxn ang="0">
                      <a:pos x="989" y="463"/>
                    </a:cxn>
                    <a:cxn ang="0">
                      <a:pos x="1010" y="412"/>
                    </a:cxn>
                    <a:cxn ang="0">
                      <a:pos x="1037" y="331"/>
                    </a:cxn>
                    <a:cxn ang="0">
                      <a:pos x="1055" y="247"/>
                    </a:cxn>
                    <a:cxn ang="0">
                      <a:pos x="1058" y="172"/>
                    </a:cxn>
                    <a:cxn ang="0">
                      <a:pos x="1046" y="90"/>
                    </a:cxn>
                    <a:cxn ang="0">
                      <a:pos x="1019" y="0"/>
                    </a:cxn>
                    <a:cxn ang="0">
                      <a:pos x="1046" y="48"/>
                    </a:cxn>
                    <a:cxn ang="0">
                      <a:pos x="1076" y="117"/>
                    </a:cxn>
                    <a:cxn ang="0">
                      <a:pos x="1091" y="181"/>
                    </a:cxn>
                    <a:cxn ang="0">
                      <a:pos x="1106" y="241"/>
                    </a:cxn>
                    <a:cxn ang="0">
                      <a:pos x="1103" y="292"/>
                    </a:cxn>
                    <a:cxn ang="0">
                      <a:pos x="1100" y="361"/>
                    </a:cxn>
                    <a:cxn ang="0">
                      <a:pos x="1064" y="493"/>
                    </a:cxn>
                    <a:cxn ang="0">
                      <a:pos x="1028" y="565"/>
                    </a:cxn>
                    <a:cxn ang="0">
                      <a:pos x="983" y="628"/>
                    </a:cxn>
                    <a:cxn ang="0">
                      <a:pos x="934" y="682"/>
                    </a:cxn>
                    <a:cxn ang="0">
                      <a:pos x="886" y="721"/>
                    </a:cxn>
                    <a:cxn ang="0">
                      <a:pos x="820" y="766"/>
                    </a:cxn>
                    <a:cxn ang="0">
                      <a:pos x="754" y="796"/>
                    </a:cxn>
                    <a:cxn ang="0">
                      <a:pos x="691" y="817"/>
                    </a:cxn>
                    <a:cxn ang="0">
                      <a:pos x="610" y="838"/>
                    </a:cxn>
                    <a:cxn ang="0">
                      <a:pos x="550" y="841"/>
                    </a:cxn>
                    <a:cxn ang="0">
                      <a:pos x="484" y="841"/>
                    </a:cxn>
                    <a:cxn ang="0">
                      <a:pos x="418" y="829"/>
                    </a:cxn>
                    <a:cxn ang="0">
                      <a:pos x="346" y="814"/>
                    </a:cxn>
                    <a:cxn ang="0">
                      <a:pos x="298" y="796"/>
                    </a:cxn>
                    <a:cxn ang="0">
                      <a:pos x="234" y="763"/>
                    </a:cxn>
                    <a:cxn ang="0">
                      <a:pos x="180" y="733"/>
                    </a:cxn>
                    <a:cxn ang="0">
                      <a:pos x="129" y="691"/>
                    </a:cxn>
                    <a:cxn ang="0">
                      <a:pos x="75" y="634"/>
                    </a:cxn>
                    <a:cxn ang="0">
                      <a:pos x="24" y="562"/>
                    </a:cxn>
                    <a:cxn ang="0">
                      <a:pos x="0" y="511"/>
                    </a:cxn>
                  </a:cxnLst>
                  <a:rect l="txL" t="txT" r="txR" b="txB"/>
                  <a:pathLst>
                    <a:path w="1106" h="841">
                      <a:moveTo>
                        <a:pt x="0" y="511"/>
                      </a:moveTo>
                      <a:lnTo>
                        <a:pt x="63" y="583"/>
                      </a:lnTo>
                      <a:lnTo>
                        <a:pt x="132" y="646"/>
                      </a:lnTo>
                      <a:lnTo>
                        <a:pt x="195" y="682"/>
                      </a:lnTo>
                      <a:lnTo>
                        <a:pt x="286" y="721"/>
                      </a:lnTo>
                      <a:lnTo>
                        <a:pt x="358" y="742"/>
                      </a:lnTo>
                      <a:lnTo>
                        <a:pt x="424" y="751"/>
                      </a:lnTo>
                      <a:lnTo>
                        <a:pt x="502" y="751"/>
                      </a:lnTo>
                      <a:lnTo>
                        <a:pt x="559" y="745"/>
                      </a:lnTo>
                      <a:lnTo>
                        <a:pt x="628" y="733"/>
                      </a:lnTo>
                      <a:lnTo>
                        <a:pt x="697" y="712"/>
                      </a:lnTo>
                      <a:lnTo>
                        <a:pt x="754" y="682"/>
                      </a:lnTo>
                      <a:lnTo>
                        <a:pt x="808" y="649"/>
                      </a:lnTo>
                      <a:lnTo>
                        <a:pt x="856" y="616"/>
                      </a:lnTo>
                      <a:lnTo>
                        <a:pt x="904" y="568"/>
                      </a:lnTo>
                      <a:lnTo>
                        <a:pt x="952" y="514"/>
                      </a:lnTo>
                      <a:lnTo>
                        <a:pt x="989" y="463"/>
                      </a:lnTo>
                      <a:lnTo>
                        <a:pt x="1010" y="412"/>
                      </a:lnTo>
                      <a:lnTo>
                        <a:pt x="1037" y="331"/>
                      </a:lnTo>
                      <a:lnTo>
                        <a:pt x="1055" y="247"/>
                      </a:lnTo>
                      <a:lnTo>
                        <a:pt x="1058" y="172"/>
                      </a:lnTo>
                      <a:lnTo>
                        <a:pt x="1046" y="90"/>
                      </a:lnTo>
                      <a:lnTo>
                        <a:pt x="1019" y="0"/>
                      </a:lnTo>
                      <a:lnTo>
                        <a:pt x="1046" y="48"/>
                      </a:lnTo>
                      <a:lnTo>
                        <a:pt x="1076" y="117"/>
                      </a:lnTo>
                      <a:lnTo>
                        <a:pt x="1091" y="181"/>
                      </a:lnTo>
                      <a:lnTo>
                        <a:pt x="1106" y="241"/>
                      </a:lnTo>
                      <a:lnTo>
                        <a:pt x="1103" y="292"/>
                      </a:lnTo>
                      <a:lnTo>
                        <a:pt x="1100" y="361"/>
                      </a:lnTo>
                      <a:lnTo>
                        <a:pt x="1064" y="493"/>
                      </a:lnTo>
                      <a:lnTo>
                        <a:pt x="1028" y="565"/>
                      </a:lnTo>
                      <a:lnTo>
                        <a:pt x="983" y="628"/>
                      </a:lnTo>
                      <a:lnTo>
                        <a:pt x="934" y="682"/>
                      </a:lnTo>
                      <a:lnTo>
                        <a:pt x="886" y="721"/>
                      </a:lnTo>
                      <a:lnTo>
                        <a:pt x="820" y="766"/>
                      </a:lnTo>
                      <a:lnTo>
                        <a:pt x="754" y="796"/>
                      </a:lnTo>
                      <a:lnTo>
                        <a:pt x="691" y="817"/>
                      </a:lnTo>
                      <a:lnTo>
                        <a:pt x="610" y="838"/>
                      </a:lnTo>
                      <a:lnTo>
                        <a:pt x="550" y="841"/>
                      </a:lnTo>
                      <a:lnTo>
                        <a:pt x="484" y="841"/>
                      </a:lnTo>
                      <a:lnTo>
                        <a:pt x="418" y="829"/>
                      </a:lnTo>
                      <a:lnTo>
                        <a:pt x="346" y="814"/>
                      </a:lnTo>
                      <a:lnTo>
                        <a:pt x="298" y="796"/>
                      </a:lnTo>
                      <a:lnTo>
                        <a:pt x="234" y="763"/>
                      </a:lnTo>
                      <a:lnTo>
                        <a:pt x="180" y="733"/>
                      </a:lnTo>
                      <a:lnTo>
                        <a:pt x="129" y="691"/>
                      </a:lnTo>
                      <a:lnTo>
                        <a:pt x="75" y="634"/>
                      </a:lnTo>
                      <a:lnTo>
                        <a:pt x="24" y="562"/>
                      </a:lnTo>
                      <a:lnTo>
                        <a:pt x="0" y="511"/>
                      </a:lnTo>
                      <a:close/>
                    </a:path>
                  </a:pathLst>
                </a:custGeom>
                <a:solidFill>
                  <a:srgbClr val="C0C0C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357" name="Group 12"/>
              <p:cNvGrpSpPr/>
              <p:nvPr/>
            </p:nvGrpSpPr>
            <p:grpSpPr>
              <a:xfrm>
                <a:off x="7" y="16"/>
                <a:ext cx="1172" cy="1113"/>
                <a:chOff x="0" y="0"/>
                <a:chExt cx="1172" cy="1113"/>
              </a:xfrm>
            </p:grpSpPr>
            <p:sp>
              <p:nvSpPr>
                <p:cNvPr id="13358" name="Freeform 13"/>
                <p:cNvSpPr/>
                <p:nvPr/>
              </p:nvSpPr>
              <p:spPr>
                <a:xfrm>
                  <a:off x="66" y="835"/>
                  <a:ext cx="287" cy="278"/>
                </a:xfrm>
                <a:custGeom>
                  <a:avLst/>
                  <a:gdLst>
                    <a:gd name="txL" fmla="*/ 0 w 287"/>
                    <a:gd name="txT" fmla="*/ 0 h 278"/>
                    <a:gd name="txR" fmla="*/ 287 w 287"/>
                    <a:gd name="txB" fmla="*/ 278 h 278"/>
                  </a:gdLst>
                  <a:ahLst/>
                  <a:cxnLst>
                    <a:cxn ang="0">
                      <a:pos x="0" y="0"/>
                    </a:cxn>
                    <a:cxn ang="0">
                      <a:pos x="30" y="56"/>
                    </a:cxn>
                    <a:cxn ang="0">
                      <a:pos x="59" y="99"/>
                    </a:cxn>
                    <a:cxn ang="0">
                      <a:pos x="90" y="138"/>
                    </a:cxn>
                    <a:cxn ang="0">
                      <a:pos x="138" y="185"/>
                    </a:cxn>
                    <a:cxn ang="0">
                      <a:pos x="174" y="215"/>
                    </a:cxn>
                    <a:cxn ang="0">
                      <a:pos x="220" y="244"/>
                    </a:cxn>
                    <a:cxn ang="0">
                      <a:pos x="287" y="278"/>
                    </a:cxn>
                    <a:cxn ang="0">
                      <a:pos x="212" y="176"/>
                    </a:cxn>
                    <a:cxn ang="0">
                      <a:pos x="170" y="152"/>
                    </a:cxn>
                    <a:cxn ang="0">
                      <a:pos x="140" y="131"/>
                    </a:cxn>
                    <a:cxn ang="0">
                      <a:pos x="96" y="101"/>
                    </a:cxn>
                    <a:cxn ang="0">
                      <a:pos x="62" y="69"/>
                    </a:cxn>
                    <a:cxn ang="0">
                      <a:pos x="35" y="42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87" h="278">
                      <a:moveTo>
                        <a:pt x="0" y="0"/>
                      </a:moveTo>
                      <a:lnTo>
                        <a:pt x="30" y="56"/>
                      </a:lnTo>
                      <a:lnTo>
                        <a:pt x="59" y="99"/>
                      </a:lnTo>
                      <a:lnTo>
                        <a:pt x="90" y="138"/>
                      </a:lnTo>
                      <a:lnTo>
                        <a:pt x="138" y="185"/>
                      </a:lnTo>
                      <a:lnTo>
                        <a:pt x="174" y="215"/>
                      </a:lnTo>
                      <a:lnTo>
                        <a:pt x="220" y="244"/>
                      </a:lnTo>
                      <a:lnTo>
                        <a:pt x="287" y="278"/>
                      </a:lnTo>
                      <a:lnTo>
                        <a:pt x="212" y="176"/>
                      </a:lnTo>
                      <a:lnTo>
                        <a:pt x="170" y="152"/>
                      </a:lnTo>
                      <a:lnTo>
                        <a:pt x="140" y="131"/>
                      </a:lnTo>
                      <a:lnTo>
                        <a:pt x="96" y="101"/>
                      </a:lnTo>
                      <a:lnTo>
                        <a:pt x="62" y="69"/>
                      </a:lnTo>
                      <a:lnTo>
                        <a:pt x="35" y="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359" name="Freeform 14"/>
                <p:cNvSpPr/>
                <p:nvPr/>
              </p:nvSpPr>
              <p:spPr>
                <a:xfrm>
                  <a:off x="1069" y="317"/>
                  <a:ext cx="103" cy="546"/>
                </a:xfrm>
                <a:custGeom>
                  <a:avLst/>
                  <a:gdLst>
                    <a:gd name="txL" fmla="*/ 0 w 103"/>
                    <a:gd name="txT" fmla="*/ 0 h 546"/>
                    <a:gd name="txR" fmla="*/ 103 w 103"/>
                    <a:gd name="txB" fmla="*/ 546 h 546"/>
                  </a:gdLst>
                  <a:ahLst/>
                  <a:cxnLst>
                    <a:cxn ang="0">
                      <a:pos x="19" y="0"/>
                    </a:cxn>
                    <a:cxn ang="0">
                      <a:pos x="39" y="37"/>
                    </a:cxn>
                    <a:cxn ang="0">
                      <a:pos x="52" y="69"/>
                    </a:cxn>
                    <a:cxn ang="0">
                      <a:pos x="66" y="102"/>
                    </a:cxn>
                    <a:cxn ang="0">
                      <a:pos x="76" y="134"/>
                    </a:cxn>
                    <a:cxn ang="0">
                      <a:pos x="84" y="164"/>
                    </a:cxn>
                    <a:cxn ang="0">
                      <a:pos x="99" y="217"/>
                    </a:cxn>
                    <a:cxn ang="0">
                      <a:pos x="103" y="269"/>
                    </a:cxn>
                    <a:cxn ang="0">
                      <a:pos x="100" y="349"/>
                    </a:cxn>
                    <a:cxn ang="0">
                      <a:pos x="93" y="403"/>
                    </a:cxn>
                    <a:cxn ang="0">
                      <a:pos x="82" y="447"/>
                    </a:cxn>
                    <a:cxn ang="0">
                      <a:pos x="65" y="493"/>
                    </a:cxn>
                    <a:cxn ang="0">
                      <a:pos x="42" y="546"/>
                    </a:cxn>
                    <a:cxn ang="0">
                      <a:pos x="0" y="443"/>
                    </a:cxn>
                    <a:cxn ang="0">
                      <a:pos x="19" y="398"/>
                    </a:cxn>
                    <a:cxn ang="0">
                      <a:pos x="28" y="374"/>
                    </a:cxn>
                    <a:cxn ang="0">
                      <a:pos x="39" y="343"/>
                    </a:cxn>
                    <a:cxn ang="0">
                      <a:pos x="46" y="311"/>
                    </a:cxn>
                    <a:cxn ang="0">
                      <a:pos x="52" y="262"/>
                    </a:cxn>
                    <a:cxn ang="0">
                      <a:pos x="55" y="221"/>
                    </a:cxn>
                    <a:cxn ang="0">
                      <a:pos x="55" y="160"/>
                    </a:cxn>
                    <a:cxn ang="0">
                      <a:pos x="46" y="105"/>
                    </a:cxn>
                    <a:cxn ang="0">
                      <a:pos x="36" y="60"/>
                    </a:cxn>
                    <a:cxn ang="0">
                      <a:pos x="30" y="36"/>
                    </a:cxn>
                    <a:cxn ang="0">
                      <a:pos x="19" y="0"/>
                    </a:cxn>
                  </a:cxnLst>
                  <a:rect l="txL" t="txT" r="txR" b="txB"/>
                  <a:pathLst>
                    <a:path w="103" h="546">
                      <a:moveTo>
                        <a:pt x="19" y="0"/>
                      </a:moveTo>
                      <a:lnTo>
                        <a:pt x="39" y="37"/>
                      </a:lnTo>
                      <a:lnTo>
                        <a:pt x="52" y="69"/>
                      </a:lnTo>
                      <a:lnTo>
                        <a:pt x="66" y="102"/>
                      </a:lnTo>
                      <a:lnTo>
                        <a:pt x="76" y="134"/>
                      </a:lnTo>
                      <a:lnTo>
                        <a:pt x="84" y="164"/>
                      </a:lnTo>
                      <a:lnTo>
                        <a:pt x="99" y="217"/>
                      </a:lnTo>
                      <a:lnTo>
                        <a:pt x="103" y="269"/>
                      </a:lnTo>
                      <a:lnTo>
                        <a:pt x="100" y="349"/>
                      </a:lnTo>
                      <a:lnTo>
                        <a:pt x="93" y="403"/>
                      </a:lnTo>
                      <a:lnTo>
                        <a:pt x="82" y="447"/>
                      </a:lnTo>
                      <a:lnTo>
                        <a:pt x="65" y="493"/>
                      </a:lnTo>
                      <a:lnTo>
                        <a:pt x="42" y="546"/>
                      </a:lnTo>
                      <a:lnTo>
                        <a:pt x="0" y="443"/>
                      </a:lnTo>
                      <a:lnTo>
                        <a:pt x="19" y="398"/>
                      </a:lnTo>
                      <a:lnTo>
                        <a:pt x="28" y="374"/>
                      </a:lnTo>
                      <a:lnTo>
                        <a:pt x="39" y="343"/>
                      </a:lnTo>
                      <a:lnTo>
                        <a:pt x="46" y="311"/>
                      </a:lnTo>
                      <a:lnTo>
                        <a:pt x="52" y="262"/>
                      </a:lnTo>
                      <a:lnTo>
                        <a:pt x="55" y="221"/>
                      </a:lnTo>
                      <a:lnTo>
                        <a:pt x="55" y="160"/>
                      </a:lnTo>
                      <a:lnTo>
                        <a:pt x="46" y="105"/>
                      </a:lnTo>
                      <a:lnTo>
                        <a:pt x="36" y="60"/>
                      </a:lnTo>
                      <a:lnTo>
                        <a:pt x="30" y="3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80808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360" name="Freeform 15"/>
                <p:cNvSpPr/>
                <p:nvPr/>
              </p:nvSpPr>
              <p:spPr>
                <a:xfrm>
                  <a:off x="531" y="0"/>
                  <a:ext cx="408" cy="165"/>
                </a:xfrm>
                <a:custGeom>
                  <a:avLst/>
                  <a:gdLst>
                    <a:gd name="txL" fmla="*/ 0 w 408"/>
                    <a:gd name="txT" fmla="*/ 0 h 165"/>
                    <a:gd name="txR" fmla="*/ 408 w 408"/>
                    <a:gd name="txB" fmla="*/ 165 h 165"/>
                  </a:gdLst>
                  <a:ahLst/>
                  <a:cxnLst>
                    <a:cxn ang="0">
                      <a:pos x="0" y="0"/>
                    </a:cxn>
                    <a:cxn ang="0">
                      <a:pos x="31" y="60"/>
                    </a:cxn>
                    <a:cxn ang="0">
                      <a:pos x="79" y="57"/>
                    </a:cxn>
                    <a:cxn ang="0">
                      <a:pos x="123" y="60"/>
                    </a:cxn>
                    <a:cxn ang="0">
                      <a:pos x="164" y="66"/>
                    </a:cxn>
                    <a:cxn ang="0">
                      <a:pos x="202" y="73"/>
                    </a:cxn>
                    <a:cxn ang="0">
                      <a:pos x="240" y="83"/>
                    </a:cxn>
                    <a:cxn ang="0">
                      <a:pos x="266" y="91"/>
                    </a:cxn>
                    <a:cxn ang="0">
                      <a:pos x="300" y="105"/>
                    </a:cxn>
                    <a:cxn ang="0">
                      <a:pos x="339" y="124"/>
                    </a:cxn>
                    <a:cxn ang="0">
                      <a:pos x="408" y="165"/>
                    </a:cxn>
                    <a:cxn ang="0">
                      <a:pos x="368" y="123"/>
                    </a:cxn>
                    <a:cxn ang="0">
                      <a:pos x="340" y="102"/>
                    </a:cxn>
                    <a:cxn ang="0">
                      <a:pos x="303" y="78"/>
                    </a:cxn>
                    <a:cxn ang="0">
                      <a:pos x="280" y="64"/>
                    </a:cxn>
                    <a:cxn ang="0">
                      <a:pos x="229" y="40"/>
                    </a:cxn>
                    <a:cxn ang="0">
                      <a:pos x="196" y="28"/>
                    </a:cxn>
                    <a:cxn ang="0">
                      <a:pos x="169" y="19"/>
                    </a:cxn>
                    <a:cxn ang="0">
                      <a:pos x="144" y="13"/>
                    </a:cxn>
                    <a:cxn ang="0">
                      <a:pos x="105" y="6"/>
                    </a:cxn>
                    <a:cxn ang="0">
                      <a:pos x="64" y="1"/>
                    </a:cxn>
                    <a:cxn ang="0">
                      <a:pos x="18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408" h="165">
                      <a:moveTo>
                        <a:pt x="0" y="0"/>
                      </a:moveTo>
                      <a:lnTo>
                        <a:pt x="31" y="60"/>
                      </a:lnTo>
                      <a:lnTo>
                        <a:pt x="79" y="57"/>
                      </a:lnTo>
                      <a:lnTo>
                        <a:pt x="123" y="60"/>
                      </a:lnTo>
                      <a:lnTo>
                        <a:pt x="164" y="66"/>
                      </a:lnTo>
                      <a:lnTo>
                        <a:pt x="202" y="73"/>
                      </a:lnTo>
                      <a:lnTo>
                        <a:pt x="240" y="83"/>
                      </a:lnTo>
                      <a:lnTo>
                        <a:pt x="266" y="91"/>
                      </a:lnTo>
                      <a:lnTo>
                        <a:pt x="300" y="105"/>
                      </a:lnTo>
                      <a:lnTo>
                        <a:pt x="339" y="124"/>
                      </a:lnTo>
                      <a:lnTo>
                        <a:pt x="408" y="165"/>
                      </a:lnTo>
                      <a:lnTo>
                        <a:pt x="368" y="123"/>
                      </a:lnTo>
                      <a:lnTo>
                        <a:pt x="340" y="102"/>
                      </a:lnTo>
                      <a:lnTo>
                        <a:pt x="303" y="78"/>
                      </a:lnTo>
                      <a:lnTo>
                        <a:pt x="280" y="64"/>
                      </a:lnTo>
                      <a:lnTo>
                        <a:pt x="229" y="40"/>
                      </a:lnTo>
                      <a:lnTo>
                        <a:pt x="196" y="28"/>
                      </a:lnTo>
                      <a:lnTo>
                        <a:pt x="169" y="19"/>
                      </a:lnTo>
                      <a:lnTo>
                        <a:pt x="144" y="13"/>
                      </a:lnTo>
                      <a:lnTo>
                        <a:pt x="105" y="6"/>
                      </a:lnTo>
                      <a:lnTo>
                        <a:pt x="64" y="1"/>
                      </a:lnTo>
                      <a:lnTo>
                        <a:pt x="1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361" name="Freeform 16"/>
                <p:cNvSpPr/>
                <p:nvPr/>
              </p:nvSpPr>
              <p:spPr>
                <a:xfrm>
                  <a:off x="0" y="232"/>
                  <a:ext cx="130" cy="387"/>
                </a:xfrm>
                <a:custGeom>
                  <a:avLst/>
                  <a:gdLst>
                    <a:gd name="txL" fmla="*/ 0 w 130"/>
                    <a:gd name="txT" fmla="*/ 0 h 387"/>
                    <a:gd name="txR" fmla="*/ 130 w 130"/>
                    <a:gd name="txB" fmla="*/ 387 h 387"/>
                  </a:gdLst>
                  <a:ahLst/>
                  <a:cxnLst>
                    <a:cxn ang="0">
                      <a:pos x="0" y="297"/>
                    </a:cxn>
                    <a:cxn ang="0">
                      <a:pos x="3" y="267"/>
                    </a:cxn>
                    <a:cxn ang="0">
                      <a:pos x="5" y="234"/>
                    </a:cxn>
                    <a:cxn ang="0">
                      <a:pos x="14" y="181"/>
                    </a:cxn>
                    <a:cxn ang="0">
                      <a:pos x="24" y="139"/>
                    </a:cxn>
                    <a:cxn ang="0">
                      <a:pos x="38" y="101"/>
                    </a:cxn>
                    <a:cxn ang="0">
                      <a:pos x="56" y="62"/>
                    </a:cxn>
                    <a:cxn ang="0">
                      <a:pos x="72" y="32"/>
                    </a:cxn>
                    <a:cxn ang="0">
                      <a:pos x="92" y="0"/>
                    </a:cxn>
                    <a:cxn ang="0">
                      <a:pos x="130" y="50"/>
                    </a:cxn>
                    <a:cxn ang="0">
                      <a:pos x="108" y="80"/>
                    </a:cxn>
                    <a:cxn ang="0">
                      <a:pos x="92" y="107"/>
                    </a:cxn>
                    <a:cxn ang="0">
                      <a:pos x="79" y="132"/>
                    </a:cxn>
                    <a:cxn ang="0">
                      <a:pos x="60" y="167"/>
                    </a:cxn>
                    <a:cxn ang="0">
                      <a:pos x="48" y="198"/>
                    </a:cxn>
                    <a:cxn ang="0">
                      <a:pos x="41" y="228"/>
                    </a:cxn>
                    <a:cxn ang="0">
                      <a:pos x="32" y="258"/>
                    </a:cxn>
                    <a:cxn ang="0">
                      <a:pos x="26" y="291"/>
                    </a:cxn>
                    <a:cxn ang="0">
                      <a:pos x="21" y="331"/>
                    </a:cxn>
                    <a:cxn ang="0">
                      <a:pos x="17" y="371"/>
                    </a:cxn>
                    <a:cxn ang="0">
                      <a:pos x="10" y="387"/>
                    </a:cxn>
                    <a:cxn ang="0">
                      <a:pos x="0" y="297"/>
                    </a:cxn>
                  </a:cxnLst>
                  <a:rect l="txL" t="txT" r="txR" b="txB"/>
                  <a:pathLst>
                    <a:path w="130" h="387">
                      <a:moveTo>
                        <a:pt x="0" y="297"/>
                      </a:moveTo>
                      <a:lnTo>
                        <a:pt x="3" y="267"/>
                      </a:lnTo>
                      <a:lnTo>
                        <a:pt x="5" y="234"/>
                      </a:lnTo>
                      <a:lnTo>
                        <a:pt x="14" y="181"/>
                      </a:lnTo>
                      <a:lnTo>
                        <a:pt x="24" y="139"/>
                      </a:lnTo>
                      <a:lnTo>
                        <a:pt x="38" y="101"/>
                      </a:lnTo>
                      <a:lnTo>
                        <a:pt x="56" y="62"/>
                      </a:lnTo>
                      <a:lnTo>
                        <a:pt x="72" y="32"/>
                      </a:lnTo>
                      <a:lnTo>
                        <a:pt x="92" y="0"/>
                      </a:lnTo>
                      <a:lnTo>
                        <a:pt x="130" y="50"/>
                      </a:lnTo>
                      <a:lnTo>
                        <a:pt x="108" y="80"/>
                      </a:lnTo>
                      <a:lnTo>
                        <a:pt x="92" y="107"/>
                      </a:lnTo>
                      <a:lnTo>
                        <a:pt x="79" y="132"/>
                      </a:lnTo>
                      <a:lnTo>
                        <a:pt x="60" y="167"/>
                      </a:lnTo>
                      <a:lnTo>
                        <a:pt x="48" y="198"/>
                      </a:lnTo>
                      <a:lnTo>
                        <a:pt x="41" y="228"/>
                      </a:lnTo>
                      <a:lnTo>
                        <a:pt x="32" y="258"/>
                      </a:lnTo>
                      <a:lnTo>
                        <a:pt x="26" y="291"/>
                      </a:lnTo>
                      <a:lnTo>
                        <a:pt x="21" y="331"/>
                      </a:lnTo>
                      <a:lnTo>
                        <a:pt x="17" y="371"/>
                      </a:lnTo>
                      <a:lnTo>
                        <a:pt x="10" y="387"/>
                      </a:lnTo>
                      <a:lnTo>
                        <a:pt x="0" y="297"/>
                      </a:lnTo>
                      <a:close/>
                    </a:path>
                  </a:pathLst>
                </a:custGeom>
                <a:solidFill>
                  <a:srgbClr val="80808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</p:grpSp>
      <p:grpSp>
        <p:nvGrpSpPr>
          <p:cNvPr id="13316" name="Group 17"/>
          <p:cNvGrpSpPr/>
          <p:nvPr/>
        </p:nvGrpSpPr>
        <p:grpSpPr>
          <a:xfrm>
            <a:off x="3657600" y="4953000"/>
            <a:ext cx="939800" cy="1466850"/>
            <a:chOff x="0" y="0"/>
            <a:chExt cx="592" cy="924"/>
          </a:xfrm>
        </p:grpSpPr>
        <p:sp>
          <p:nvSpPr>
            <p:cNvPr id="13319" name="Freeform 18"/>
            <p:cNvSpPr/>
            <p:nvPr/>
          </p:nvSpPr>
          <p:spPr>
            <a:xfrm>
              <a:off x="5" y="47"/>
              <a:ext cx="564" cy="808"/>
            </a:xfrm>
            <a:custGeom>
              <a:avLst/>
              <a:gdLst>
                <a:gd name="txL" fmla="*/ 0 w 564"/>
                <a:gd name="txT" fmla="*/ 0 h 808"/>
                <a:gd name="txR" fmla="*/ 564 w 564"/>
                <a:gd name="txB" fmla="*/ 808 h 808"/>
              </a:gdLst>
              <a:ahLst/>
              <a:cxnLst>
                <a:cxn ang="0">
                  <a:pos x="0" y="60"/>
                </a:cxn>
                <a:cxn ang="0">
                  <a:pos x="400" y="808"/>
                </a:cxn>
                <a:cxn ang="0">
                  <a:pos x="564" y="725"/>
                </a:cxn>
                <a:cxn ang="0">
                  <a:pos x="162" y="0"/>
                </a:cxn>
                <a:cxn ang="0">
                  <a:pos x="0" y="60"/>
                </a:cxn>
              </a:cxnLst>
              <a:rect l="txL" t="txT" r="txR" b="txB"/>
              <a:pathLst>
                <a:path w="564" h="808">
                  <a:moveTo>
                    <a:pt x="0" y="60"/>
                  </a:moveTo>
                  <a:lnTo>
                    <a:pt x="400" y="808"/>
                  </a:lnTo>
                  <a:lnTo>
                    <a:pt x="564" y="725"/>
                  </a:lnTo>
                  <a:lnTo>
                    <a:pt x="16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5F3F1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0" name="Arc 19"/>
            <p:cNvSpPr/>
            <p:nvPr/>
          </p:nvSpPr>
          <p:spPr>
            <a:xfrm>
              <a:off x="2" y="0"/>
              <a:ext cx="170" cy="105"/>
            </a:xfrm>
            <a:custGeom>
              <a:avLst/>
              <a:gdLst>
                <a:gd name="txL" fmla="*/ 0 w 42152"/>
                <a:gd name="txT" fmla="*/ 0 h 27693"/>
                <a:gd name="txR" fmla="*/ 42152 w 42152"/>
                <a:gd name="txB" fmla="*/ 27693 h 27693"/>
              </a:gdLst>
              <a:ahLst/>
              <a:cxnLst>
                <a:cxn ang="0">
                  <a:pos x="4" y="105"/>
                </a:cxn>
                <a:cxn ang="0">
                  <a:pos x="170" y="57"/>
                </a:cxn>
                <a:cxn ang="0">
                  <a:pos x="87" y="82"/>
                </a:cxn>
              </a:cxnLst>
              <a:rect l="txL" t="txT" r="txR" b="txB"/>
              <a:pathLst>
                <a:path w="42152" h="27693" fill="none">
                  <a:moveTo>
                    <a:pt x="877" y="27692"/>
                  </a:moveTo>
                  <a:cubicBezTo>
                    <a:pt x="295" y="25714"/>
                    <a:pt x="0" y="236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0968" y="-1"/>
                    <a:pt x="39268" y="6038"/>
                    <a:pt x="42151" y="14952"/>
                  </a:cubicBezTo>
                </a:path>
                <a:path w="42152" h="27693" stroke="0">
                  <a:moveTo>
                    <a:pt x="877" y="27692"/>
                  </a:moveTo>
                  <a:cubicBezTo>
                    <a:pt x="295" y="25714"/>
                    <a:pt x="0" y="236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0968" y="-1"/>
                    <a:pt x="39268" y="6038"/>
                    <a:pt x="42151" y="1495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5F3F1F">
                <a:alpha val="100000"/>
              </a:srgbClr>
            </a:solidFill>
            <a:ln w="1270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1" name="Arc 20"/>
            <p:cNvSpPr/>
            <p:nvPr/>
          </p:nvSpPr>
          <p:spPr>
            <a:xfrm>
              <a:off x="6" y="11"/>
              <a:ext cx="172" cy="100"/>
            </a:xfrm>
            <a:custGeom>
              <a:avLst/>
              <a:gdLst>
                <a:gd name="txL" fmla="*/ 0 w 42065"/>
                <a:gd name="txT" fmla="*/ 0 h 24039"/>
                <a:gd name="txR" fmla="*/ 42065 w 42065"/>
                <a:gd name="txB" fmla="*/ 24039 h 24039"/>
              </a:gdLst>
              <a:ahLst/>
              <a:cxnLst>
                <a:cxn ang="0">
                  <a:pos x="1" y="100"/>
                </a:cxn>
                <a:cxn ang="0">
                  <a:pos x="172" y="61"/>
                </a:cxn>
                <a:cxn ang="0">
                  <a:pos x="88" y="90"/>
                </a:cxn>
              </a:cxnLst>
              <a:rect l="txL" t="txT" r="txR" b="txB"/>
              <a:pathLst>
                <a:path w="42065" h="24039" fill="none">
                  <a:moveTo>
                    <a:pt x="138" y="24038"/>
                  </a:moveTo>
                  <a:cubicBezTo>
                    <a:pt x="46" y="23229"/>
                    <a:pt x="0" y="2241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0866" y="-1"/>
                    <a:pt x="39100" y="5910"/>
                    <a:pt x="42064" y="14690"/>
                  </a:cubicBezTo>
                </a:path>
                <a:path w="42065" h="24039" stroke="0">
                  <a:moveTo>
                    <a:pt x="138" y="24038"/>
                  </a:moveTo>
                  <a:cubicBezTo>
                    <a:pt x="46" y="23229"/>
                    <a:pt x="0" y="2241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0866" y="-1"/>
                    <a:pt x="39100" y="5910"/>
                    <a:pt x="42064" y="1469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5F3F1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2" name="Freeform 21"/>
            <p:cNvSpPr/>
            <p:nvPr/>
          </p:nvSpPr>
          <p:spPr>
            <a:xfrm>
              <a:off x="0" y="12"/>
              <a:ext cx="107" cy="207"/>
            </a:xfrm>
            <a:custGeom>
              <a:avLst/>
              <a:gdLst>
                <a:gd name="txL" fmla="*/ 0 w 107"/>
                <a:gd name="txT" fmla="*/ 0 h 207"/>
                <a:gd name="txR" fmla="*/ 107 w 107"/>
                <a:gd name="txB" fmla="*/ 207 h 207"/>
              </a:gdLst>
              <a:ahLst/>
              <a:cxnLst>
                <a:cxn ang="0">
                  <a:pos x="3" y="96"/>
                </a:cxn>
                <a:cxn ang="0">
                  <a:pos x="0" y="82"/>
                </a:cxn>
                <a:cxn ang="0">
                  <a:pos x="0" y="69"/>
                </a:cxn>
                <a:cxn ang="0">
                  <a:pos x="2" y="58"/>
                </a:cxn>
                <a:cxn ang="0">
                  <a:pos x="6" y="42"/>
                </a:cxn>
                <a:cxn ang="0">
                  <a:pos x="12" y="29"/>
                </a:cxn>
                <a:cxn ang="0">
                  <a:pos x="21" y="17"/>
                </a:cxn>
                <a:cxn ang="0">
                  <a:pos x="31" y="7"/>
                </a:cxn>
                <a:cxn ang="0">
                  <a:pos x="41" y="0"/>
                </a:cxn>
                <a:cxn ang="0">
                  <a:pos x="107" y="112"/>
                </a:cxn>
                <a:cxn ang="0">
                  <a:pos x="95" y="119"/>
                </a:cxn>
                <a:cxn ang="0">
                  <a:pos x="87" y="127"/>
                </a:cxn>
                <a:cxn ang="0">
                  <a:pos x="79" y="135"/>
                </a:cxn>
                <a:cxn ang="0">
                  <a:pos x="73" y="145"/>
                </a:cxn>
                <a:cxn ang="0">
                  <a:pos x="66" y="163"/>
                </a:cxn>
                <a:cxn ang="0">
                  <a:pos x="62" y="187"/>
                </a:cxn>
                <a:cxn ang="0">
                  <a:pos x="62" y="207"/>
                </a:cxn>
                <a:cxn ang="0">
                  <a:pos x="3" y="96"/>
                </a:cxn>
              </a:cxnLst>
              <a:rect l="txL" t="txT" r="txR" b="txB"/>
              <a:pathLst>
                <a:path w="107" h="207">
                  <a:moveTo>
                    <a:pt x="3" y="96"/>
                  </a:moveTo>
                  <a:lnTo>
                    <a:pt x="0" y="82"/>
                  </a:lnTo>
                  <a:lnTo>
                    <a:pt x="0" y="69"/>
                  </a:lnTo>
                  <a:lnTo>
                    <a:pt x="2" y="58"/>
                  </a:lnTo>
                  <a:lnTo>
                    <a:pt x="6" y="42"/>
                  </a:lnTo>
                  <a:lnTo>
                    <a:pt x="12" y="29"/>
                  </a:lnTo>
                  <a:lnTo>
                    <a:pt x="21" y="17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107" y="112"/>
                  </a:lnTo>
                  <a:lnTo>
                    <a:pt x="95" y="119"/>
                  </a:lnTo>
                  <a:lnTo>
                    <a:pt x="87" y="127"/>
                  </a:lnTo>
                  <a:lnTo>
                    <a:pt x="79" y="135"/>
                  </a:lnTo>
                  <a:lnTo>
                    <a:pt x="73" y="145"/>
                  </a:lnTo>
                  <a:lnTo>
                    <a:pt x="66" y="163"/>
                  </a:lnTo>
                  <a:lnTo>
                    <a:pt x="62" y="187"/>
                  </a:lnTo>
                  <a:lnTo>
                    <a:pt x="62" y="207"/>
                  </a:lnTo>
                  <a:lnTo>
                    <a:pt x="3" y="96"/>
                  </a:lnTo>
                  <a:close/>
                </a:path>
              </a:pathLst>
            </a:custGeom>
            <a:solidFill>
              <a:srgbClr val="3F1F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3" name="Arc 22"/>
            <p:cNvSpPr/>
            <p:nvPr/>
          </p:nvSpPr>
          <p:spPr>
            <a:xfrm>
              <a:off x="1" y="4"/>
              <a:ext cx="87" cy="99"/>
            </a:xfrm>
            <a:custGeom>
              <a:avLst/>
              <a:gdLst>
                <a:gd name="txL" fmla="*/ 0 w 21600"/>
                <a:gd name="txT" fmla="*/ 0 h 26092"/>
                <a:gd name="txR" fmla="*/ 21600 w 21600"/>
                <a:gd name="txB" fmla="*/ 26092 h 26092"/>
              </a:gdLst>
              <a:ahLst/>
              <a:cxnLst>
                <a:cxn ang="0">
                  <a:pos x="3" y="99"/>
                </a:cxn>
                <a:cxn ang="0">
                  <a:pos x="57" y="0"/>
                </a:cxn>
                <a:cxn ang="0">
                  <a:pos x="87" y="77"/>
                </a:cxn>
              </a:cxnLst>
              <a:rect l="txL" t="txT" r="txR" b="txB"/>
              <a:pathLst>
                <a:path w="21600" h="26092" fill="none">
                  <a:moveTo>
                    <a:pt x="806" y="26092"/>
                  </a:moveTo>
                  <a:cubicBezTo>
                    <a:pt x="271" y="24188"/>
                    <a:pt x="0" y="22221"/>
                    <a:pt x="0" y="20244"/>
                  </a:cubicBezTo>
                  <a:cubicBezTo>
                    <a:pt x="-1" y="11219"/>
                    <a:pt x="5610" y="3146"/>
                    <a:pt x="14067" y="-1"/>
                  </a:cubicBezTo>
                </a:path>
                <a:path w="21600" h="26092" stroke="0">
                  <a:moveTo>
                    <a:pt x="806" y="26092"/>
                  </a:moveTo>
                  <a:cubicBezTo>
                    <a:pt x="271" y="24188"/>
                    <a:pt x="0" y="22221"/>
                    <a:pt x="0" y="20244"/>
                  </a:cubicBezTo>
                  <a:cubicBezTo>
                    <a:pt x="-1" y="11219"/>
                    <a:pt x="5610" y="3146"/>
                    <a:pt x="14067" y="-1"/>
                  </a:cubicBezTo>
                  <a:lnTo>
                    <a:pt x="21600" y="20244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4" name="Arc 23"/>
            <p:cNvSpPr/>
            <p:nvPr/>
          </p:nvSpPr>
          <p:spPr>
            <a:xfrm>
              <a:off x="64" y="113"/>
              <a:ext cx="171" cy="103"/>
            </a:xfrm>
            <a:custGeom>
              <a:avLst/>
              <a:gdLst>
                <a:gd name="txL" fmla="*/ 0 w 42293"/>
                <a:gd name="txT" fmla="*/ 0 h 27167"/>
                <a:gd name="txR" fmla="*/ 42293 w 42293"/>
                <a:gd name="txB" fmla="*/ 27167 h 27167"/>
              </a:gdLst>
              <a:ahLst/>
              <a:cxnLst>
                <a:cxn ang="0">
                  <a:pos x="3" y="103"/>
                </a:cxn>
                <a:cxn ang="0">
                  <a:pos x="171" y="58"/>
                </a:cxn>
                <a:cxn ang="0">
                  <a:pos x="87" y="82"/>
                </a:cxn>
              </a:cxnLst>
              <a:rect l="txL" t="txT" r="txR" b="txB"/>
              <a:pathLst>
                <a:path w="42293" h="27167" fill="none">
                  <a:moveTo>
                    <a:pt x="729" y="27167"/>
                  </a:moveTo>
                  <a:cubicBezTo>
                    <a:pt x="245" y="25351"/>
                    <a:pt x="0" y="2347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144" y="-1"/>
                    <a:pt x="39556" y="6263"/>
                    <a:pt x="42293" y="15406"/>
                  </a:cubicBezTo>
                </a:path>
                <a:path w="42293" h="27167" stroke="0">
                  <a:moveTo>
                    <a:pt x="729" y="27167"/>
                  </a:moveTo>
                  <a:cubicBezTo>
                    <a:pt x="245" y="25351"/>
                    <a:pt x="0" y="2347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144" y="-1"/>
                    <a:pt x="39556" y="6263"/>
                    <a:pt x="42293" y="15406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7F3F00">
                <a:alpha val="100000"/>
              </a:srgbClr>
            </a:solidFill>
            <a:ln w="1270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3325" name="Group 24"/>
            <p:cNvGrpSpPr/>
            <p:nvPr/>
          </p:nvGrpSpPr>
          <p:grpSpPr>
            <a:xfrm>
              <a:off x="70" y="129"/>
              <a:ext cx="182" cy="119"/>
              <a:chOff x="0" y="0"/>
              <a:chExt cx="182" cy="119"/>
            </a:xfrm>
          </p:grpSpPr>
          <p:grpSp>
            <p:nvGrpSpPr>
              <p:cNvPr id="13349" name="Group 25"/>
              <p:cNvGrpSpPr/>
              <p:nvPr/>
            </p:nvGrpSpPr>
            <p:grpSpPr>
              <a:xfrm>
                <a:off x="0" y="0"/>
                <a:ext cx="173" cy="101"/>
                <a:chOff x="0" y="0"/>
                <a:chExt cx="173" cy="101"/>
              </a:xfrm>
            </p:grpSpPr>
            <p:sp>
              <p:nvSpPr>
                <p:cNvPr id="13351" name="Arc 26"/>
                <p:cNvSpPr/>
                <p:nvPr/>
              </p:nvSpPr>
              <p:spPr>
                <a:xfrm>
                  <a:off x="0" y="0"/>
                  <a:ext cx="172" cy="100"/>
                </a:xfrm>
                <a:custGeom>
                  <a:avLst/>
                  <a:gdLst>
                    <a:gd name="txL" fmla="*/ 0 w 42520"/>
                    <a:gd name="txT" fmla="*/ 0 h 26361"/>
                    <a:gd name="txR" fmla="*/ 42520 w 42520"/>
                    <a:gd name="txB" fmla="*/ 26361 h 26361"/>
                  </a:gdLst>
                  <a:ahLst/>
                  <a:cxnLst>
                    <a:cxn ang="0">
                      <a:pos x="2" y="100"/>
                    </a:cxn>
                    <a:cxn ang="0">
                      <a:pos x="172" y="62"/>
                    </a:cxn>
                    <a:cxn ang="0">
                      <a:pos x="87" y="82"/>
                    </a:cxn>
                  </a:cxnLst>
                  <a:rect l="txL" t="txT" r="txR" b="txB"/>
                  <a:pathLst>
                    <a:path w="42520" h="26361" fill="none">
                      <a:moveTo>
                        <a:pt x="531" y="26360"/>
                      </a:moveTo>
                      <a:cubicBezTo>
                        <a:pt x="178" y="24798"/>
                        <a:pt x="0" y="23201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57" y="-1"/>
                        <a:pt x="40064" y="6673"/>
                        <a:pt x="42519" y="16221"/>
                      </a:cubicBezTo>
                    </a:path>
                    <a:path w="42520" h="26361" stroke="0">
                      <a:moveTo>
                        <a:pt x="531" y="26360"/>
                      </a:moveTo>
                      <a:cubicBezTo>
                        <a:pt x="178" y="24798"/>
                        <a:pt x="0" y="23201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57" y="-1"/>
                        <a:pt x="40064" y="6673"/>
                        <a:pt x="42519" y="16221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5F3F1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352" name="Arc 27"/>
                <p:cNvSpPr/>
                <p:nvPr/>
              </p:nvSpPr>
              <p:spPr>
                <a:xfrm>
                  <a:off x="0" y="10"/>
                  <a:ext cx="88" cy="90"/>
                </a:xfrm>
                <a:custGeom>
                  <a:avLst/>
                  <a:gdLst>
                    <a:gd name="txL" fmla="*/ 0 w 21600"/>
                    <a:gd name="txT" fmla="*/ 0 h 23652"/>
                    <a:gd name="txR" fmla="*/ 21600 w 21600"/>
                    <a:gd name="txB" fmla="*/ 23652 h 23652"/>
                  </a:gdLst>
                  <a:ahLst/>
                  <a:cxnLst>
                    <a:cxn ang="0">
                      <a:pos x="2" y="90"/>
                    </a:cxn>
                    <a:cxn ang="0">
                      <a:pos x="45" y="0"/>
                    </a:cxn>
                    <a:cxn ang="0">
                      <a:pos x="88" y="72"/>
                    </a:cxn>
                  </a:cxnLst>
                  <a:rect l="txL" t="txT" r="txR" b="txB"/>
                  <a:pathLst>
                    <a:path w="21600" h="23652" fill="none">
                      <a:moveTo>
                        <a:pt x="531" y="23651"/>
                      </a:moveTo>
                      <a:cubicBezTo>
                        <a:pt x="178" y="22089"/>
                        <a:pt x="0" y="20492"/>
                        <a:pt x="0" y="18891"/>
                      </a:cubicBezTo>
                      <a:cubicBezTo>
                        <a:pt x="-1" y="11039"/>
                        <a:pt x="4260" y="3806"/>
                        <a:pt x="11126" y="-1"/>
                      </a:cubicBezTo>
                    </a:path>
                    <a:path w="21600" h="23652" stroke="0">
                      <a:moveTo>
                        <a:pt x="531" y="23651"/>
                      </a:moveTo>
                      <a:cubicBezTo>
                        <a:pt x="178" y="22089"/>
                        <a:pt x="0" y="20492"/>
                        <a:pt x="0" y="18891"/>
                      </a:cubicBezTo>
                      <a:cubicBezTo>
                        <a:pt x="-1" y="11039"/>
                        <a:pt x="4260" y="3806"/>
                        <a:pt x="11126" y="-1"/>
                      </a:cubicBezTo>
                      <a:lnTo>
                        <a:pt x="21600" y="18891"/>
                      </a:lnTo>
                      <a:close/>
                    </a:path>
                  </a:pathLst>
                </a:custGeom>
                <a:solidFill>
                  <a:srgbClr val="3F1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353" name="Arc 28"/>
                <p:cNvSpPr/>
                <p:nvPr/>
              </p:nvSpPr>
              <p:spPr>
                <a:xfrm>
                  <a:off x="1" y="0"/>
                  <a:ext cx="172" cy="101"/>
                </a:xfrm>
                <a:custGeom>
                  <a:avLst/>
                  <a:gdLst>
                    <a:gd name="txL" fmla="*/ 0 w 42453"/>
                    <a:gd name="txT" fmla="*/ 0 h 26668"/>
                    <a:gd name="txR" fmla="*/ 42453 w 42453"/>
                    <a:gd name="txB" fmla="*/ 26668 h 26668"/>
                  </a:gdLst>
                  <a:ahLst/>
                  <a:cxnLst>
                    <a:cxn ang="0">
                      <a:pos x="2" y="101"/>
                    </a:cxn>
                    <a:cxn ang="0">
                      <a:pos x="172" y="60"/>
                    </a:cxn>
                    <a:cxn ang="0">
                      <a:pos x="88" y="82"/>
                    </a:cxn>
                  </a:cxnLst>
                  <a:rect l="txL" t="txT" r="txR" b="txB"/>
                  <a:pathLst>
                    <a:path w="42453" h="26668" fill="none">
                      <a:moveTo>
                        <a:pt x="602" y="26668"/>
                      </a:moveTo>
                      <a:cubicBezTo>
                        <a:pt x="202" y="25008"/>
                        <a:pt x="0" y="2330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361" y="-1"/>
                        <a:pt x="39909" y="6546"/>
                        <a:pt x="42453" y="15969"/>
                      </a:cubicBezTo>
                    </a:path>
                    <a:path w="42453" h="26668" stroke="0">
                      <a:moveTo>
                        <a:pt x="602" y="26668"/>
                      </a:moveTo>
                      <a:cubicBezTo>
                        <a:pt x="202" y="25008"/>
                        <a:pt x="0" y="2330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361" y="-1"/>
                        <a:pt x="39909" y="6546"/>
                        <a:pt x="42453" y="1596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3350" name="Arc 29"/>
              <p:cNvSpPr/>
              <p:nvPr/>
            </p:nvSpPr>
            <p:spPr>
              <a:xfrm>
                <a:off x="10" y="18"/>
                <a:ext cx="172" cy="101"/>
              </a:xfrm>
              <a:custGeom>
                <a:avLst/>
                <a:gdLst>
                  <a:gd name="txL" fmla="*/ 0 w 42453"/>
                  <a:gd name="txT" fmla="*/ 0 h 26668"/>
                  <a:gd name="txR" fmla="*/ 42453 w 42453"/>
                  <a:gd name="txB" fmla="*/ 26668 h 26668"/>
                </a:gdLst>
                <a:ahLst/>
                <a:cxnLst>
                  <a:cxn ang="0">
                    <a:pos x="2" y="101"/>
                  </a:cxn>
                  <a:cxn ang="0">
                    <a:pos x="172" y="60"/>
                  </a:cxn>
                  <a:cxn ang="0">
                    <a:pos x="88" y="82"/>
                  </a:cxn>
                </a:cxnLst>
                <a:rect l="txL" t="txT" r="txR" b="txB"/>
                <a:pathLst>
                  <a:path w="42453" h="26668" fill="none">
                    <a:moveTo>
                      <a:pt x="602" y="26668"/>
                    </a:moveTo>
                    <a:cubicBezTo>
                      <a:pt x="202" y="25008"/>
                      <a:pt x="0" y="2330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361" y="-1"/>
                      <a:pt x="39909" y="6546"/>
                      <a:pt x="42453" y="15969"/>
                    </a:cubicBezTo>
                  </a:path>
                  <a:path w="42453" h="26668" stroke="0">
                    <a:moveTo>
                      <a:pt x="602" y="26668"/>
                    </a:moveTo>
                    <a:cubicBezTo>
                      <a:pt x="202" y="25008"/>
                      <a:pt x="0" y="2330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361" y="-1"/>
                      <a:pt x="39909" y="6546"/>
                      <a:pt x="42453" y="1596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F3F00">
                  <a:alpha val="100000"/>
                </a:srgbClr>
              </a:solidFill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3326" name="Group 30"/>
            <p:cNvGrpSpPr/>
            <p:nvPr/>
          </p:nvGrpSpPr>
          <p:grpSpPr>
            <a:xfrm>
              <a:off x="87" y="163"/>
              <a:ext cx="182" cy="118"/>
              <a:chOff x="0" y="0"/>
              <a:chExt cx="182" cy="118"/>
            </a:xfrm>
          </p:grpSpPr>
          <p:grpSp>
            <p:nvGrpSpPr>
              <p:cNvPr id="13344" name="Group 31"/>
              <p:cNvGrpSpPr/>
              <p:nvPr/>
            </p:nvGrpSpPr>
            <p:grpSpPr>
              <a:xfrm>
                <a:off x="0" y="0"/>
                <a:ext cx="173" cy="100"/>
                <a:chOff x="0" y="0"/>
                <a:chExt cx="173" cy="100"/>
              </a:xfrm>
            </p:grpSpPr>
            <p:sp>
              <p:nvSpPr>
                <p:cNvPr id="13346" name="Arc 32"/>
                <p:cNvSpPr/>
                <p:nvPr/>
              </p:nvSpPr>
              <p:spPr>
                <a:xfrm>
                  <a:off x="0" y="0"/>
                  <a:ext cx="173" cy="99"/>
                </a:xfrm>
                <a:custGeom>
                  <a:avLst/>
                  <a:gdLst>
                    <a:gd name="txL" fmla="*/ 0 w 42583"/>
                    <a:gd name="txT" fmla="*/ 0 h 26108"/>
                    <a:gd name="txR" fmla="*/ 42583 w 42583"/>
                    <a:gd name="txB" fmla="*/ 26108 h 26108"/>
                  </a:gdLst>
                  <a:ahLst/>
                  <a:cxnLst>
                    <a:cxn ang="0">
                      <a:pos x="2" y="99"/>
                    </a:cxn>
                    <a:cxn ang="0">
                      <a:pos x="173" y="62"/>
                    </a:cxn>
                    <a:cxn ang="0">
                      <a:pos x="88" y="82"/>
                    </a:cxn>
                  </a:cxnLst>
                  <a:rect l="txL" t="txT" r="txR" b="txB"/>
                  <a:pathLst>
                    <a:path w="42583" h="26108" fill="none">
                      <a:moveTo>
                        <a:pt x="475" y="26108"/>
                      </a:moveTo>
                      <a:cubicBezTo>
                        <a:pt x="159" y="24626"/>
                        <a:pt x="0" y="23115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554" y="-1"/>
                        <a:pt x="40220" y="6803"/>
                        <a:pt x="42582" y="16474"/>
                      </a:cubicBezTo>
                    </a:path>
                    <a:path w="42583" h="26108" stroke="0">
                      <a:moveTo>
                        <a:pt x="475" y="26108"/>
                      </a:moveTo>
                      <a:cubicBezTo>
                        <a:pt x="159" y="24626"/>
                        <a:pt x="0" y="23115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554" y="-1"/>
                        <a:pt x="40220" y="6803"/>
                        <a:pt x="42582" y="1647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5F3F1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347" name="Arc 33"/>
                <p:cNvSpPr/>
                <p:nvPr/>
              </p:nvSpPr>
              <p:spPr>
                <a:xfrm>
                  <a:off x="0" y="10"/>
                  <a:ext cx="88" cy="89"/>
                </a:xfrm>
                <a:custGeom>
                  <a:avLst/>
                  <a:gdLst>
                    <a:gd name="txL" fmla="*/ 0 w 21600"/>
                    <a:gd name="txT" fmla="*/ 0 h 23399"/>
                    <a:gd name="txR" fmla="*/ 21600 w 21600"/>
                    <a:gd name="txB" fmla="*/ 23399 h 23399"/>
                  </a:gdLst>
                  <a:ahLst/>
                  <a:cxnLst>
                    <a:cxn ang="0">
                      <a:pos x="2" y="89"/>
                    </a:cxn>
                    <a:cxn ang="0">
                      <a:pos x="45" y="0"/>
                    </a:cxn>
                    <a:cxn ang="0">
                      <a:pos x="88" y="72"/>
                    </a:cxn>
                  </a:cxnLst>
                  <a:rect l="txL" t="txT" r="txR" b="txB"/>
                  <a:pathLst>
                    <a:path w="21600" h="23399" fill="none">
                      <a:moveTo>
                        <a:pt x="475" y="23399"/>
                      </a:moveTo>
                      <a:cubicBezTo>
                        <a:pt x="159" y="21917"/>
                        <a:pt x="0" y="20406"/>
                        <a:pt x="0" y="18891"/>
                      </a:cubicBezTo>
                      <a:cubicBezTo>
                        <a:pt x="-1" y="11039"/>
                        <a:pt x="4260" y="3806"/>
                        <a:pt x="11126" y="-1"/>
                      </a:cubicBezTo>
                    </a:path>
                    <a:path w="21600" h="23399" stroke="0">
                      <a:moveTo>
                        <a:pt x="475" y="23399"/>
                      </a:moveTo>
                      <a:cubicBezTo>
                        <a:pt x="159" y="21917"/>
                        <a:pt x="0" y="20406"/>
                        <a:pt x="0" y="18891"/>
                      </a:cubicBezTo>
                      <a:cubicBezTo>
                        <a:pt x="-1" y="11039"/>
                        <a:pt x="4260" y="3806"/>
                        <a:pt x="11126" y="-1"/>
                      </a:cubicBezTo>
                      <a:lnTo>
                        <a:pt x="21600" y="18891"/>
                      </a:lnTo>
                      <a:close/>
                    </a:path>
                  </a:pathLst>
                </a:custGeom>
                <a:solidFill>
                  <a:srgbClr val="3F1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348" name="Arc 34"/>
                <p:cNvSpPr/>
                <p:nvPr/>
              </p:nvSpPr>
              <p:spPr>
                <a:xfrm>
                  <a:off x="1" y="0"/>
                  <a:ext cx="172" cy="100"/>
                </a:xfrm>
                <a:custGeom>
                  <a:avLst/>
                  <a:gdLst>
                    <a:gd name="txL" fmla="*/ 0 w 42520"/>
                    <a:gd name="txT" fmla="*/ 0 h 26361"/>
                    <a:gd name="txR" fmla="*/ 42520 w 42520"/>
                    <a:gd name="txB" fmla="*/ 26361 h 26361"/>
                  </a:gdLst>
                  <a:ahLst/>
                  <a:cxnLst>
                    <a:cxn ang="0">
                      <a:pos x="2" y="100"/>
                    </a:cxn>
                    <a:cxn ang="0">
                      <a:pos x="172" y="62"/>
                    </a:cxn>
                    <a:cxn ang="0">
                      <a:pos x="87" y="82"/>
                    </a:cxn>
                  </a:cxnLst>
                  <a:rect l="txL" t="txT" r="txR" b="txB"/>
                  <a:pathLst>
                    <a:path w="42520" h="26361" fill="none">
                      <a:moveTo>
                        <a:pt x="531" y="26360"/>
                      </a:moveTo>
                      <a:cubicBezTo>
                        <a:pt x="178" y="24798"/>
                        <a:pt x="0" y="23201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57" y="-1"/>
                        <a:pt x="40064" y="6673"/>
                        <a:pt x="42519" y="16221"/>
                      </a:cubicBezTo>
                    </a:path>
                    <a:path w="42520" h="26361" stroke="0">
                      <a:moveTo>
                        <a:pt x="531" y="26360"/>
                      </a:moveTo>
                      <a:cubicBezTo>
                        <a:pt x="178" y="24798"/>
                        <a:pt x="0" y="23201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57" y="-1"/>
                        <a:pt x="40064" y="6673"/>
                        <a:pt x="42519" y="16221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3345" name="Arc 35"/>
              <p:cNvSpPr/>
              <p:nvPr/>
            </p:nvSpPr>
            <p:spPr>
              <a:xfrm>
                <a:off x="10" y="18"/>
                <a:ext cx="172" cy="100"/>
              </a:xfrm>
              <a:custGeom>
                <a:avLst/>
                <a:gdLst>
                  <a:gd name="txL" fmla="*/ 0 w 42520"/>
                  <a:gd name="txT" fmla="*/ 0 h 26361"/>
                  <a:gd name="txR" fmla="*/ 42520 w 42520"/>
                  <a:gd name="txB" fmla="*/ 26361 h 26361"/>
                </a:gdLst>
                <a:ahLst/>
                <a:cxnLst>
                  <a:cxn ang="0">
                    <a:pos x="2" y="100"/>
                  </a:cxn>
                  <a:cxn ang="0">
                    <a:pos x="172" y="62"/>
                  </a:cxn>
                  <a:cxn ang="0">
                    <a:pos x="87" y="82"/>
                  </a:cxn>
                </a:cxnLst>
                <a:rect l="txL" t="txT" r="txR" b="txB"/>
                <a:pathLst>
                  <a:path w="42520" h="26361" fill="none">
                    <a:moveTo>
                      <a:pt x="531" y="26360"/>
                    </a:moveTo>
                    <a:cubicBezTo>
                      <a:pt x="178" y="24798"/>
                      <a:pt x="0" y="2320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457" y="-1"/>
                      <a:pt x="40064" y="6673"/>
                      <a:pt x="42519" y="16221"/>
                    </a:cubicBezTo>
                  </a:path>
                  <a:path w="42520" h="26361" stroke="0">
                    <a:moveTo>
                      <a:pt x="531" y="26360"/>
                    </a:moveTo>
                    <a:cubicBezTo>
                      <a:pt x="178" y="24798"/>
                      <a:pt x="0" y="2320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457" y="-1"/>
                      <a:pt x="40064" y="6673"/>
                      <a:pt x="42519" y="16221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F3F00">
                  <a:alpha val="100000"/>
                </a:srgbClr>
              </a:solidFill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3327" name="Group 36"/>
            <p:cNvGrpSpPr/>
            <p:nvPr/>
          </p:nvGrpSpPr>
          <p:grpSpPr>
            <a:xfrm>
              <a:off x="105" y="195"/>
              <a:ext cx="173" cy="98"/>
              <a:chOff x="0" y="0"/>
              <a:chExt cx="173" cy="98"/>
            </a:xfrm>
          </p:grpSpPr>
          <p:sp>
            <p:nvSpPr>
              <p:cNvPr id="13342" name="Arc 37"/>
              <p:cNvSpPr/>
              <p:nvPr/>
            </p:nvSpPr>
            <p:spPr>
              <a:xfrm>
                <a:off x="0" y="0"/>
                <a:ext cx="173" cy="98"/>
              </a:xfrm>
              <a:custGeom>
                <a:avLst/>
                <a:gdLst>
                  <a:gd name="txL" fmla="*/ 0 w 42657"/>
                  <a:gd name="txT" fmla="*/ 0 h 25854"/>
                  <a:gd name="txR" fmla="*/ 42657 w 42657"/>
                  <a:gd name="txB" fmla="*/ 25854 h 25854"/>
                </a:gdLst>
                <a:ahLst/>
                <a:cxnLst>
                  <a:cxn ang="0">
                    <a:pos x="2" y="98"/>
                  </a:cxn>
                  <a:cxn ang="0">
                    <a:pos x="173" y="64"/>
                  </a:cxn>
                  <a:cxn ang="0">
                    <a:pos x="88" y="82"/>
                  </a:cxn>
                </a:cxnLst>
                <a:rect l="txL" t="txT" r="txR" b="txB"/>
                <a:pathLst>
                  <a:path w="42657" h="25854" fill="none">
                    <a:moveTo>
                      <a:pt x="423" y="25853"/>
                    </a:moveTo>
                    <a:cubicBezTo>
                      <a:pt x="141" y="24453"/>
                      <a:pt x="0" y="2302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674" y="-1"/>
                      <a:pt x="40410" y="6964"/>
                      <a:pt x="42656" y="16785"/>
                    </a:cubicBezTo>
                  </a:path>
                  <a:path w="42657" h="25854" stroke="0">
                    <a:moveTo>
                      <a:pt x="423" y="25853"/>
                    </a:moveTo>
                    <a:cubicBezTo>
                      <a:pt x="141" y="24453"/>
                      <a:pt x="0" y="2302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674" y="-1"/>
                      <a:pt x="40410" y="6964"/>
                      <a:pt x="42656" y="1678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F3F1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43" name="Arc 38"/>
              <p:cNvSpPr/>
              <p:nvPr/>
            </p:nvSpPr>
            <p:spPr>
              <a:xfrm>
                <a:off x="0" y="10"/>
                <a:ext cx="88" cy="88"/>
              </a:xfrm>
              <a:custGeom>
                <a:avLst/>
                <a:gdLst>
                  <a:gd name="txL" fmla="*/ 0 w 21600"/>
                  <a:gd name="txT" fmla="*/ 0 h 23145"/>
                  <a:gd name="txR" fmla="*/ 21600 w 21600"/>
                  <a:gd name="txB" fmla="*/ 23145 h 23145"/>
                </a:gdLst>
                <a:ahLst/>
                <a:cxnLst>
                  <a:cxn ang="0">
                    <a:pos x="2" y="88"/>
                  </a:cxn>
                  <a:cxn ang="0">
                    <a:pos x="45" y="0"/>
                  </a:cxn>
                  <a:cxn ang="0">
                    <a:pos x="88" y="72"/>
                  </a:cxn>
                </a:cxnLst>
                <a:rect l="txL" t="txT" r="txR" b="txB"/>
                <a:pathLst>
                  <a:path w="21600" h="23145" fill="none">
                    <a:moveTo>
                      <a:pt x="423" y="23144"/>
                    </a:moveTo>
                    <a:cubicBezTo>
                      <a:pt x="141" y="21744"/>
                      <a:pt x="0" y="20319"/>
                      <a:pt x="0" y="18891"/>
                    </a:cubicBezTo>
                    <a:cubicBezTo>
                      <a:pt x="-1" y="11039"/>
                      <a:pt x="4260" y="3806"/>
                      <a:pt x="11126" y="-1"/>
                    </a:cubicBezTo>
                  </a:path>
                  <a:path w="21600" h="23145" stroke="0">
                    <a:moveTo>
                      <a:pt x="423" y="23144"/>
                    </a:moveTo>
                    <a:cubicBezTo>
                      <a:pt x="141" y="21744"/>
                      <a:pt x="0" y="20319"/>
                      <a:pt x="0" y="18891"/>
                    </a:cubicBezTo>
                    <a:cubicBezTo>
                      <a:pt x="-1" y="11039"/>
                      <a:pt x="4260" y="3806"/>
                      <a:pt x="11126" y="-1"/>
                    </a:cubicBezTo>
                    <a:lnTo>
                      <a:pt x="21600" y="18891"/>
                    </a:lnTo>
                    <a:close/>
                  </a:path>
                </a:pathLst>
              </a:custGeom>
              <a:solidFill>
                <a:srgbClr val="3F1F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3328" name="Group 39"/>
            <p:cNvGrpSpPr/>
            <p:nvPr/>
          </p:nvGrpSpPr>
          <p:grpSpPr>
            <a:xfrm>
              <a:off x="106" y="195"/>
              <a:ext cx="182" cy="117"/>
              <a:chOff x="0" y="0"/>
              <a:chExt cx="182" cy="117"/>
            </a:xfrm>
          </p:grpSpPr>
          <p:sp>
            <p:nvSpPr>
              <p:cNvPr id="13340" name="Arc 40"/>
              <p:cNvSpPr/>
              <p:nvPr/>
            </p:nvSpPr>
            <p:spPr>
              <a:xfrm>
                <a:off x="0" y="0"/>
                <a:ext cx="173" cy="99"/>
              </a:xfrm>
              <a:custGeom>
                <a:avLst/>
                <a:gdLst>
                  <a:gd name="txL" fmla="*/ 0 w 42583"/>
                  <a:gd name="txT" fmla="*/ 0 h 26108"/>
                  <a:gd name="txR" fmla="*/ 42583 w 42583"/>
                  <a:gd name="txB" fmla="*/ 26108 h 26108"/>
                </a:gdLst>
                <a:ahLst/>
                <a:cxnLst>
                  <a:cxn ang="0">
                    <a:pos x="2" y="99"/>
                  </a:cxn>
                  <a:cxn ang="0">
                    <a:pos x="173" y="62"/>
                  </a:cxn>
                  <a:cxn ang="0">
                    <a:pos x="88" y="82"/>
                  </a:cxn>
                </a:cxnLst>
                <a:rect l="txL" t="txT" r="txR" b="txB"/>
                <a:pathLst>
                  <a:path w="42583" h="26108" fill="none">
                    <a:moveTo>
                      <a:pt x="475" y="26108"/>
                    </a:moveTo>
                    <a:cubicBezTo>
                      <a:pt x="159" y="24626"/>
                      <a:pt x="0" y="2311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554" y="-1"/>
                      <a:pt x="40220" y="6803"/>
                      <a:pt x="42582" y="16474"/>
                    </a:cubicBezTo>
                  </a:path>
                  <a:path w="42583" h="26108" stroke="0">
                    <a:moveTo>
                      <a:pt x="475" y="26108"/>
                    </a:moveTo>
                    <a:cubicBezTo>
                      <a:pt x="159" y="24626"/>
                      <a:pt x="0" y="2311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554" y="-1"/>
                      <a:pt x="40220" y="6803"/>
                      <a:pt x="42582" y="1647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41" name="Arc 41"/>
              <p:cNvSpPr/>
              <p:nvPr/>
            </p:nvSpPr>
            <p:spPr>
              <a:xfrm>
                <a:off x="9" y="18"/>
                <a:ext cx="173" cy="99"/>
              </a:xfrm>
              <a:custGeom>
                <a:avLst/>
                <a:gdLst>
                  <a:gd name="txL" fmla="*/ 0 w 42583"/>
                  <a:gd name="txT" fmla="*/ 0 h 26108"/>
                  <a:gd name="txR" fmla="*/ 42583 w 42583"/>
                  <a:gd name="txB" fmla="*/ 26108 h 26108"/>
                </a:gdLst>
                <a:ahLst/>
                <a:cxnLst>
                  <a:cxn ang="0">
                    <a:pos x="2" y="99"/>
                  </a:cxn>
                  <a:cxn ang="0">
                    <a:pos x="173" y="62"/>
                  </a:cxn>
                  <a:cxn ang="0">
                    <a:pos x="88" y="82"/>
                  </a:cxn>
                </a:cxnLst>
                <a:rect l="txL" t="txT" r="txR" b="txB"/>
                <a:pathLst>
                  <a:path w="42583" h="26108" fill="none">
                    <a:moveTo>
                      <a:pt x="475" y="26108"/>
                    </a:moveTo>
                    <a:cubicBezTo>
                      <a:pt x="159" y="24626"/>
                      <a:pt x="0" y="2311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554" y="-1"/>
                      <a:pt x="40220" y="6803"/>
                      <a:pt x="42582" y="16474"/>
                    </a:cubicBezTo>
                  </a:path>
                  <a:path w="42583" h="26108" stroke="0">
                    <a:moveTo>
                      <a:pt x="475" y="26108"/>
                    </a:moveTo>
                    <a:cubicBezTo>
                      <a:pt x="159" y="24626"/>
                      <a:pt x="0" y="2311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554" y="-1"/>
                      <a:pt x="40220" y="6803"/>
                      <a:pt x="42582" y="1647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F3F00">
                  <a:alpha val="100000"/>
                </a:srgbClr>
              </a:solidFill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3329" name="Group 42"/>
            <p:cNvGrpSpPr/>
            <p:nvPr/>
          </p:nvGrpSpPr>
          <p:grpSpPr>
            <a:xfrm>
              <a:off x="6" y="50"/>
              <a:ext cx="565" cy="811"/>
              <a:chOff x="0" y="0"/>
              <a:chExt cx="565" cy="811"/>
            </a:xfrm>
          </p:grpSpPr>
          <p:sp>
            <p:nvSpPr>
              <p:cNvPr id="13338" name="Line 43"/>
              <p:cNvSpPr/>
              <p:nvPr/>
            </p:nvSpPr>
            <p:spPr>
              <a:xfrm>
                <a:off x="164" y="0"/>
                <a:ext cx="401" cy="721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3339" name="Line 44"/>
              <p:cNvSpPr/>
              <p:nvPr/>
            </p:nvSpPr>
            <p:spPr>
              <a:xfrm>
                <a:off x="0" y="58"/>
                <a:ext cx="402" cy="753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3330" name="Group 45"/>
            <p:cNvGrpSpPr/>
            <p:nvPr/>
          </p:nvGrpSpPr>
          <p:grpSpPr>
            <a:xfrm>
              <a:off x="123" y="227"/>
              <a:ext cx="181" cy="116"/>
              <a:chOff x="0" y="0"/>
              <a:chExt cx="181" cy="116"/>
            </a:xfrm>
          </p:grpSpPr>
          <p:grpSp>
            <p:nvGrpSpPr>
              <p:cNvPr id="13333" name="Group 46"/>
              <p:cNvGrpSpPr/>
              <p:nvPr/>
            </p:nvGrpSpPr>
            <p:grpSpPr>
              <a:xfrm>
                <a:off x="0" y="0"/>
                <a:ext cx="173" cy="97"/>
                <a:chOff x="0" y="0"/>
                <a:chExt cx="173" cy="97"/>
              </a:xfrm>
            </p:grpSpPr>
            <p:sp>
              <p:nvSpPr>
                <p:cNvPr id="13336" name="Arc 47"/>
                <p:cNvSpPr/>
                <p:nvPr/>
              </p:nvSpPr>
              <p:spPr>
                <a:xfrm>
                  <a:off x="0" y="0"/>
                  <a:ext cx="173" cy="97"/>
                </a:xfrm>
                <a:custGeom>
                  <a:avLst/>
                  <a:gdLst>
                    <a:gd name="txL" fmla="*/ 0 w 42713"/>
                    <a:gd name="txT" fmla="*/ 0 h 25597"/>
                    <a:gd name="txR" fmla="*/ 42713 w 42713"/>
                    <a:gd name="txB" fmla="*/ 25597 h 25597"/>
                  </a:gdLst>
                  <a:ahLst/>
                  <a:cxnLst>
                    <a:cxn ang="0">
                      <a:pos x="2" y="97"/>
                    </a:cxn>
                    <a:cxn ang="0">
                      <a:pos x="173" y="65"/>
                    </a:cxn>
                    <a:cxn ang="0">
                      <a:pos x="87" y="82"/>
                    </a:cxn>
                  </a:cxnLst>
                  <a:rect l="txL" t="txT" r="txR" b="txB"/>
                  <a:pathLst>
                    <a:path w="42713" h="25597" fill="none">
                      <a:moveTo>
                        <a:pt x="373" y="25596"/>
                      </a:moveTo>
                      <a:cubicBezTo>
                        <a:pt x="124" y="24279"/>
                        <a:pt x="0" y="22941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772" y="-1"/>
                        <a:pt x="40565" y="7097"/>
                        <a:pt x="42713" y="17039"/>
                      </a:cubicBezTo>
                    </a:path>
                    <a:path w="42713" h="25597" stroke="0">
                      <a:moveTo>
                        <a:pt x="373" y="25596"/>
                      </a:moveTo>
                      <a:cubicBezTo>
                        <a:pt x="124" y="24279"/>
                        <a:pt x="0" y="22941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772" y="-1"/>
                        <a:pt x="40565" y="7097"/>
                        <a:pt x="42713" y="1703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5F3F1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337" name="Arc 48"/>
                <p:cNvSpPr/>
                <p:nvPr/>
              </p:nvSpPr>
              <p:spPr>
                <a:xfrm>
                  <a:off x="0" y="10"/>
                  <a:ext cx="88" cy="87"/>
                </a:xfrm>
                <a:custGeom>
                  <a:avLst/>
                  <a:gdLst>
                    <a:gd name="txL" fmla="*/ 0 w 21600"/>
                    <a:gd name="txT" fmla="*/ 0 h 22888"/>
                    <a:gd name="txR" fmla="*/ 21600 w 21600"/>
                    <a:gd name="txB" fmla="*/ 22888 h 22888"/>
                  </a:gdLst>
                  <a:ahLst/>
                  <a:cxnLst>
                    <a:cxn ang="0">
                      <a:pos x="2" y="87"/>
                    </a:cxn>
                    <a:cxn ang="0">
                      <a:pos x="45" y="0"/>
                    </a:cxn>
                    <a:cxn ang="0">
                      <a:pos x="88" y="72"/>
                    </a:cxn>
                  </a:cxnLst>
                  <a:rect l="txL" t="txT" r="txR" b="txB"/>
                  <a:pathLst>
                    <a:path w="21600" h="22888" fill="none">
                      <a:moveTo>
                        <a:pt x="373" y="22887"/>
                      </a:moveTo>
                      <a:cubicBezTo>
                        <a:pt x="124" y="21570"/>
                        <a:pt x="0" y="20232"/>
                        <a:pt x="0" y="18891"/>
                      </a:cubicBezTo>
                      <a:cubicBezTo>
                        <a:pt x="-1" y="11039"/>
                        <a:pt x="4260" y="3806"/>
                        <a:pt x="11126" y="-1"/>
                      </a:cubicBezTo>
                    </a:path>
                    <a:path w="21600" h="22888" stroke="0">
                      <a:moveTo>
                        <a:pt x="373" y="22887"/>
                      </a:moveTo>
                      <a:cubicBezTo>
                        <a:pt x="124" y="21570"/>
                        <a:pt x="0" y="20232"/>
                        <a:pt x="0" y="18891"/>
                      </a:cubicBezTo>
                      <a:cubicBezTo>
                        <a:pt x="-1" y="11039"/>
                        <a:pt x="4260" y="3806"/>
                        <a:pt x="11126" y="-1"/>
                      </a:cubicBezTo>
                      <a:lnTo>
                        <a:pt x="21600" y="18891"/>
                      </a:lnTo>
                      <a:close/>
                    </a:path>
                  </a:pathLst>
                </a:custGeom>
                <a:solidFill>
                  <a:srgbClr val="3F1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3334" name="Arc 49"/>
              <p:cNvSpPr/>
              <p:nvPr/>
            </p:nvSpPr>
            <p:spPr>
              <a:xfrm>
                <a:off x="1" y="0"/>
                <a:ext cx="173" cy="98"/>
              </a:xfrm>
              <a:custGeom>
                <a:avLst/>
                <a:gdLst>
                  <a:gd name="txL" fmla="*/ 0 w 42657"/>
                  <a:gd name="txT" fmla="*/ 0 h 25854"/>
                  <a:gd name="txR" fmla="*/ 42657 w 42657"/>
                  <a:gd name="txB" fmla="*/ 25854 h 25854"/>
                </a:gdLst>
                <a:ahLst/>
                <a:cxnLst>
                  <a:cxn ang="0">
                    <a:pos x="2" y="98"/>
                  </a:cxn>
                  <a:cxn ang="0">
                    <a:pos x="173" y="64"/>
                  </a:cxn>
                  <a:cxn ang="0">
                    <a:pos x="88" y="82"/>
                  </a:cxn>
                </a:cxnLst>
                <a:rect l="txL" t="txT" r="txR" b="txB"/>
                <a:pathLst>
                  <a:path w="42657" h="25854" fill="none">
                    <a:moveTo>
                      <a:pt x="423" y="25853"/>
                    </a:moveTo>
                    <a:cubicBezTo>
                      <a:pt x="141" y="24453"/>
                      <a:pt x="0" y="2302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674" y="-1"/>
                      <a:pt x="40410" y="6964"/>
                      <a:pt x="42656" y="16785"/>
                    </a:cubicBezTo>
                  </a:path>
                  <a:path w="42657" h="25854" stroke="0">
                    <a:moveTo>
                      <a:pt x="423" y="25853"/>
                    </a:moveTo>
                    <a:cubicBezTo>
                      <a:pt x="141" y="24453"/>
                      <a:pt x="0" y="2302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674" y="-1"/>
                      <a:pt x="40410" y="6964"/>
                      <a:pt x="42656" y="1678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35" name="Arc 50"/>
              <p:cNvSpPr/>
              <p:nvPr/>
            </p:nvSpPr>
            <p:spPr>
              <a:xfrm>
                <a:off x="9" y="15"/>
                <a:ext cx="172" cy="101"/>
              </a:xfrm>
              <a:custGeom>
                <a:avLst/>
                <a:gdLst>
                  <a:gd name="txL" fmla="*/ 0 w 42453"/>
                  <a:gd name="txT" fmla="*/ 0 h 26668"/>
                  <a:gd name="txR" fmla="*/ 42453 w 42453"/>
                  <a:gd name="txB" fmla="*/ 26668 h 26668"/>
                </a:gdLst>
                <a:ahLst/>
                <a:cxnLst>
                  <a:cxn ang="0">
                    <a:pos x="2" y="101"/>
                  </a:cxn>
                  <a:cxn ang="0">
                    <a:pos x="172" y="60"/>
                  </a:cxn>
                  <a:cxn ang="0">
                    <a:pos x="88" y="82"/>
                  </a:cxn>
                </a:cxnLst>
                <a:rect l="txL" t="txT" r="txR" b="txB"/>
                <a:pathLst>
                  <a:path w="42453" h="26668" fill="none">
                    <a:moveTo>
                      <a:pt x="602" y="26668"/>
                    </a:moveTo>
                    <a:cubicBezTo>
                      <a:pt x="202" y="25008"/>
                      <a:pt x="0" y="2330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361" y="-1"/>
                      <a:pt x="39909" y="6546"/>
                      <a:pt x="42453" y="15969"/>
                    </a:cubicBezTo>
                  </a:path>
                  <a:path w="42453" h="26668" stroke="0">
                    <a:moveTo>
                      <a:pt x="602" y="26668"/>
                    </a:moveTo>
                    <a:cubicBezTo>
                      <a:pt x="202" y="25008"/>
                      <a:pt x="0" y="2330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361" y="-1"/>
                      <a:pt x="39909" y="6546"/>
                      <a:pt x="42453" y="1596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F3F1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3331" name="Freeform 51"/>
            <p:cNvSpPr/>
            <p:nvPr/>
          </p:nvSpPr>
          <p:spPr>
            <a:xfrm>
              <a:off x="128" y="246"/>
              <a:ext cx="348" cy="597"/>
            </a:xfrm>
            <a:custGeom>
              <a:avLst/>
              <a:gdLst>
                <a:gd name="txL" fmla="*/ 0 w 348"/>
                <a:gd name="txT" fmla="*/ 0 h 597"/>
                <a:gd name="txR" fmla="*/ 348 w 348"/>
                <a:gd name="txB" fmla="*/ 597 h 597"/>
              </a:gdLst>
              <a:ahLst/>
              <a:cxnLst>
                <a:cxn ang="0">
                  <a:pos x="44" y="0"/>
                </a:cxn>
                <a:cxn ang="0">
                  <a:pos x="31" y="8"/>
                </a:cxn>
                <a:cxn ang="0">
                  <a:pos x="21" y="16"/>
                </a:cxn>
                <a:cxn ang="0">
                  <a:pos x="12" y="26"/>
                </a:cxn>
                <a:cxn ang="0">
                  <a:pos x="8" y="36"/>
                </a:cxn>
                <a:cxn ang="0">
                  <a:pos x="4" y="47"/>
                </a:cxn>
                <a:cxn ang="0">
                  <a:pos x="1" y="58"/>
                </a:cxn>
                <a:cxn ang="0">
                  <a:pos x="0" y="71"/>
                </a:cxn>
                <a:cxn ang="0">
                  <a:pos x="0" y="86"/>
                </a:cxn>
                <a:cxn ang="0">
                  <a:pos x="270" y="597"/>
                </a:cxn>
                <a:cxn ang="0">
                  <a:pos x="348" y="543"/>
                </a:cxn>
                <a:cxn ang="0">
                  <a:pos x="44" y="0"/>
                </a:cxn>
              </a:cxnLst>
              <a:rect l="txL" t="txT" r="txR" b="txB"/>
              <a:pathLst>
                <a:path w="348" h="597">
                  <a:moveTo>
                    <a:pt x="44" y="0"/>
                  </a:moveTo>
                  <a:lnTo>
                    <a:pt x="31" y="8"/>
                  </a:lnTo>
                  <a:lnTo>
                    <a:pt x="21" y="16"/>
                  </a:lnTo>
                  <a:lnTo>
                    <a:pt x="12" y="26"/>
                  </a:lnTo>
                  <a:lnTo>
                    <a:pt x="8" y="36"/>
                  </a:lnTo>
                  <a:lnTo>
                    <a:pt x="4" y="47"/>
                  </a:lnTo>
                  <a:lnTo>
                    <a:pt x="1" y="58"/>
                  </a:lnTo>
                  <a:lnTo>
                    <a:pt x="0" y="71"/>
                  </a:lnTo>
                  <a:lnTo>
                    <a:pt x="0" y="86"/>
                  </a:lnTo>
                  <a:lnTo>
                    <a:pt x="270" y="597"/>
                  </a:lnTo>
                  <a:lnTo>
                    <a:pt x="348" y="54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3F1F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32" name="Oval 52"/>
            <p:cNvSpPr/>
            <p:nvPr/>
          </p:nvSpPr>
          <p:spPr>
            <a:xfrm>
              <a:off x="402" y="741"/>
              <a:ext cx="190" cy="183"/>
            </a:xfrm>
            <a:prstGeom prst="ellipse">
              <a:avLst/>
            </a:prstGeom>
            <a:solidFill>
              <a:srgbClr val="7F5F3F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3317" name="Picture 53" descr="Dcp_8760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263" y="2654300"/>
            <a:ext cx="3995737" cy="389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AutoShape 54"/>
          <p:cNvSpPr/>
          <p:nvPr/>
        </p:nvSpPr>
        <p:spPr>
          <a:xfrm>
            <a:off x="4800600" y="1295400"/>
            <a:ext cx="3471863" cy="1079500"/>
          </a:xfrm>
          <a:prstGeom prst="wedgeEllipseCallout">
            <a:avLst>
              <a:gd name="adj1" fmla="val -60838"/>
              <a:gd name="adj2" fmla="val 34704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800" b="1" dirty="0">
                <a:latin typeface="Times New Roman" panose="02020603050405020304" pitchFamily="18" charset="0"/>
              </a:rPr>
              <a:t>放大镜上的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algn="ctr"/>
            <a:r>
              <a:rPr lang="zh-CN" altLang="en-US" sz="2800" b="1" dirty="0">
                <a:latin typeface="Times New Roman" panose="02020603050405020304" pitchFamily="18" charset="0"/>
              </a:rPr>
              <a:t>透镜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AutoShape 2"/>
          <p:cNvSpPr/>
          <p:nvPr/>
        </p:nvSpPr>
        <p:spPr>
          <a:xfrm>
            <a:off x="5795963" y="2924175"/>
            <a:ext cx="2520950" cy="1009650"/>
          </a:xfrm>
          <a:prstGeom prst="cloudCallout">
            <a:avLst>
              <a:gd name="adj1" fmla="val -48551"/>
              <a:gd name="adj2" fmla="val -7231"/>
            </a:avLst>
          </a:prstGeom>
          <a:noFill/>
          <a:ln w="9525">
            <a:noFill/>
          </a:ln>
        </p:spPr>
        <p:txBody>
          <a:bodyPr/>
          <a:p>
            <a:pPr algn="ctr"/>
            <a:endParaRPr lang="zh-CN" altLang="zh-CN" sz="32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8195" name="Text Box 3"/>
          <p:cNvSpPr txBox="1"/>
          <p:nvPr/>
        </p:nvSpPr>
        <p:spPr>
          <a:xfrm>
            <a:off x="2411413" y="2852738"/>
            <a:ext cx="6248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中间厚边缘薄的透镜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8196" name="Text Box 4"/>
          <p:cNvSpPr txBox="1"/>
          <p:nvPr/>
        </p:nvSpPr>
        <p:spPr>
          <a:xfrm>
            <a:off x="3348038" y="5876925"/>
            <a:ext cx="42497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中间薄边缘厚的透镜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14341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909638"/>
            <a:ext cx="4391025" cy="1997075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</p:pic>
      <p:pic>
        <p:nvPicPr>
          <p:cNvPr id="1434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838" y="3571875"/>
            <a:ext cx="4391025" cy="2303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AutoShape 7"/>
          <p:cNvSpPr/>
          <p:nvPr/>
        </p:nvSpPr>
        <p:spPr>
          <a:xfrm>
            <a:off x="6138863" y="3338513"/>
            <a:ext cx="2520950" cy="1009650"/>
          </a:xfrm>
          <a:prstGeom prst="cloudCallout">
            <a:avLst>
              <a:gd name="adj1" fmla="val -48551"/>
              <a:gd name="adj2" fmla="val -7231"/>
            </a:avLst>
          </a:prstGeom>
          <a:noFill/>
          <a:ln w="9525">
            <a:noFill/>
          </a:ln>
        </p:spPr>
        <p:txBody>
          <a:bodyPr/>
          <a:p>
            <a:pPr algn="ctr"/>
            <a:endParaRPr lang="zh-CN" altLang="zh-CN" sz="32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8200" name="AutoShape 8"/>
          <p:cNvSpPr/>
          <p:nvPr/>
        </p:nvSpPr>
        <p:spPr>
          <a:xfrm>
            <a:off x="6443663" y="1052513"/>
            <a:ext cx="2160587" cy="719137"/>
          </a:xfrm>
          <a:prstGeom prst="wedgeEllipseCallout">
            <a:avLst>
              <a:gd name="adj1" fmla="val -73954"/>
              <a:gd name="adj2" fmla="val 41389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32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凸透镜</a:t>
            </a:r>
            <a:endParaRPr lang="zh-CN" altLang="en-US" sz="32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5" name="AutoShape 9"/>
          <p:cNvSpPr/>
          <p:nvPr/>
        </p:nvSpPr>
        <p:spPr>
          <a:xfrm rot="10800000">
            <a:off x="684213" y="3787775"/>
            <a:ext cx="1727200" cy="936625"/>
          </a:xfrm>
          <a:prstGeom prst="wedgeEllipseCallout">
            <a:avLst>
              <a:gd name="adj1" fmla="val -116269"/>
              <a:gd name="adj2" fmla="val 8301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p>
            <a:pPr algn="ctr"/>
            <a:endParaRPr lang="zh-CN" altLang="zh-CN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6" name="Text Box 10"/>
          <p:cNvSpPr txBox="1"/>
          <p:nvPr/>
        </p:nvSpPr>
        <p:spPr>
          <a:xfrm>
            <a:off x="827088" y="3860800"/>
            <a:ext cx="3222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CC6600"/>
                </a:solidFill>
                <a:latin typeface="Arial" panose="020B0604020202020204" pitchFamily="34" charset="0"/>
              </a:rPr>
              <a:t>凹透镜</a:t>
            </a:r>
            <a:endParaRPr lang="zh-CN" altLang="en-US" sz="3200" b="1" dirty="0">
              <a:solidFill>
                <a:srgbClr val="CC6600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Text Box 11"/>
          <p:cNvSpPr txBox="1"/>
          <p:nvPr/>
        </p:nvSpPr>
        <p:spPr>
          <a:xfrm>
            <a:off x="466725" y="2852738"/>
            <a:ext cx="222250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外形特征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：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04" name="Text Box 12"/>
          <p:cNvSpPr txBox="1"/>
          <p:nvPr/>
        </p:nvSpPr>
        <p:spPr>
          <a:xfrm>
            <a:off x="1149350" y="5876925"/>
            <a:ext cx="19827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外形特征：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49" name="Text Box 13"/>
          <p:cNvSpPr txBox="1"/>
          <p:nvPr/>
        </p:nvSpPr>
        <p:spPr>
          <a:xfrm>
            <a:off x="1835150" y="260350"/>
            <a:ext cx="42132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  <a:ea typeface="华文行楷" panose="02010800040101010101" pitchFamily="2" charset="-122"/>
              </a:rPr>
              <a:t>一、凸透镜和凹透镜</a:t>
            </a:r>
            <a:endParaRPr lang="zh-CN" altLang="en-US" sz="3200" b="1" dirty="0"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200" grpId="0" bldLvl="0" animBg="1"/>
      <p:bldP spid="8203" grpId="0"/>
      <p:bldP spid="82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8" name="Oval 2"/>
          <p:cNvSpPr/>
          <p:nvPr/>
        </p:nvSpPr>
        <p:spPr>
          <a:xfrm>
            <a:off x="1143000" y="2852738"/>
            <a:ext cx="3276600" cy="32766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19" name="Oval 3"/>
          <p:cNvSpPr/>
          <p:nvPr/>
        </p:nvSpPr>
        <p:spPr>
          <a:xfrm>
            <a:off x="4572000" y="2852738"/>
            <a:ext cx="3276600" cy="32766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4086225" y="3462338"/>
          <a:ext cx="79851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85800" imgH="1343025" progId="PBrush">
                  <p:embed/>
                </p:oleObj>
              </mc:Choice>
              <mc:Fallback>
                <p:oleObj name="" r:id="rId1" imgW="685800" imgH="1343025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>
                        <a:lum bright="6000"/>
                      </a:blip>
                      <a:stretch>
                        <a:fillRect/>
                      </a:stretch>
                    </p:blipFill>
                    <p:spPr>
                      <a:xfrm>
                        <a:off x="4086225" y="3462338"/>
                        <a:ext cx="798513" cy="205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Line 5"/>
          <p:cNvSpPr/>
          <p:nvPr/>
        </p:nvSpPr>
        <p:spPr>
          <a:xfrm>
            <a:off x="838200" y="4565650"/>
            <a:ext cx="7467600" cy="1588"/>
          </a:xfrm>
          <a:prstGeom prst="line">
            <a:avLst/>
          </a:prstGeom>
          <a:ln w="28575" cap="flat" cmpd="sng">
            <a:solidFill>
              <a:schemeClr val="tx1"/>
            </a:solidFill>
            <a:prstDash val="lgDashDot"/>
            <a:headEnd type="none" w="med" len="med"/>
            <a:tailEnd type="none" w="med" len="med"/>
          </a:ln>
        </p:spPr>
      </p:sp>
      <p:sp>
        <p:nvSpPr>
          <p:cNvPr id="9222" name="Arc 6"/>
          <p:cNvSpPr/>
          <p:nvPr/>
        </p:nvSpPr>
        <p:spPr>
          <a:xfrm rot="10746585">
            <a:off x="4587875" y="3690938"/>
            <a:ext cx="334963" cy="1717675"/>
          </a:xfrm>
          <a:custGeom>
            <a:avLst/>
            <a:gdLst>
              <a:gd name="txL" fmla="*/ 0 w 21600"/>
              <a:gd name="txT" fmla="*/ 0 h 41962"/>
              <a:gd name="txR" fmla="*/ 21600 w 21600"/>
              <a:gd name="txB" fmla="*/ 41962 h 41962"/>
            </a:gdLst>
            <a:ahLst/>
            <a:cxnLst>
              <a:cxn ang="0">
                <a:pos x="87618" y="0"/>
              </a:cxn>
              <a:cxn ang="0">
                <a:pos x="70637" y="1717675"/>
              </a:cxn>
              <a:cxn ang="0">
                <a:pos x="0" y="853393"/>
              </a:cxn>
            </a:cxnLst>
            <a:rect l="txL" t="txT" r="txR" b="txB"/>
            <a:pathLst>
              <a:path w="21600" h="41962" fill="none">
                <a:moveTo>
                  <a:pt x="5649" y="0"/>
                </a:moveTo>
                <a:cubicBezTo>
                  <a:pt x="15063" y="2551"/>
                  <a:pt x="21600" y="11094"/>
                  <a:pt x="21600" y="20848"/>
                </a:cubicBezTo>
                <a:cubicBezTo>
                  <a:pt x="21600" y="31022"/>
                  <a:pt x="14500" y="39816"/>
                  <a:pt x="4555" y="41962"/>
                </a:cubicBezTo>
              </a:path>
              <a:path w="21600" h="41962" stroke="0">
                <a:moveTo>
                  <a:pt x="5649" y="0"/>
                </a:moveTo>
                <a:cubicBezTo>
                  <a:pt x="15063" y="2551"/>
                  <a:pt x="21600" y="11094"/>
                  <a:pt x="21600" y="20848"/>
                </a:cubicBezTo>
                <a:cubicBezTo>
                  <a:pt x="21600" y="31022"/>
                  <a:pt x="14500" y="39816"/>
                  <a:pt x="4555" y="41962"/>
                </a:cubicBezTo>
                <a:lnTo>
                  <a:pt x="0" y="20848"/>
                </a:lnTo>
                <a:close/>
              </a:path>
            </a:pathLst>
          </a:custGeom>
          <a:noFill/>
          <a:ln w="2540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23" name="Arc 7"/>
          <p:cNvSpPr/>
          <p:nvPr/>
        </p:nvSpPr>
        <p:spPr>
          <a:xfrm>
            <a:off x="4086225" y="3690938"/>
            <a:ext cx="334963" cy="1717675"/>
          </a:xfrm>
          <a:custGeom>
            <a:avLst/>
            <a:gdLst>
              <a:gd name="txL" fmla="*/ 0 w 21600"/>
              <a:gd name="txT" fmla="*/ 0 h 41962"/>
              <a:gd name="txR" fmla="*/ 21600 w 21600"/>
              <a:gd name="txB" fmla="*/ 41962 h 41962"/>
            </a:gdLst>
            <a:ahLst/>
            <a:cxnLst>
              <a:cxn ang="0">
                <a:pos x="87618" y="0"/>
              </a:cxn>
              <a:cxn ang="0">
                <a:pos x="70637" y="1717675"/>
              </a:cxn>
              <a:cxn ang="0">
                <a:pos x="0" y="853393"/>
              </a:cxn>
            </a:cxnLst>
            <a:rect l="txL" t="txT" r="txR" b="txB"/>
            <a:pathLst>
              <a:path w="21600" h="41962" fill="none">
                <a:moveTo>
                  <a:pt x="5649" y="0"/>
                </a:moveTo>
                <a:cubicBezTo>
                  <a:pt x="15063" y="2551"/>
                  <a:pt x="21600" y="11094"/>
                  <a:pt x="21600" y="20848"/>
                </a:cubicBezTo>
                <a:cubicBezTo>
                  <a:pt x="21600" y="31022"/>
                  <a:pt x="14500" y="39816"/>
                  <a:pt x="4555" y="41962"/>
                </a:cubicBezTo>
              </a:path>
              <a:path w="21600" h="41962" stroke="0">
                <a:moveTo>
                  <a:pt x="5649" y="0"/>
                </a:moveTo>
                <a:cubicBezTo>
                  <a:pt x="15063" y="2551"/>
                  <a:pt x="21600" y="11094"/>
                  <a:pt x="21600" y="20848"/>
                </a:cubicBezTo>
                <a:cubicBezTo>
                  <a:pt x="21600" y="31022"/>
                  <a:pt x="14500" y="39816"/>
                  <a:pt x="4555" y="41962"/>
                </a:cubicBezTo>
                <a:lnTo>
                  <a:pt x="0" y="20848"/>
                </a:lnTo>
                <a:close/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24" name="Line 8"/>
          <p:cNvSpPr/>
          <p:nvPr/>
        </p:nvSpPr>
        <p:spPr>
          <a:xfrm>
            <a:off x="4086225" y="5405438"/>
            <a:ext cx="752475" cy="158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5" name="Text Box 9"/>
          <p:cNvSpPr txBox="1"/>
          <p:nvPr/>
        </p:nvSpPr>
        <p:spPr>
          <a:xfrm>
            <a:off x="6019800" y="4605338"/>
            <a:ext cx="584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2400" dirty="0">
                <a:latin typeface="Times New Roman" panose="02020603050405020304" pitchFamily="18" charset="0"/>
              </a:rPr>
              <a:t> C</a:t>
            </a:r>
            <a:r>
              <a:rPr lang="zh-CN" altLang="zh-CN" sz="1000" dirty="0">
                <a:latin typeface="Times New Roman" panose="02020603050405020304" pitchFamily="18" charset="0"/>
              </a:rPr>
              <a:t>2</a:t>
            </a: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9226" name="Text Box 10"/>
          <p:cNvSpPr txBox="1"/>
          <p:nvPr/>
        </p:nvSpPr>
        <p:spPr>
          <a:xfrm>
            <a:off x="2362200" y="4605338"/>
            <a:ext cx="584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2400" dirty="0">
                <a:latin typeface="Times New Roman" panose="02020603050405020304" pitchFamily="18" charset="0"/>
              </a:rPr>
              <a:t> C</a:t>
            </a:r>
            <a:r>
              <a:rPr lang="zh-CN" altLang="zh-CN" sz="1000" dirty="0">
                <a:latin typeface="Times New Roman" panose="02020603050405020304" pitchFamily="18" charset="0"/>
              </a:rPr>
              <a:t>1</a:t>
            </a: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9227" name="AutoShape 11"/>
          <p:cNvSpPr/>
          <p:nvPr/>
        </p:nvSpPr>
        <p:spPr>
          <a:xfrm>
            <a:off x="7032625" y="3157538"/>
            <a:ext cx="1655763" cy="685800"/>
          </a:xfrm>
          <a:prstGeom prst="wedgeRoundRectCallout">
            <a:avLst>
              <a:gd name="adj1" fmla="val -64477"/>
              <a:gd name="adj2" fmla="val 153472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主光轴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8" name="AutoShape 12"/>
          <p:cNvSpPr/>
          <p:nvPr/>
        </p:nvSpPr>
        <p:spPr>
          <a:xfrm>
            <a:off x="5256213" y="3309938"/>
            <a:ext cx="1273175" cy="571500"/>
          </a:xfrm>
          <a:prstGeom prst="wedgeRoundRectCallout">
            <a:avLst>
              <a:gd name="adj1" fmla="val -106606"/>
              <a:gd name="adj2" fmla="val 174167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光心</a:t>
            </a: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(O)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9" name="Oval 13"/>
          <p:cNvSpPr/>
          <p:nvPr/>
        </p:nvSpPr>
        <p:spPr>
          <a:xfrm>
            <a:off x="4456113" y="4497388"/>
            <a:ext cx="107950" cy="107950"/>
          </a:xfrm>
          <a:prstGeom prst="ellipse">
            <a:avLst/>
          </a:prstGeom>
          <a:gradFill rotWithShape="0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  <a:tileRect/>
          </a:gradFill>
          <a:ln w="6350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30" name="Oval 14"/>
          <p:cNvSpPr/>
          <p:nvPr/>
        </p:nvSpPr>
        <p:spPr>
          <a:xfrm>
            <a:off x="6172200" y="4497388"/>
            <a:ext cx="107950" cy="107950"/>
          </a:xfrm>
          <a:prstGeom prst="ellipse">
            <a:avLst/>
          </a:prstGeom>
          <a:gradFill rotWithShape="0">
            <a:gsLst>
              <a:gs pos="0">
                <a:srgbClr val="800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 w="6350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31" name="Oval 15"/>
          <p:cNvSpPr/>
          <p:nvPr/>
        </p:nvSpPr>
        <p:spPr>
          <a:xfrm>
            <a:off x="2711450" y="4497388"/>
            <a:ext cx="107950" cy="107950"/>
          </a:xfrm>
          <a:prstGeom prst="ellipse">
            <a:avLst/>
          </a:prstGeom>
          <a:gradFill rotWithShape="0">
            <a:gsLst>
              <a:gs pos="0">
                <a:srgbClr val="990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 w="6350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40" name="Rectangle 16"/>
          <p:cNvSpPr>
            <a:spLocks noGrp="1"/>
          </p:cNvSpPr>
          <p:nvPr/>
        </p:nvSpPr>
        <p:spPr>
          <a:xfrm>
            <a:off x="1835150" y="1557338"/>
            <a:ext cx="3168650" cy="6477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华文行楷" panose="02010800040101010101" pitchFamily="2" charset="-122"/>
              </a:rPr>
              <a:t>透镜的几个名词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1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5" grpId="0"/>
      <p:bldP spid="9226" grpId="0"/>
      <p:bldP spid="9227" grpId="0" bldLvl="0" animBg="1"/>
      <p:bldP spid="9228" grpId="0" bldLvl="0" animBg="1"/>
      <p:bldP spid="9229" grpId="0" animBg="1"/>
      <p:bldP spid="9230" grpId="0" animBg="1"/>
      <p:bldP spid="92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Oval 2"/>
          <p:cNvSpPr/>
          <p:nvPr/>
        </p:nvSpPr>
        <p:spPr>
          <a:xfrm>
            <a:off x="1143000" y="2852738"/>
            <a:ext cx="3276600" cy="32766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3" name="Oval 3"/>
          <p:cNvSpPr/>
          <p:nvPr/>
        </p:nvSpPr>
        <p:spPr>
          <a:xfrm>
            <a:off x="4572000" y="2852738"/>
            <a:ext cx="3276600" cy="32766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086225" y="3462338"/>
          <a:ext cx="79851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685800" imgH="1343025" progId="PBrush">
                  <p:embed/>
                </p:oleObj>
              </mc:Choice>
              <mc:Fallback>
                <p:oleObj name="" r:id="rId1" imgW="685800" imgH="1343025" progId="PBrush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>
                        <a:lum bright="6000"/>
                      </a:blip>
                      <a:stretch>
                        <a:fillRect/>
                      </a:stretch>
                    </p:blipFill>
                    <p:spPr>
                      <a:xfrm>
                        <a:off x="4086225" y="3462338"/>
                        <a:ext cx="798513" cy="205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Line 5"/>
          <p:cNvSpPr/>
          <p:nvPr/>
        </p:nvSpPr>
        <p:spPr>
          <a:xfrm>
            <a:off x="838200" y="4565650"/>
            <a:ext cx="7467600" cy="1588"/>
          </a:xfrm>
          <a:prstGeom prst="line">
            <a:avLst/>
          </a:prstGeom>
          <a:ln w="28575" cap="flat" cmpd="sng">
            <a:solidFill>
              <a:schemeClr val="tx1"/>
            </a:solidFill>
            <a:prstDash val="lgDashDot"/>
            <a:headEnd type="none" w="med" len="med"/>
            <a:tailEnd type="none" w="med" len="med"/>
          </a:ln>
        </p:spPr>
      </p:sp>
      <p:sp>
        <p:nvSpPr>
          <p:cNvPr id="10246" name="Arc 6"/>
          <p:cNvSpPr/>
          <p:nvPr/>
        </p:nvSpPr>
        <p:spPr>
          <a:xfrm rot="10746585">
            <a:off x="4587875" y="3690938"/>
            <a:ext cx="334963" cy="1717675"/>
          </a:xfrm>
          <a:custGeom>
            <a:avLst/>
            <a:gdLst>
              <a:gd name="txL" fmla="*/ 0 w 21600"/>
              <a:gd name="txT" fmla="*/ 0 h 41962"/>
              <a:gd name="txR" fmla="*/ 21600 w 21600"/>
              <a:gd name="txB" fmla="*/ 41962 h 41962"/>
            </a:gdLst>
            <a:ahLst/>
            <a:cxnLst>
              <a:cxn ang="0">
                <a:pos x="87618" y="0"/>
              </a:cxn>
              <a:cxn ang="0">
                <a:pos x="70637" y="1717675"/>
              </a:cxn>
              <a:cxn ang="0">
                <a:pos x="0" y="853393"/>
              </a:cxn>
            </a:cxnLst>
            <a:rect l="txL" t="txT" r="txR" b="txB"/>
            <a:pathLst>
              <a:path w="21600" h="41962" fill="none">
                <a:moveTo>
                  <a:pt x="5649" y="0"/>
                </a:moveTo>
                <a:cubicBezTo>
                  <a:pt x="15063" y="2551"/>
                  <a:pt x="21600" y="11094"/>
                  <a:pt x="21600" y="20848"/>
                </a:cubicBezTo>
                <a:cubicBezTo>
                  <a:pt x="21600" y="31022"/>
                  <a:pt x="14500" y="39816"/>
                  <a:pt x="4555" y="41962"/>
                </a:cubicBezTo>
              </a:path>
              <a:path w="21600" h="41962" stroke="0">
                <a:moveTo>
                  <a:pt x="5649" y="0"/>
                </a:moveTo>
                <a:cubicBezTo>
                  <a:pt x="15063" y="2551"/>
                  <a:pt x="21600" y="11094"/>
                  <a:pt x="21600" y="20848"/>
                </a:cubicBezTo>
                <a:cubicBezTo>
                  <a:pt x="21600" y="31022"/>
                  <a:pt x="14500" y="39816"/>
                  <a:pt x="4555" y="41962"/>
                </a:cubicBezTo>
                <a:lnTo>
                  <a:pt x="0" y="20848"/>
                </a:lnTo>
                <a:close/>
              </a:path>
            </a:pathLst>
          </a:custGeom>
          <a:noFill/>
          <a:ln w="2540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7" name="Arc 7"/>
          <p:cNvSpPr/>
          <p:nvPr/>
        </p:nvSpPr>
        <p:spPr>
          <a:xfrm>
            <a:off x="4086225" y="3690938"/>
            <a:ext cx="334963" cy="1717675"/>
          </a:xfrm>
          <a:custGeom>
            <a:avLst/>
            <a:gdLst>
              <a:gd name="txL" fmla="*/ 0 w 21600"/>
              <a:gd name="txT" fmla="*/ 0 h 41962"/>
              <a:gd name="txR" fmla="*/ 21600 w 21600"/>
              <a:gd name="txB" fmla="*/ 41962 h 41962"/>
            </a:gdLst>
            <a:ahLst/>
            <a:cxnLst>
              <a:cxn ang="0">
                <a:pos x="87618" y="0"/>
              </a:cxn>
              <a:cxn ang="0">
                <a:pos x="70637" y="1717675"/>
              </a:cxn>
              <a:cxn ang="0">
                <a:pos x="0" y="853393"/>
              </a:cxn>
            </a:cxnLst>
            <a:rect l="txL" t="txT" r="txR" b="txB"/>
            <a:pathLst>
              <a:path w="21600" h="41962" fill="none">
                <a:moveTo>
                  <a:pt x="5649" y="0"/>
                </a:moveTo>
                <a:cubicBezTo>
                  <a:pt x="15063" y="2551"/>
                  <a:pt x="21600" y="11094"/>
                  <a:pt x="21600" y="20848"/>
                </a:cubicBezTo>
                <a:cubicBezTo>
                  <a:pt x="21600" y="31022"/>
                  <a:pt x="14500" y="39816"/>
                  <a:pt x="4555" y="41962"/>
                </a:cubicBezTo>
              </a:path>
              <a:path w="21600" h="41962" stroke="0">
                <a:moveTo>
                  <a:pt x="5649" y="0"/>
                </a:moveTo>
                <a:cubicBezTo>
                  <a:pt x="15063" y="2551"/>
                  <a:pt x="21600" y="11094"/>
                  <a:pt x="21600" y="20848"/>
                </a:cubicBezTo>
                <a:cubicBezTo>
                  <a:pt x="21600" y="31022"/>
                  <a:pt x="14500" y="39816"/>
                  <a:pt x="4555" y="41962"/>
                </a:cubicBezTo>
                <a:lnTo>
                  <a:pt x="0" y="20848"/>
                </a:lnTo>
                <a:close/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8" name="Line 8"/>
          <p:cNvSpPr/>
          <p:nvPr/>
        </p:nvSpPr>
        <p:spPr>
          <a:xfrm>
            <a:off x="4086225" y="5405438"/>
            <a:ext cx="752475" cy="158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9" name="Text Box 9"/>
          <p:cNvSpPr txBox="1"/>
          <p:nvPr/>
        </p:nvSpPr>
        <p:spPr>
          <a:xfrm>
            <a:off x="6019800" y="4605338"/>
            <a:ext cx="584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2400" dirty="0">
                <a:latin typeface="Times New Roman" panose="02020603050405020304" pitchFamily="18" charset="0"/>
              </a:rPr>
              <a:t> C</a:t>
            </a:r>
            <a:r>
              <a:rPr lang="zh-CN" altLang="zh-CN" sz="1000" dirty="0">
                <a:latin typeface="Times New Roman" panose="02020603050405020304" pitchFamily="18" charset="0"/>
              </a:rPr>
              <a:t>2</a:t>
            </a: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2362200" y="4605338"/>
            <a:ext cx="584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2400" dirty="0">
                <a:latin typeface="Times New Roman" panose="02020603050405020304" pitchFamily="18" charset="0"/>
              </a:rPr>
              <a:t> C</a:t>
            </a:r>
            <a:r>
              <a:rPr lang="zh-CN" altLang="zh-CN" sz="1000" dirty="0">
                <a:latin typeface="Times New Roman" panose="02020603050405020304" pitchFamily="18" charset="0"/>
              </a:rPr>
              <a:t>1</a:t>
            </a: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10251" name="AutoShape 11"/>
          <p:cNvSpPr/>
          <p:nvPr/>
        </p:nvSpPr>
        <p:spPr>
          <a:xfrm>
            <a:off x="7032625" y="3157538"/>
            <a:ext cx="1655763" cy="685800"/>
          </a:xfrm>
          <a:prstGeom prst="wedgeRoundRectCallout">
            <a:avLst>
              <a:gd name="adj1" fmla="val -64477"/>
              <a:gd name="adj2" fmla="val 153472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主光轴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2" name="AutoShape 12"/>
          <p:cNvSpPr/>
          <p:nvPr/>
        </p:nvSpPr>
        <p:spPr>
          <a:xfrm>
            <a:off x="5256213" y="3309938"/>
            <a:ext cx="1273175" cy="571500"/>
          </a:xfrm>
          <a:prstGeom prst="wedgeRoundRectCallout">
            <a:avLst>
              <a:gd name="adj1" fmla="val -106606"/>
              <a:gd name="adj2" fmla="val 174167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光心</a:t>
            </a: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(O)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3" name="Oval 13"/>
          <p:cNvSpPr/>
          <p:nvPr/>
        </p:nvSpPr>
        <p:spPr>
          <a:xfrm>
            <a:off x="4456113" y="4497388"/>
            <a:ext cx="107950" cy="107950"/>
          </a:xfrm>
          <a:prstGeom prst="ellipse">
            <a:avLst/>
          </a:prstGeom>
          <a:gradFill rotWithShape="0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  <a:tileRect/>
          </a:gradFill>
          <a:ln w="6350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4" name="Oval 14"/>
          <p:cNvSpPr/>
          <p:nvPr/>
        </p:nvSpPr>
        <p:spPr>
          <a:xfrm>
            <a:off x="6172200" y="4497388"/>
            <a:ext cx="107950" cy="107950"/>
          </a:xfrm>
          <a:prstGeom prst="ellipse">
            <a:avLst/>
          </a:prstGeom>
          <a:gradFill rotWithShape="0">
            <a:gsLst>
              <a:gs pos="0">
                <a:srgbClr val="800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 w="6350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5" name="Oval 15"/>
          <p:cNvSpPr/>
          <p:nvPr/>
        </p:nvSpPr>
        <p:spPr>
          <a:xfrm>
            <a:off x="2711450" y="4497388"/>
            <a:ext cx="107950" cy="107950"/>
          </a:xfrm>
          <a:prstGeom prst="ellipse">
            <a:avLst/>
          </a:prstGeom>
          <a:gradFill rotWithShape="0">
            <a:gsLst>
              <a:gs pos="0">
                <a:srgbClr val="990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 w="6350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64" name="Rectangle 16"/>
          <p:cNvSpPr>
            <a:spLocks noGrp="1"/>
          </p:cNvSpPr>
          <p:nvPr/>
        </p:nvSpPr>
        <p:spPr>
          <a:xfrm>
            <a:off x="1835150" y="1557338"/>
            <a:ext cx="3168650" cy="6477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华文行楷" panose="02010800040101010101" pitchFamily="2" charset="-122"/>
              </a:rPr>
              <a:t>透镜的几个名词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1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9" grpId="0"/>
      <p:bldP spid="10250" grpId="0"/>
      <p:bldP spid="10251" grpId="0" bldLvl="0" animBg="1"/>
      <p:bldP spid="10252" grpId="0" bldLvl="0" animBg="1"/>
      <p:bldP spid="10253" grpId="0" animBg="1"/>
      <p:bldP spid="10254" grpId="0" animBg="1"/>
      <p:bldP spid="102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5" name="Text Box 2"/>
          <p:cNvSpPr txBox="1"/>
          <p:nvPr/>
        </p:nvSpPr>
        <p:spPr>
          <a:xfrm>
            <a:off x="1619250" y="981075"/>
            <a:ext cx="6626225" cy="2163763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探究实验：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zh-CN" altLang="en-US" sz="3200" b="1" dirty="0">
                <a:latin typeface="Times New Roman" panose="02020603050405020304" pitchFamily="18" charset="0"/>
              </a:rPr>
              <a:t>（</a:t>
            </a:r>
            <a:r>
              <a:rPr lang="zh-CN" altLang="zh-CN" sz="3200" b="1" dirty="0">
                <a:latin typeface="Times New Roman" panose="02020603050405020304" pitchFamily="18" charset="0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</a:rPr>
              <a:t>）探究通过凸透镜光心的光线。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endParaRPr lang="zh-CN" altLang="zh-CN" sz="3200" b="1" dirty="0">
              <a:latin typeface="Times New Roman" panose="02020603050405020304" pitchFamily="18" charset="0"/>
            </a:endParaRPr>
          </a:p>
          <a:p>
            <a:r>
              <a:rPr lang="zh-CN" altLang="en-US" sz="3200" b="1" dirty="0">
                <a:latin typeface="Times New Roman" panose="02020603050405020304" pitchFamily="18" charset="0"/>
              </a:rPr>
              <a:t>（</a:t>
            </a:r>
            <a:r>
              <a:rPr lang="zh-CN" altLang="zh-CN" sz="3200" b="1" dirty="0">
                <a:latin typeface="Times New Roman" panose="02020603050405020304" pitchFamily="18" charset="0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</a:rPr>
              <a:t>）探究通过凹透镜光心的光线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6445250" y="3502025"/>
          <a:ext cx="9429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657225" imgH="1276350" progId="PBrush">
                  <p:embed/>
                </p:oleObj>
              </mc:Choice>
              <mc:Fallback>
                <p:oleObj name="" r:id="rId1" imgW="657225" imgH="1276350" progId="PBrush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445250" y="3502025"/>
                        <a:ext cx="942975" cy="1905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Line 4"/>
          <p:cNvSpPr/>
          <p:nvPr/>
        </p:nvSpPr>
        <p:spPr>
          <a:xfrm>
            <a:off x="5068888" y="3778250"/>
            <a:ext cx="4191000" cy="0"/>
          </a:xfrm>
          <a:prstGeom prst="line">
            <a:avLst/>
          </a:prstGeom>
          <a:ln w="19050" cap="flat" cmpd="sng">
            <a:solidFill>
              <a:srgbClr val="CCFFFF"/>
            </a:solidFill>
            <a:prstDash val="lgDashDot"/>
            <a:headEnd type="none" w="med" len="med"/>
            <a:tailEnd type="none" w="med" len="med"/>
          </a:ln>
        </p:spPr>
      </p:sp>
      <p:sp>
        <p:nvSpPr>
          <p:cNvPr id="11269" name="Line 5"/>
          <p:cNvSpPr/>
          <p:nvPr/>
        </p:nvSpPr>
        <p:spPr>
          <a:xfrm>
            <a:off x="6907213" y="4416425"/>
            <a:ext cx="1981200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70" name="Line 6"/>
          <p:cNvSpPr/>
          <p:nvPr/>
        </p:nvSpPr>
        <p:spPr>
          <a:xfrm>
            <a:off x="4921250" y="4416425"/>
            <a:ext cx="1981200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2" name="Group 7"/>
          <p:cNvGrpSpPr/>
          <p:nvPr/>
        </p:nvGrpSpPr>
        <p:grpSpPr>
          <a:xfrm rot="1292108" flipV="1">
            <a:off x="6826250" y="4797425"/>
            <a:ext cx="2057400" cy="76200"/>
            <a:chOff x="0" y="0"/>
            <a:chExt cx="1920" cy="0"/>
          </a:xfrm>
        </p:grpSpPr>
        <p:sp>
          <p:nvSpPr>
            <p:cNvPr id="3096" name="Line 8"/>
            <p:cNvSpPr/>
            <p:nvPr/>
          </p:nvSpPr>
          <p:spPr>
            <a:xfrm>
              <a:off x="0" y="0"/>
              <a:ext cx="1104" cy="0"/>
            </a:xfrm>
            <a:prstGeom prst="line">
              <a:avLst/>
            </a:prstGeom>
            <a:ln w="31750" cap="flat" cmpd="sng">
              <a:solidFill>
                <a:srgbClr val="FF0066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3097" name="Line 9"/>
            <p:cNvSpPr/>
            <p:nvPr/>
          </p:nvSpPr>
          <p:spPr>
            <a:xfrm>
              <a:off x="1008" y="0"/>
              <a:ext cx="912" cy="0"/>
            </a:xfrm>
            <a:prstGeom prst="line">
              <a:avLst/>
            </a:prstGeom>
            <a:ln w="3175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10"/>
          <p:cNvGrpSpPr/>
          <p:nvPr/>
        </p:nvGrpSpPr>
        <p:grpSpPr>
          <a:xfrm rot="1292108" flipV="1">
            <a:off x="4921250" y="4044950"/>
            <a:ext cx="2057400" cy="76200"/>
            <a:chOff x="0" y="0"/>
            <a:chExt cx="1920" cy="0"/>
          </a:xfrm>
        </p:grpSpPr>
        <p:sp>
          <p:nvSpPr>
            <p:cNvPr id="3094" name="Line 11"/>
            <p:cNvSpPr/>
            <p:nvPr/>
          </p:nvSpPr>
          <p:spPr>
            <a:xfrm>
              <a:off x="0" y="0"/>
              <a:ext cx="1104" cy="0"/>
            </a:xfrm>
            <a:prstGeom prst="line">
              <a:avLst/>
            </a:prstGeom>
            <a:ln w="31750" cap="flat" cmpd="sng">
              <a:solidFill>
                <a:srgbClr val="FF0066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3095" name="Line 12"/>
            <p:cNvSpPr/>
            <p:nvPr/>
          </p:nvSpPr>
          <p:spPr>
            <a:xfrm>
              <a:off x="1008" y="0"/>
              <a:ext cx="912" cy="0"/>
            </a:xfrm>
            <a:prstGeom prst="line">
              <a:avLst/>
            </a:prstGeom>
            <a:ln w="3175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081" name="Oval 13"/>
          <p:cNvSpPr/>
          <p:nvPr/>
        </p:nvSpPr>
        <p:spPr>
          <a:xfrm>
            <a:off x="2195513" y="3357563"/>
            <a:ext cx="223837" cy="213360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AAAA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82" name="Line 14"/>
          <p:cNvSpPr/>
          <p:nvPr/>
        </p:nvSpPr>
        <p:spPr>
          <a:xfrm>
            <a:off x="230188" y="4424363"/>
            <a:ext cx="4267200" cy="0"/>
          </a:xfrm>
          <a:prstGeom prst="line">
            <a:avLst/>
          </a:prstGeom>
          <a:ln w="19050" cap="flat" cmpd="sng">
            <a:solidFill>
              <a:srgbClr val="CCFFFF"/>
            </a:solidFill>
            <a:prstDash val="lgDashDot"/>
            <a:headEnd type="none" w="med" len="med"/>
            <a:tailEnd type="none" w="med" len="med"/>
          </a:ln>
        </p:spPr>
      </p:sp>
      <p:sp>
        <p:nvSpPr>
          <p:cNvPr id="11279" name="Line 15"/>
          <p:cNvSpPr/>
          <p:nvPr/>
        </p:nvSpPr>
        <p:spPr>
          <a:xfrm>
            <a:off x="2352675" y="4424363"/>
            <a:ext cx="1981200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80" name="Line 16"/>
          <p:cNvSpPr/>
          <p:nvPr/>
        </p:nvSpPr>
        <p:spPr>
          <a:xfrm>
            <a:off x="306388" y="4424363"/>
            <a:ext cx="1981200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4" name="Group 17"/>
          <p:cNvGrpSpPr/>
          <p:nvPr/>
        </p:nvGrpSpPr>
        <p:grpSpPr>
          <a:xfrm rot="1292108" flipV="1">
            <a:off x="306388" y="4038600"/>
            <a:ext cx="2057400" cy="76200"/>
            <a:chOff x="0" y="0"/>
            <a:chExt cx="1920" cy="0"/>
          </a:xfrm>
        </p:grpSpPr>
        <p:sp>
          <p:nvSpPr>
            <p:cNvPr id="3092" name="Line 18"/>
            <p:cNvSpPr/>
            <p:nvPr/>
          </p:nvSpPr>
          <p:spPr>
            <a:xfrm>
              <a:off x="0" y="0"/>
              <a:ext cx="1104" cy="0"/>
            </a:xfrm>
            <a:prstGeom prst="line">
              <a:avLst/>
            </a:prstGeom>
            <a:ln w="31750" cap="flat" cmpd="sng">
              <a:solidFill>
                <a:srgbClr val="FF0066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3093" name="Line 19"/>
            <p:cNvSpPr/>
            <p:nvPr/>
          </p:nvSpPr>
          <p:spPr>
            <a:xfrm>
              <a:off x="1008" y="0"/>
              <a:ext cx="912" cy="0"/>
            </a:xfrm>
            <a:prstGeom prst="line">
              <a:avLst/>
            </a:prstGeom>
            <a:ln w="3175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" name="Group 20"/>
          <p:cNvGrpSpPr/>
          <p:nvPr/>
        </p:nvGrpSpPr>
        <p:grpSpPr>
          <a:xfrm rot="1292108" flipV="1">
            <a:off x="2211388" y="4791075"/>
            <a:ext cx="2057400" cy="76200"/>
            <a:chOff x="0" y="0"/>
            <a:chExt cx="1920" cy="0"/>
          </a:xfrm>
        </p:grpSpPr>
        <p:sp>
          <p:nvSpPr>
            <p:cNvPr id="3090" name="Line 21"/>
            <p:cNvSpPr/>
            <p:nvPr/>
          </p:nvSpPr>
          <p:spPr>
            <a:xfrm>
              <a:off x="0" y="0"/>
              <a:ext cx="1104" cy="0"/>
            </a:xfrm>
            <a:prstGeom prst="line">
              <a:avLst/>
            </a:prstGeom>
            <a:ln w="31750" cap="flat" cmpd="sng">
              <a:solidFill>
                <a:srgbClr val="FF0066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3091" name="Line 22"/>
            <p:cNvSpPr/>
            <p:nvPr/>
          </p:nvSpPr>
          <p:spPr>
            <a:xfrm>
              <a:off x="1008" y="0"/>
              <a:ext cx="912" cy="0"/>
            </a:xfrm>
            <a:prstGeom prst="line">
              <a:avLst/>
            </a:prstGeom>
            <a:ln w="3175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087" name="Oval 23"/>
          <p:cNvSpPr/>
          <p:nvPr/>
        </p:nvSpPr>
        <p:spPr>
          <a:xfrm>
            <a:off x="2279650" y="4368800"/>
            <a:ext cx="79375" cy="9525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  <a:tileRect/>
          </a:gradFill>
          <a:ln w="63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88" name="Oval 24"/>
          <p:cNvSpPr/>
          <p:nvPr/>
        </p:nvSpPr>
        <p:spPr>
          <a:xfrm>
            <a:off x="6862763" y="4367213"/>
            <a:ext cx="84137" cy="762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  <a:tileRect/>
          </a:gradFill>
          <a:ln w="127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89" name="Text Box 25"/>
          <p:cNvSpPr txBox="1"/>
          <p:nvPr/>
        </p:nvSpPr>
        <p:spPr>
          <a:xfrm>
            <a:off x="1116013" y="5805488"/>
            <a:ext cx="762952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</a:rPr>
              <a:t>结论：通过光心的光线传播方向不改变。</a:t>
            </a:r>
            <a:r>
              <a:rPr lang="zh-CN" altLang="en-US" sz="3200" dirty="0">
                <a:latin typeface="Times New Roman" panose="02020603050405020304" pitchFamily="18" charset="0"/>
              </a:rPr>
              <a:t> 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TO_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TO_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OOM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OOM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TO_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TO_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OOM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OOM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哒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母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919</Words>
  <Application>WPS 演示</Application>
  <PresentationFormat> </PresentationFormat>
  <Paragraphs>190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48" baseType="lpstr">
      <vt:lpstr>Arial</vt:lpstr>
      <vt:lpstr>宋体</vt:lpstr>
      <vt:lpstr>Wingdings</vt:lpstr>
      <vt:lpstr>Franklin Gothic Medium</vt:lpstr>
      <vt:lpstr>隶书</vt:lpstr>
      <vt:lpstr>Franklin Gothic Book</vt:lpstr>
      <vt:lpstr>华文楷体</vt:lpstr>
      <vt:lpstr>Wingdings 2</vt:lpstr>
      <vt:lpstr>Calibri</vt:lpstr>
      <vt:lpstr>Times New Roman</vt:lpstr>
      <vt:lpstr>黑体</vt:lpstr>
      <vt:lpstr>华文行楷</vt:lpstr>
      <vt:lpstr>楷体_GB2312</vt:lpstr>
      <vt:lpstr>Tahoma</vt:lpstr>
      <vt:lpstr>Monotype Corsiva</vt:lpstr>
      <vt:lpstr>Wingdings 2</vt:lpstr>
      <vt:lpstr>新宋体</vt:lpstr>
      <vt:lpstr>楷体</vt:lpstr>
      <vt:lpstr>微软雅黑</vt:lpstr>
      <vt:lpstr>Arial Unicode MS</vt:lpstr>
      <vt:lpstr>方正姚体</vt:lpstr>
      <vt:lpstr>跋涉</vt:lpstr>
      <vt:lpstr>母版</vt:lpstr>
      <vt:lpstr>PBrush</vt:lpstr>
      <vt:lpstr>PBrush</vt:lpstr>
      <vt:lpstr>PBrush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人教版八年级物理上第五章透镜及其应用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人教版八年级物理上第五章透镜及其应用</dc:title>
  <dc:creator>gzhq</dc:creator>
  <dc:description>人教版八年级物理上第五章透镜及其应用
</dc:description>
  <dc:subject> </dc:subject>
  <cp:category>  </cp:category>
  <cp:lastModifiedBy>gzhq</cp:lastModifiedBy>
  <cp:revision>3</cp:revision>
  <dcterms:created xsi:type="dcterms:W3CDTF">2016-08-01T07:47:00Z</dcterms:created>
  <dcterms:modified xsi:type="dcterms:W3CDTF">2018-10-22T04:47:22Z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