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8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slide" Target="slides/slide40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0" Type="http://schemas.openxmlformats.org/officeDocument/2006/relationships/slide" Target="slides/slide35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156" y="1279287"/>
            <a:ext cx="4605433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幻灯片图像占位符 4198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7" name="文本占位符 4198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endParaRPr lang="zh-CN" altLang="en-US" sz="800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幻灯片图像占位符 4198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7" name="文本占位符 4198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endParaRPr lang="zh-CN" altLang="en-US" sz="800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幻灯片图像占位符 4198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7" name="文本占位符 4198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endParaRPr lang="zh-CN" altLang="en-US" sz="800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幻灯片图像占位符 41985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7" name="文本占位符 41986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在温度、热量、内能三个物理量中，温度变化，内能一定变化；物体吸收或放出热量，内能不一定变化</a:t>
            </a:r>
            <a:r>
              <a:rPr lang="en-US" altLang="zh-CN" sz="800"/>
              <a:t>.</a:t>
            </a: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endParaRPr lang="en-US" altLang="zh-CN" sz="800"/>
          </a:p>
          <a:p>
            <a:pPr lvl="0">
              <a:lnSpc>
                <a:spcPct val="80000"/>
              </a:lnSpc>
            </a:pPr>
            <a:r>
              <a:rPr lang="zh-CN" altLang="en-US" sz="800" dirty="0"/>
              <a:t>【例</a:t>
            </a:r>
            <a:r>
              <a:rPr lang="en-US" altLang="zh-CN" sz="800" dirty="0"/>
              <a:t>1</a:t>
            </a:r>
            <a:r>
              <a:rPr lang="zh-CN" altLang="en-US" sz="800" dirty="0"/>
              <a:t>】关于温度、热量和内能，下列说法正确的是（　　）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A. </a:t>
            </a:r>
            <a:r>
              <a:rPr lang="zh-CN" altLang="en-US" sz="800" dirty="0"/>
              <a:t>温度高的物体内能一定大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B. </a:t>
            </a:r>
            <a:r>
              <a:rPr lang="zh-CN" altLang="en-US" sz="800" dirty="0"/>
              <a:t>物体的温度越高，所含的热量越多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C. </a:t>
            </a:r>
            <a:r>
              <a:rPr lang="zh-CN" altLang="en-US" sz="800" dirty="0"/>
              <a:t>内能少的物体也可能将能量传给内能多的物体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r>
              <a:rPr lang="en-US" altLang="zh-CN" sz="800" dirty="0"/>
              <a:t>D. </a:t>
            </a:r>
            <a:r>
              <a:rPr lang="zh-CN" altLang="en-US" sz="800" dirty="0"/>
              <a:t>物体的内能与温度有关，只要温度不变，物体的内能就一定不变</a:t>
            </a:r>
            <a:endParaRPr lang="zh-CN" altLang="en-US" sz="800" dirty="0"/>
          </a:p>
          <a:p>
            <a:pPr lvl="0">
              <a:lnSpc>
                <a:spcPct val="80000"/>
              </a:lnSpc>
            </a:pPr>
            <a:endParaRPr lang="zh-CN" altLang="en-US" sz="800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45"/>
          <p:cNvSpPr txBox="1"/>
          <p:nvPr/>
        </p:nvSpPr>
        <p:spPr>
          <a:xfrm>
            <a:off x="0" y="1773238"/>
            <a:ext cx="91440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5000" dirty="0">
                <a:solidFill>
                  <a:srgbClr val="9933FF"/>
                </a:solidFill>
                <a:latin typeface="方正粗圆_GBK" pitchFamily="65" charset="-122"/>
                <a:ea typeface="方正粗圆_GBK" pitchFamily="65" charset="-122"/>
              </a:rPr>
              <a:t>第十三章   内   能</a:t>
            </a:r>
            <a:endParaRPr lang="zh-CN" altLang="en-US" sz="5000" dirty="0">
              <a:solidFill>
                <a:srgbClr val="9933FF"/>
              </a:solidFill>
              <a:latin typeface="方正粗圆_GBK" pitchFamily="65" charset="-122"/>
              <a:ea typeface="方正粗圆_GBK" pitchFamily="65" charset="-122"/>
            </a:endParaRPr>
          </a:p>
        </p:txBody>
      </p:sp>
      <p:sp>
        <p:nvSpPr>
          <p:cNvPr id="2053" name="Text Box 46"/>
          <p:cNvSpPr txBox="1"/>
          <p:nvPr/>
        </p:nvSpPr>
        <p:spPr>
          <a:xfrm>
            <a:off x="0" y="3213100"/>
            <a:ext cx="9144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hlink"/>
                </a:solidFill>
                <a:latin typeface="方正中倩_GBK" pitchFamily="65" charset="-122"/>
                <a:ea typeface="方正中倩_GBK" pitchFamily="65" charset="-122"/>
              </a:rPr>
              <a:t>专题一    本章知识梳理</a:t>
            </a:r>
            <a:endParaRPr lang="zh-CN" altLang="en-US" sz="4400" b="1" dirty="0">
              <a:solidFill>
                <a:schemeClr val="hlink"/>
              </a:solidFill>
              <a:latin typeface="方正中倩_GBK" pitchFamily="65" charset="-122"/>
              <a:ea typeface="方正中倩_GBK" pitchFamily="65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8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6869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6870" name="矩形 36869"/>
          <p:cNvSpPr/>
          <p:nvPr/>
        </p:nvSpPr>
        <p:spPr>
          <a:xfrm>
            <a:off x="71438" y="1216025"/>
            <a:ext cx="9072562" cy="509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三、比热容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 </a:t>
            </a:r>
            <a:r>
              <a:rPr lang="zh-CN" altLang="en-US" sz="2800" dirty="0">
                <a:latin typeface="宋体" panose="02010600030101010101" pitchFamily="2" charset="-122"/>
              </a:rPr>
              <a:t>比热容：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）定义：一定质量的某种物质，在温度升高时吸收的热量与它的质量和升高的温度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，叫做这种物质的比热容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）单位：焦每千克摄氏度，符号是：</a:t>
            </a:r>
            <a:r>
              <a:rPr lang="en-US" altLang="zh-CN" sz="2800">
                <a:latin typeface="宋体" panose="02010600030101010101" pitchFamily="2" charset="-122"/>
              </a:rPr>
              <a:t>______________.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）水的比热容：</a:t>
            </a:r>
            <a:r>
              <a:rPr lang="en-US" altLang="zh-CN" sz="2800" i="1">
                <a:latin typeface="宋体" panose="02010600030101010101" pitchFamily="2" charset="-122"/>
              </a:rPr>
              <a:t>c</a:t>
            </a:r>
            <a:r>
              <a:rPr lang="zh-CN" altLang="en-US" sz="2800" baseline="-25000" dirty="0">
                <a:latin typeface="宋体" panose="02010600030101010101" pitchFamily="2" charset="-122"/>
              </a:rPr>
              <a:t>水</a:t>
            </a:r>
            <a:r>
              <a:rPr lang="en-US" altLang="zh-CN" sz="2800" dirty="0">
                <a:latin typeface="宋体" panose="02010600030101010101" pitchFamily="2" charset="-122"/>
              </a:rPr>
              <a:t>=_____________J/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kg·℃</a:t>
            </a:r>
            <a:r>
              <a:rPr lang="zh-CN" altLang="en-US" sz="2800" dirty="0">
                <a:latin typeface="宋体" panose="02010600030101010101" pitchFamily="2" charset="-122"/>
              </a:rPr>
              <a:t>），表示的意义是：</a:t>
            </a:r>
            <a:r>
              <a:rPr lang="en-US" altLang="zh-CN" sz="2800" dirty="0">
                <a:latin typeface="宋体" panose="02010600030101010101" pitchFamily="2" charset="-122"/>
              </a:rPr>
              <a:t>1 kg</a:t>
            </a:r>
            <a:r>
              <a:rPr lang="zh-CN" altLang="en-US" sz="2800" dirty="0">
                <a:latin typeface="宋体" panose="02010600030101010101" pitchFamily="2" charset="-122"/>
              </a:rPr>
              <a:t>的水温度升高</a:t>
            </a:r>
            <a:r>
              <a:rPr lang="en-US" altLang="zh-CN" sz="2800" dirty="0">
                <a:latin typeface="宋体" panose="02010600030101010101" pitchFamily="2" charset="-122"/>
              </a:rPr>
              <a:t>1 ℃</a:t>
            </a:r>
            <a:r>
              <a:rPr lang="zh-CN" altLang="en-US" sz="2800" dirty="0">
                <a:latin typeface="宋体" panose="02010600030101010101" pitchFamily="2" charset="-122"/>
              </a:rPr>
              <a:t>所吸收的热量是</a:t>
            </a:r>
            <a:r>
              <a:rPr lang="en-US" altLang="zh-CN" sz="2800">
                <a:latin typeface="宋体" panose="02010600030101010101" pitchFamily="2" charset="-122"/>
              </a:rPr>
              <a:t>_______________J.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6871" name="矩形 36870"/>
          <p:cNvSpPr/>
          <p:nvPr/>
        </p:nvSpPr>
        <p:spPr>
          <a:xfrm>
            <a:off x="4859338" y="2944813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乘积之比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6872" name="矩形 36871"/>
          <p:cNvSpPr/>
          <p:nvPr/>
        </p:nvSpPr>
        <p:spPr>
          <a:xfrm>
            <a:off x="6602413" y="4003675"/>
            <a:ext cx="23304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J/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kg·℃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）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6873" name="矩形 36872"/>
          <p:cNvSpPr/>
          <p:nvPr/>
        </p:nvSpPr>
        <p:spPr>
          <a:xfrm>
            <a:off x="4140200" y="4651375"/>
            <a:ext cx="15605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4.2×10</a:t>
            </a:r>
            <a:r>
              <a:rPr lang="en-US" altLang="zh-CN" sz="2800" b="1" baseline="30000">
                <a:solidFill>
                  <a:srgbClr val="FF0000"/>
                </a:solidFill>
                <a:latin typeface="宋体" panose="02010600030101010101" pitchFamily="2" charset="-122"/>
              </a:rPr>
              <a:t>3</a:t>
            </a:r>
            <a:endParaRPr lang="en-US" altLang="zh-CN" sz="2800" b="1" baseline="3000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6874" name="矩形 36873"/>
          <p:cNvSpPr/>
          <p:nvPr/>
        </p:nvSpPr>
        <p:spPr>
          <a:xfrm>
            <a:off x="684213" y="5732463"/>
            <a:ext cx="156051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4.2×10</a:t>
            </a:r>
            <a:r>
              <a:rPr lang="en-US" altLang="zh-CN" sz="2800" b="1" baseline="30000">
                <a:solidFill>
                  <a:srgbClr val="FF0000"/>
                </a:solidFill>
                <a:latin typeface="宋体" panose="02010600030101010101" pitchFamily="2" charset="-122"/>
              </a:rPr>
              <a:t>3</a:t>
            </a:r>
            <a:endParaRPr lang="en-US" altLang="zh-CN" sz="2800" b="1" baseline="3000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  <p:bldP spid="36872" grpId="0"/>
      <p:bldP spid="36873" grpId="0"/>
      <p:bldP spid="36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2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7893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7894" name="矩形 37893"/>
          <p:cNvSpPr/>
          <p:nvPr/>
        </p:nvSpPr>
        <p:spPr>
          <a:xfrm>
            <a:off x="71438" y="1052513"/>
            <a:ext cx="9072562" cy="5862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由比热容计算物体吸收或放出热量的公式：吸热公式：</a:t>
            </a:r>
            <a:r>
              <a:rPr lang="en-US" altLang="zh-CN" sz="2800" i="1">
                <a:latin typeface="宋体" panose="02010600030101010101" pitchFamily="2" charset="-122"/>
              </a:rPr>
              <a:t>Q</a:t>
            </a:r>
            <a:r>
              <a:rPr lang="zh-CN" altLang="en-US" sz="2800" baseline="-25000" dirty="0">
                <a:latin typeface="宋体" panose="02010600030101010101" pitchFamily="2" charset="-122"/>
              </a:rPr>
              <a:t>吸</a:t>
            </a:r>
            <a:r>
              <a:rPr lang="en-US" altLang="zh-CN" sz="2800" dirty="0">
                <a:latin typeface="宋体" panose="02010600030101010101" pitchFamily="2" charset="-122"/>
              </a:rPr>
              <a:t>=_____________</a:t>
            </a:r>
            <a:r>
              <a:rPr lang="zh-CN" altLang="en-US" sz="2800" dirty="0">
                <a:latin typeface="宋体" panose="02010600030101010101" pitchFamily="2" charset="-122"/>
              </a:rPr>
              <a:t>；放热公式：</a:t>
            </a:r>
            <a:r>
              <a:rPr lang="en-US" altLang="zh-CN" sz="2800" i="1">
                <a:latin typeface="宋体" panose="02010600030101010101" pitchFamily="2" charset="-122"/>
              </a:rPr>
              <a:t>Q</a:t>
            </a:r>
            <a:r>
              <a:rPr lang="zh-CN" altLang="en-US" sz="2800" baseline="-25000" dirty="0">
                <a:latin typeface="宋体" panose="02010600030101010101" pitchFamily="2" charset="-122"/>
              </a:rPr>
              <a:t>放</a:t>
            </a:r>
            <a:r>
              <a:rPr lang="zh-CN" altLang="en-US" sz="2800" dirty="0">
                <a:latin typeface="宋体" panose="02010600030101010101" pitchFamily="2" charset="-122"/>
              </a:rPr>
              <a:t>＝</a:t>
            </a:r>
            <a:r>
              <a:rPr lang="en-US" altLang="zh-CN" sz="2800" i="1">
                <a:latin typeface="宋体" panose="02010600030101010101" pitchFamily="2" charset="-122"/>
              </a:rPr>
              <a:t>cm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i="1">
                <a:latin typeface="宋体" panose="02010600030101010101" pitchFamily="2" charset="-122"/>
              </a:rPr>
              <a:t>t</a:t>
            </a:r>
            <a:r>
              <a:rPr lang="en-US" altLang="zh-CN" sz="2800" baseline="-25000">
                <a:latin typeface="宋体" panose="02010600030101010101" pitchFamily="2" charset="-122"/>
              </a:rPr>
              <a:t>0</a:t>
            </a:r>
            <a:r>
              <a:rPr lang="en-US" altLang="zh-CN" sz="2800">
                <a:latin typeface="宋体" panose="02010600030101010101" pitchFamily="2" charset="-122"/>
              </a:rPr>
              <a:t>-</a:t>
            </a:r>
            <a:r>
              <a:rPr lang="en-US" altLang="zh-CN" sz="2800" i="1">
                <a:latin typeface="宋体" panose="02010600030101010101" pitchFamily="2" charset="-122"/>
              </a:rPr>
              <a:t>t</a:t>
            </a:r>
            <a:r>
              <a:rPr lang="zh-CN" altLang="en-US" sz="2800" dirty="0">
                <a:latin typeface="宋体" panose="02010600030101010101" pitchFamily="2" charset="-122"/>
              </a:rPr>
              <a:t>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其中：</a:t>
            </a:r>
            <a:r>
              <a:rPr lang="en-US" altLang="zh-CN" sz="2800" i="1">
                <a:latin typeface="宋体" panose="02010600030101010101" pitchFamily="2" charset="-122"/>
              </a:rPr>
              <a:t>c</a:t>
            </a:r>
            <a:r>
              <a:rPr lang="zh-CN" altLang="en-US" sz="2800" dirty="0">
                <a:latin typeface="宋体" panose="02010600030101010101" pitchFamily="2" charset="-122"/>
              </a:rPr>
              <a:t>表示物质的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，</a:t>
            </a:r>
            <a:r>
              <a:rPr lang="en-US" altLang="zh-CN" sz="2800" i="1">
                <a:latin typeface="宋体" panose="02010600030101010101" pitchFamily="2" charset="-122"/>
              </a:rPr>
              <a:t>m</a:t>
            </a:r>
            <a:r>
              <a:rPr lang="zh-CN" altLang="en-US" sz="2800" dirty="0">
                <a:latin typeface="宋体" panose="02010600030101010101" pitchFamily="2" charset="-122"/>
              </a:rPr>
              <a:t>表示物体的</a:t>
            </a:r>
            <a:r>
              <a:rPr lang="en-US" altLang="zh-CN" sz="2800" dirty="0">
                <a:latin typeface="宋体" panose="02010600030101010101" pitchFamily="2" charset="-122"/>
              </a:rPr>
              <a:t>_______</a:t>
            </a:r>
            <a:r>
              <a:rPr lang="zh-CN" altLang="en-US" sz="2800" dirty="0">
                <a:latin typeface="宋体" panose="02010600030101010101" pitchFamily="2" charset="-122"/>
              </a:rPr>
              <a:t>，</a:t>
            </a:r>
            <a:r>
              <a:rPr lang="en-US" altLang="zh-CN" sz="2800" i="1">
                <a:latin typeface="宋体" panose="02010600030101010101" pitchFamily="2" charset="-122"/>
              </a:rPr>
              <a:t>t</a:t>
            </a:r>
            <a:r>
              <a:rPr lang="en-US" altLang="zh-CN" sz="2800" baseline="-25000">
                <a:latin typeface="宋体" panose="02010600030101010101" pitchFamily="2" charset="-122"/>
              </a:rPr>
              <a:t>0</a:t>
            </a:r>
            <a:r>
              <a:rPr lang="zh-CN" altLang="en-US" sz="2800" dirty="0">
                <a:latin typeface="宋体" panose="02010600030101010101" pitchFamily="2" charset="-122"/>
              </a:rPr>
              <a:t>表示物体的初温，</a:t>
            </a:r>
            <a:r>
              <a:rPr lang="en-US" altLang="zh-CN" sz="2800" i="1">
                <a:latin typeface="宋体" panose="02010600030101010101" pitchFamily="2" charset="-122"/>
              </a:rPr>
              <a:t>t</a:t>
            </a:r>
            <a:r>
              <a:rPr lang="zh-CN" altLang="en-US" sz="2800" dirty="0">
                <a:latin typeface="宋体" panose="02010600030101010101" pitchFamily="2" charset="-122"/>
              </a:rPr>
              <a:t>表示物体的末温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若用</a:t>
            </a:r>
            <a:r>
              <a:rPr lang="en-US" altLang="zh-CN" sz="2800" err="1">
                <a:latin typeface="宋体" panose="02010600030101010101" pitchFamily="2" charset="-122"/>
              </a:rPr>
              <a:t>Δ</a:t>
            </a:r>
            <a:r>
              <a:rPr lang="en-US" altLang="zh-CN" sz="2800" i="1" err="1">
                <a:latin typeface="宋体" panose="02010600030101010101" pitchFamily="2" charset="-122"/>
              </a:rPr>
              <a:t>t</a:t>
            </a:r>
            <a:r>
              <a:rPr lang="zh-CN" altLang="en-US" sz="2800" dirty="0">
                <a:latin typeface="宋体" panose="02010600030101010101" pitchFamily="2" charset="-122"/>
              </a:rPr>
              <a:t>表示温度的变化量，则上述两个公式可以表达为：</a:t>
            </a:r>
            <a:r>
              <a:rPr lang="en-US" altLang="zh-CN" sz="2800" i="1">
                <a:latin typeface="宋体" panose="02010600030101010101" pitchFamily="2" charset="-122"/>
              </a:rPr>
              <a:t>Q</a:t>
            </a:r>
            <a:r>
              <a:rPr lang="en-US" altLang="zh-CN" sz="2800">
                <a:latin typeface="宋体" panose="02010600030101010101" pitchFamily="2" charset="-122"/>
              </a:rPr>
              <a:t>=___________.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50000"/>
              </a:lnSpc>
            </a:pP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注意：        只能用于计算比热容的大小，但不能认为比热容与热量成正比，与质量和温度变化量成反比，因为比热容是物质的一种特性，只与物质种类和状态有关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7895" name="矩形 37894"/>
          <p:cNvSpPr/>
          <p:nvPr/>
        </p:nvSpPr>
        <p:spPr>
          <a:xfrm>
            <a:off x="1619250" y="1700213"/>
            <a:ext cx="19050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i="1">
                <a:solidFill>
                  <a:srgbClr val="FF0000"/>
                </a:solidFill>
                <a:latin typeface="宋体" panose="02010600030101010101" pitchFamily="2" charset="-122"/>
              </a:rPr>
              <a:t>cm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 i="1">
                <a:solidFill>
                  <a:srgbClr val="FF0000"/>
                </a:solidFill>
                <a:latin typeface="宋体" panose="02010600030101010101" pitchFamily="2" charset="-122"/>
              </a:rPr>
              <a:t>t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-</a:t>
            </a:r>
            <a:r>
              <a:rPr lang="en-US" altLang="zh-CN" sz="2800" b="1" i="1">
                <a:solidFill>
                  <a:srgbClr val="FF0000"/>
                </a:solidFill>
                <a:latin typeface="宋体" panose="02010600030101010101" pitchFamily="2" charset="-122"/>
              </a:rPr>
              <a:t>t</a:t>
            </a:r>
            <a:r>
              <a:rPr lang="en-US" altLang="zh-CN" sz="2800" b="1" baseline="-25000">
                <a:solidFill>
                  <a:srgbClr val="FF0000"/>
                </a:solidFill>
                <a:latin typeface="宋体" panose="02010600030101010101" pitchFamily="2" charset="-122"/>
              </a:rPr>
              <a:t>0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）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7896" name="矩形 37895"/>
          <p:cNvSpPr/>
          <p:nvPr/>
        </p:nvSpPr>
        <p:spPr>
          <a:xfrm>
            <a:off x="3492500" y="2262188"/>
            <a:ext cx="12557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比热容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7897" name="矩形 37896"/>
          <p:cNvSpPr/>
          <p:nvPr/>
        </p:nvSpPr>
        <p:spPr>
          <a:xfrm>
            <a:off x="7451725" y="226218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质量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37898" name="矩形 37897"/>
          <p:cNvSpPr/>
          <p:nvPr/>
        </p:nvSpPr>
        <p:spPr>
          <a:xfrm>
            <a:off x="1619250" y="3933825"/>
            <a:ext cx="10731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i="1" err="1">
                <a:solidFill>
                  <a:srgbClr val="FF0000"/>
                </a:solidFill>
                <a:latin typeface="宋体" panose="02010600030101010101" pitchFamily="2" charset="-122"/>
              </a:rPr>
              <a:t>cm</a:t>
            </a:r>
            <a:r>
              <a:rPr lang="en-US" altLang="zh-CN" sz="2800" b="1" err="1">
                <a:solidFill>
                  <a:srgbClr val="FF0000"/>
                </a:solidFill>
                <a:latin typeface="宋体" panose="02010600030101010101" pitchFamily="2" charset="-122"/>
              </a:rPr>
              <a:t>Δ</a:t>
            </a:r>
            <a:r>
              <a:rPr lang="en-US" altLang="zh-CN" sz="2800" b="1" i="1" err="1">
                <a:solidFill>
                  <a:srgbClr val="FF0000"/>
                </a:solidFill>
                <a:latin typeface="宋体" panose="02010600030101010101" pitchFamily="2" charset="-122"/>
              </a:rPr>
              <a:t>t</a:t>
            </a:r>
            <a:endParaRPr lang="en-US" altLang="zh-CN" sz="2800" b="1" i="1" err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pic>
        <p:nvPicPr>
          <p:cNvPr id="37899" name="图片 3789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6013" y="4508500"/>
            <a:ext cx="1439862" cy="847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/>
      <p:bldP spid="37896" grpId="0"/>
      <p:bldP spid="37897" grpId="0"/>
      <p:bldP spid="378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45"/>
          <p:cNvSpPr txBox="1"/>
          <p:nvPr/>
        </p:nvSpPr>
        <p:spPr>
          <a:xfrm>
            <a:off x="0" y="1773238"/>
            <a:ext cx="91440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5000" dirty="0">
                <a:solidFill>
                  <a:srgbClr val="9933FF"/>
                </a:solidFill>
                <a:latin typeface="方正粗圆_GBK" pitchFamily="65" charset="-122"/>
                <a:ea typeface="方正粗圆_GBK" pitchFamily="65" charset="-122"/>
              </a:rPr>
              <a:t>第十三章   内   能</a:t>
            </a:r>
            <a:endParaRPr lang="zh-CN" altLang="en-US" sz="5000" dirty="0">
              <a:solidFill>
                <a:srgbClr val="9933FF"/>
              </a:solidFill>
              <a:latin typeface="方正粗圆_GBK" pitchFamily="65" charset="-122"/>
              <a:ea typeface="方正粗圆_GBK" pitchFamily="65" charset="-122"/>
            </a:endParaRPr>
          </a:p>
        </p:txBody>
      </p:sp>
      <p:sp>
        <p:nvSpPr>
          <p:cNvPr id="2053" name="Text Box 46"/>
          <p:cNvSpPr txBox="1"/>
          <p:nvPr/>
        </p:nvSpPr>
        <p:spPr>
          <a:xfrm>
            <a:off x="0" y="3213100"/>
            <a:ext cx="9144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hlink"/>
                </a:solidFill>
                <a:latin typeface="方正中倩_GBK" pitchFamily="65" charset="-122"/>
                <a:ea typeface="方正中倩_GBK" pitchFamily="65" charset="-122"/>
              </a:rPr>
              <a:t>专题二    易错点透析</a:t>
            </a:r>
            <a:endParaRPr lang="zh-CN" altLang="en-US" sz="4400" b="1" dirty="0">
              <a:solidFill>
                <a:schemeClr val="hlink"/>
              </a:solidFill>
              <a:latin typeface="方正中倩_GBK" pitchFamily="65" charset="-122"/>
              <a:ea typeface="方正中倩_GBK" pitchFamily="65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97" name="矩形 3096"/>
          <p:cNvSpPr/>
          <p:nvPr/>
        </p:nvSpPr>
        <p:spPr>
          <a:xfrm>
            <a:off x="34925" y="44450"/>
            <a:ext cx="9072563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易错点一　对温度、热量和内能之间的区别和联系把握不透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098" name="矩形 3097"/>
          <p:cNvSpPr/>
          <p:nvPr/>
        </p:nvSpPr>
        <p:spPr>
          <a:xfrm>
            <a:off x="71438" y="1255713"/>
            <a:ext cx="9072562" cy="509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　　在温度、热量、内能三个物理量中，温度变化，内能一定变化；物体吸收或放出热量，内能不一定变化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【例</a:t>
            </a:r>
            <a:r>
              <a:rPr lang="en-US" altLang="zh-CN" sz="2800" b="1"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</a:rPr>
              <a:t>】</a:t>
            </a:r>
            <a:r>
              <a:rPr lang="zh-CN" altLang="en-US" sz="2800" dirty="0">
                <a:latin typeface="宋体" panose="02010600030101010101" pitchFamily="2" charset="-122"/>
              </a:rPr>
              <a:t>关于温度、热量和内能，下列说法正确的是			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温度高的物体内能一定大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物体的温度越高，所含的热量越多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内能少的物体也可能将能量传给内能多的物体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物体的内能与温度有关，只要温度不变，物体的内能就一定不变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2" name="矩形 43011"/>
          <p:cNvSpPr/>
          <p:nvPr/>
        </p:nvSpPr>
        <p:spPr>
          <a:xfrm>
            <a:off x="71438" y="92075"/>
            <a:ext cx="9072562" cy="6505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易错提醒：</a:t>
            </a:r>
            <a:r>
              <a:rPr lang="zh-CN" altLang="en-US" sz="2800" dirty="0">
                <a:latin typeface="宋体" panose="02010600030101010101" pitchFamily="2" charset="-122"/>
              </a:rPr>
              <a:t>没有真正理解温度、热量、内能的概念，混淆三者之间的区别，所以无法对它们进行正确的辨析，从而作出错解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正解：</a:t>
            </a:r>
            <a:r>
              <a:rPr lang="zh-CN" altLang="en-US" sz="2800" dirty="0">
                <a:latin typeface="宋体" panose="02010600030101010101" pitchFamily="2" charset="-122"/>
              </a:rPr>
              <a:t>内能的大小与物体的温度、质量和体积都有关，因而温度高的物体内能不一定大，选项</a:t>
            </a:r>
            <a:r>
              <a:rPr lang="en-US" altLang="zh-CN" sz="2800" dirty="0">
                <a:latin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</a:rPr>
              <a:t>与</a:t>
            </a:r>
            <a:r>
              <a:rPr lang="en-US" altLang="zh-CN" sz="2800" dirty="0">
                <a:latin typeface="宋体" panose="02010600030101010101" pitchFamily="2" charset="-122"/>
              </a:rPr>
              <a:t>D</a:t>
            </a:r>
            <a:r>
              <a:rPr lang="zh-CN" altLang="en-US" sz="2800" dirty="0">
                <a:latin typeface="宋体" panose="02010600030101010101" pitchFamily="2" charset="-122"/>
              </a:rPr>
              <a:t>错；热量是过程量，即热量只存在于热传递中，只能说吸收或放出热量，不能说含有或者具有热量，选项</a:t>
            </a:r>
            <a:r>
              <a:rPr lang="en-US" altLang="zh-CN" sz="2800" dirty="0">
                <a:latin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</a:rPr>
              <a:t>错；能量是从高温物体转移到低温物体，内能少的物体温度比内能多的物体高时，就能实现，选项</a:t>
            </a:r>
            <a:r>
              <a:rPr lang="en-US" altLang="zh-CN" sz="2800" dirty="0">
                <a:latin typeface="宋体" panose="02010600030101010101" pitchFamily="2" charset="-122"/>
              </a:rPr>
              <a:t>C</a:t>
            </a:r>
            <a:r>
              <a:rPr lang="zh-CN" altLang="en-US" sz="2800" dirty="0">
                <a:latin typeface="宋体" panose="02010600030101010101" pitchFamily="2" charset="-122"/>
              </a:rPr>
              <a:t>对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答案</a:t>
            </a:r>
            <a:r>
              <a:rPr lang="zh-CN" altLang="en-US" sz="2800" dirty="0">
                <a:latin typeface="宋体" panose="02010600030101010101" pitchFamily="2" charset="-122"/>
              </a:rPr>
              <a:t>　</a:t>
            </a:r>
            <a:r>
              <a:rPr lang="en-US" altLang="zh-CN" sz="2800">
                <a:latin typeface="宋体" panose="02010600030101010101" pitchFamily="2" charset="-122"/>
              </a:rPr>
              <a:t>C</a:t>
            </a:r>
            <a:endParaRPr lang="en-US" altLang="zh-CN" sz="280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6" name="矩形 44035"/>
          <p:cNvSpPr/>
          <p:nvPr/>
        </p:nvSpPr>
        <p:spPr>
          <a:xfrm>
            <a:off x="71438" y="177800"/>
            <a:ext cx="9072562" cy="6203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30000"/>
              </a:lnSpc>
            </a:pPr>
            <a:r>
              <a:rPr lang="zh-CN" altLang="en-US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学以致用</a:t>
            </a:r>
            <a:endParaRPr lang="zh-CN" altLang="en-US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 </a:t>
            </a:r>
            <a:r>
              <a:rPr lang="zh-CN" altLang="en-US" sz="2800" dirty="0">
                <a:latin typeface="宋体" panose="02010600030101010101" pitchFamily="2" charset="-122"/>
              </a:rPr>
              <a:t>下列说法正确的是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温度低于</a:t>
            </a:r>
            <a:r>
              <a:rPr lang="en-US" altLang="zh-CN" sz="2800" dirty="0">
                <a:latin typeface="宋体" panose="02010600030101010101" pitchFamily="2" charset="-122"/>
              </a:rPr>
              <a:t>0 ℃</a:t>
            </a:r>
            <a:r>
              <a:rPr lang="zh-CN" altLang="en-US" sz="2800" dirty="0">
                <a:latin typeface="宋体" panose="02010600030101010101" pitchFamily="2" charset="-122"/>
              </a:rPr>
              <a:t>的物体不具有内能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温度高的物体含有的热量多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温度高的物体具有的内能一定比温度低的物体具有的内能多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同一物体温度升高内能增大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比较开水和刚从冰箱内取出的冰棍，下列说法中正确的是		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开水的内能大			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冰棍的热量少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冰棍的温度低			</a:t>
            </a: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开水含有的热量多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44037" name="矩形 44036"/>
          <p:cNvSpPr/>
          <p:nvPr/>
        </p:nvSpPr>
        <p:spPr>
          <a:xfrm>
            <a:off x="7956550" y="822325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4038" name="矩形 44037"/>
          <p:cNvSpPr/>
          <p:nvPr/>
        </p:nvSpPr>
        <p:spPr>
          <a:xfrm>
            <a:off x="7956550" y="471011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60" name="矩形 45059"/>
          <p:cNvSpPr/>
          <p:nvPr/>
        </p:nvSpPr>
        <p:spPr>
          <a:xfrm>
            <a:off x="41275" y="41275"/>
            <a:ext cx="6711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易错点二　对比热容的特性把握不清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45061" name="矩形 45060"/>
          <p:cNvSpPr/>
          <p:nvPr/>
        </p:nvSpPr>
        <p:spPr>
          <a:xfrm>
            <a:off x="71438" y="765175"/>
            <a:ext cx="9072562" cy="564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　　比热容是能够反映物质特性的一个物理量，它与物质的密度非常近似，同种物质的比热容只有在同种状态下才相同，若状态不同，则比热容不同（如冰和水）；另外，不同物质的比热容也可能相同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【例</a:t>
            </a:r>
            <a:r>
              <a:rPr lang="en-US" altLang="zh-CN" sz="2800" b="1"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latin typeface="宋体" panose="02010600030101010101" pitchFamily="2" charset="-122"/>
              </a:rPr>
              <a:t>】</a:t>
            </a:r>
            <a:r>
              <a:rPr lang="zh-CN" altLang="en-US" sz="2800" dirty="0">
                <a:latin typeface="宋体" panose="02010600030101010101" pitchFamily="2" charset="-122"/>
              </a:rPr>
              <a:t>下列有关物质比热容的说法正确的是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一桶水用去一半，余下的半桶水的比热容为原来的一半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物质吸收的热量越多，它的比热容就越大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不同物质的比热容也可以相同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比热容是物质的一种属性，与物质的种类与状态无关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4" name="矩形 46083"/>
          <p:cNvSpPr/>
          <p:nvPr/>
        </p:nvSpPr>
        <p:spPr>
          <a:xfrm>
            <a:off x="71438" y="444500"/>
            <a:ext cx="9072562" cy="5648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易错提醒：</a:t>
            </a:r>
            <a:r>
              <a:rPr lang="zh-CN" altLang="en-US" sz="2800" dirty="0">
                <a:latin typeface="宋体" panose="02010600030101010101" pitchFamily="2" charset="-122"/>
              </a:rPr>
              <a:t>解答本题若不细心分析“比热容是物质的一种属性，与物质的种类与状态无关”这一句话，就会选</a:t>
            </a:r>
            <a:r>
              <a:rPr lang="en-US" altLang="zh-CN" sz="2800" dirty="0">
                <a:latin typeface="宋体" panose="02010600030101010101" pitchFamily="2" charset="-122"/>
              </a:rPr>
              <a:t>D</a:t>
            </a:r>
            <a:r>
              <a:rPr lang="zh-CN" altLang="en-US" sz="2800" dirty="0">
                <a:latin typeface="宋体" panose="02010600030101010101" pitchFamily="2" charset="-122"/>
              </a:rPr>
              <a:t>作为答案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正解：</a:t>
            </a:r>
            <a:r>
              <a:rPr lang="zh-CN" altLang="en-US" sz="2800" dirty="0">
                <a:latin typeface="宋体" panose="02010600030101010101" pitchFamily="2" charset="-122"/>
              </a:rPr>
              <a:t>比热容是物质的一种特性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每种物质都有自己的比热容，不同物质的比热容一般不同，但也有不同物质的比热容是相同的（比如冰与煤油的比热容是相同的）；同种物质，状态不同，比热容不同（比如水与冰是同种物质，但其比热容是不同的）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比热容只与物质有关，与其质量、吸放热情况、温度变化等无关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答案</a:t>
            </a:r>
            <a:r>
              <a:rPr lang="zh-CN" altLang="en-US" sz="2800" dirty="0">
                <a:latin typeface="宋体" panose="02010600030101010101" pitchFamily="2" charset="-122"/>
              </a:rPr>
              <a:t>　</a:t>
            </a:r>
            <a:r>
              <a:rPr lang="en-US" altLang="zh-CN" sz="2800">
                <a:latin typeface="宋体" panose="02010600030101010101" pitchFamily="2" charset="-122"/>
              </a:rPr>
              <a:t>C</a:t>
            </a:r>
            <a:endParaRPr lang="en-US" altLang="zh-CN" sz="280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8" name="矩形 47107"/>
          <p:cNvSpPr/>
          <p:nvPr/>
        </p:nvSpPr>
        <p:spPr>
          <a:xfrm>
            <a:off x="71438" y="44450"/>
            <a:ext cx="9072562" cy="6419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30000"/>
              </a:lnSpc>
            </a:pPr>
            <a:r>
              <a:rPr lang="zh-CN" altLang="en-US" sz="2800" b="1" dirty="0">
                <a:solidFill>
                  <a:schemeClr val="hlink"/>
                </a:solidFill>
                <a:latin typeface="宋体" panose="02010600030101010101" pitchFamily="2" charset="-122"/>
              </a:rPr>
              <a:t>学以致用</a:t>
            </a:r>
            <a:endParaRPr lang="zh-CN" altLang="en-US" sz="2800" b="1" dirty="0">
              <a:solidFill>
                <a:schemeClr val="hlink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3. </a:t>
            </a:r>
            <a:r>
              <a:rPr lang="zh-CN" altLang="en-US" sz="2800" dirty="0">
                <a:latin typeface="宋体" panose="02010600030101010101" pitchFamily="2" charset="-122"/>
              </a:rPr>
              <a:t>下列情况中，比热容会发生变化的是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一杯水倒掉一半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把铁块加工成铁屑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把冰块熔化成水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把</a:t>
            </a:r>
            <a:r>
              <a:rPr lang="en-US" altLang="zh-CN" sz="2800" dirty="0">
                <a:latin typeface="宋体" panose="02010600030101010101" pitchFamily="2" charset="-122"/>
              </a:rPr>
              <a:t>10 ℃</a:t>
            </a:r>
            <a:r>
              <a:rPr lang="zh-CN" altLang="en-US" sz="2800" dirty="0">
                <a:latin typeface="宋体" panose="02010600030101010101" pitchFamily="2" charset="-122"/>
              </a:rPr>
              <a:t>的铁丝加热到</a:t>
            </a:r>
            <a:r>
              <a:rPr lang="en-US" altLang="zh-CN" sz="2800">
                <a:latin typeface="宋体" panose="02010600030101010101" pitchFamily="2" charset="-122"/>
              </a:rPr>
              <a:t>20 ℃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4. </a:t>
            </a:r>
            <a:r>
              <a:rPr lang="zh-CN" altLang="en-US" sz="2800" dirty="0">
                <a:latin typeface="宋体" panose="02010600030101010101" pitchFamily="2" charset="-122"/>
              </a:rPr>
              <a:t>若</a:t>
            </a:r>
            <a:r>
              <a:rPr lang="en-US" altLang="zh-CN" sz="2800" dirty="0">
                <a:latin typeface="宋体" panose="02010600030101010101" pitchFamily="2" charset="-122"/>
              </a:rPr>
              <a:t>2 kg</a:t>
            </a:r>
            <a:r>
              <a:rPr lang="zh-CN" altLang="en-US" sz="2800" dirty="0">
                <a:latin typeface="宋体" panose="02010600030101010101" pitchFamily="2" charset="-122"/>
              </a:rPr>
              <a:t>的水由于蒸发减少了一半，剩下一半的水的比热容与原来相比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；若剩下一半的水由于温度降低而凝固成冰，则在这过程中水这种物质的比热容</a:t>
            </a:r>
            <a:r>
              <a:rPr lang="en-US" altLang="zh-CN" sz="2800" dirty="0">
                <a:latin typeface="宋体" panose="02010600030101010101" pitchFamily="2" charset="-122"/>
              </a:rPr>
              <a:t>__________.</a:t>
            </a:r>
            <a:r>
              <a:rPr lang="zh-CN" altLang="en-US" sz="2800" dirty="0">
                <a:latin typeface="宋体" panose="02010600030101010101" pitchFamily="2" charset="-122"/>
              </a:rPr>
              <a:t>（均填“变大”“变小”或“不变”） 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47109" name="矩形 47108"/>
          <p:cNvSpPr/>
          <p:nvPr/>
        </p:nvSpPr>
        <p:spPr>
          <a:xfrm>
            <a:off x="8018463" y="765175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110" name="矩形 47109"/>
          <p:cNvSpPr/>
          <p:nvPr/>
        </p:nvSpPr>
        <p:spPr>
          <a:xfrm>
            <a:off x="3132138" y="456565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不变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111" name="矩形 47110"/>
          <p:cNvSpPr/>
          <p:nvPr/>
        </p:nvSpPr>
        <p:spPr>
          <a:xfrm>
            <a:off x="581025" y="586263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变小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10" grpId="0"/>
      <p:bldP spid="471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45"/>
          <p:cNvSpPr txBox="1"/>
          <p:nvPr/>
        </p:nvSpPr>
        <p:spPr>
          <a:xfrm>
            <a:off x="0" y="1773238"/>
            <a:ext cx="91440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5000" dirty="0">
                <a:solidFill>
                  <a:srgbClr val="9933FF"/>
                </a:solidFill>
                <a:latin typeface="方正粗圆_GBK" pitchFamily="65" charset="-122"/>
                <a:ea typeface="方正粗圆_GBK" pitchFamily="65" charset="-122"/>
              </a:rPr>
              <a:t>第十三章   内   能</a:t>
            </a:r>
            <a:endParaRPr lang="zh-CN" altLang="en-US" sz="5000" dirty="0">
              <a:solidFill>
                <a:srgbClr val="9933FF"/>
              </a:solidFill>
              <a:latin typeface="方正粗圆_GBK" pitchFamily="65" charset="-122"/>
              <a:ea typeface="方正粗圆_GBK" pitchFamily="65" charset="-122"/>
            </a:endParaRPr>
          </a:p>
        </p:txBody>
      </p:sp>
      <p:sp>
        <p:nvSpPr>
          <p:cNvPr id="2053" name="Text Box 46"/>
          <p:cNvSpPr txBox="1"/>
          <p:nvPr/>
        </p:nvSpPr>
        <p:spPr>
          <a:xfrm>
            <a:off x="0" y="3213100"/>
            <a:ext cx="9144000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hlink"/>
                </a:solidFill>
                <a:latin typeface="方正中倩_GBK" pitchFamily="65" charset="-122"/>
                <a:ea typeface="方正中倩_GBK" pitchFamily="65" charset="-122"/>
              </a:rPr>
              <a:t>专题三    分子热运动和机械运动的区别</a:t>
            </a:r>
            <a:endParaRPr lang="zh-CN" altLang="en-US" sz="4400" b="1" dirty="0">
              <a:solidFill>
                <a:schemeClr val="hlink"/>
              </a:solidFill>
              <a:latin typeface="方正中倩_GBK" pitchFamily="65" charset="-122"/>
              <a:ea typeface="方正中倩_GBK" pitchFamily="65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6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077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思维导图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3096" name="图片 309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1150938"/>
            <a:ext cx="8858250" cy="559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99" name="矩形 3098"/>
          <p:cNvSpPr/>
          <p:nvPr/>
        </p:nvSpPr>
        <p:spPr>
          <a:xfrm>
            <a:off x="71438" y="163513"/>
            <a:ext cx="9072562" cy="6505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河北）下列事实能够说明分子在不断运动的是（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金属导电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花香四溢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大雨倾盆</a:t>
            </a: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木已成舟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宜昌）下列现象能说明分子在不停地做无规则运动的是（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碟子中的酒精蒸发变少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建筑工地上尘土飞扬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空气中</a:t>
            </a:r>
            <a:r>
              <a:rPr lang="en-US" altLang="zh-CN" sz="2800" dirty="0">
                <a:latin typeface="宋体" panose="02010600030101010101" pitchFamily="2" charset="-122"/>
              </a:rPr>
              <a:t>PM2.5</a:t>
            </a:r>
            <a:r>
              <a:rPr lang="zh-CN" altLang="en-US" sz="2800" dirty="0">
                <a:latin typeface="宋体" panose="02010600030101010101" pitchFamily="2" charset="-122"/>
              </a:rPr>
              <a:t>超标形成雾霾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两个干净的铅块粘在一起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3100" name="文本框 3099"/>
          <p:cNvSpPr txBox="1"/>
          <p:nvPr/>
        </p:nvSpPr>
        <p:spPr>
          <a:xfrm>
            <a:off x="611188" y="981075"/>
            <a:ext cx="7207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01" name="文本框 3100"/>
          <p:cNvSpPr txBox="1"/>
          <p:nvPr/>
        </p:nvSpPr>
        <p:spPr>
          <a:xfrm>
            <a:off x="1979613" y="3573463"/>
            <a:ext cx="10810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0" grpId="0"/>
      <p:bldP spid="310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80" name="矩形 50179"/>
          <p:cNvSpPr/>
          <p:nvPr/>
        </p:nvSpPr>
        <p:spPr>
          <a:xfrm>
            <a:off x="71438" y="-100012"/>
            <a:ext cx="9072562" cy="3981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3. </a:t>
            </a:r>
            <a:r>
              <a:rPr lang="zh-CN" altLang="en-US" sz="2800" dirty="0">
                <a:latin typeface="宋体" panose="02010600030101010101" pitchFamily="2" charset="-122"/>
              </a:rPr>
              <a:t>下列这些现象中，能说明物体的分子在不停地运动的是		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泡在开水里的一块冰糖过会儿不见了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用烧杯盛些脏水，在阳光下能看到许多微粒在不断运动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汽车在公路上急驶而过，尘土四处飞扬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用一般的显微镜就能观察到很多细菌在活动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50181" name="矩形 50180"/>
          <p:cNvSpPr/>
          <p:nvPr/>
        </p:nvSpPr>
        <p:spPr>
          <a:xfrm>
            <a:off x="71438" y="3932238"/>
            <a:ext cx="9072562" cy="2870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4. </a:t>
            </a:r>
            <a:r>
              <a:rPr lang="zh-CN" altLang="en-US" sz="2800" dirty="0">
                <a:latin typeface="宋体" panose="02010600030101010101" pitchFamily="2" charset="-122"/>
              </a:rPr>
              <a:t>下列四种现象属于扩散现象的是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我国北方地区频发的“沙尘暴天气”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春天柳絮漫天飞舞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气体压缩到一定程度后，难以再压缩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端午节，粽叶飘香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50182" name="矩形 50181"/>
          <p:cNvSpPr/>
          <p:nvPr/>
        </p:nvSpPr>
        <p:spPr>
          <a:xfrm>
            <a:off x="7956550" y="53340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0183" name="矩形 50182"/>
          <p:cNvSpPr/>
          <p:nvPr/>
        </p:nvSpPr>
        <p:spPr>
          <a:xfrm>
            <a:off x="7956550" y="406241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4" name="矩形 51203"/>
          <p:cNvSpPr/>
          <p:nvPr/>
        </p:nvSpPr>
        <p:spPr>
          <a:xfrm>
            <a:off x="34925" y="71438"/>
            <a:ext cx="9109075" cy="6670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5.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泉州）下列现象中，能说明分子在不停地做无规则运动的是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冬天，雪花纷飞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八月，桂花飘香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扫地时，灰尘漫天飞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擦黑板时，粉笔灰在空中飞舞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6.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柳州）“不能与烟共舞，吸烟有害健康”，如图</a:t>
            </a:r>
            <a:r>
              <a:rPr lang="en-US" altLang="zh-CN" sz="2800" dirty="0">
                <a:latin typeface="宋体" panose="02010600030101010101" pitchFamily="2" charset="-122"/>
              </a:rPr>
              <a:t>Z13-3-1</a:t>
            </a:r>
            <a:r>
              <a:rPr lang="zh-CN" altLang="en-US" sz="2800" dirty="0">
                <a:latin typeface="宋体" panose="02010600030101010101" pitchFamily="2" charset="-122"/>
              </a:rPr>
              <a:t>是禁止吸烟的标志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在空气不流通的房间里，只要有一个人吸烟，整个房间都会充满烟味，这是因为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分子间有引力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物质是由分子组成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分子间有斥力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分子在不停地做无规则的运动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pic>
        <p:nvPicPr>
          <p:cNvPr id="51205" name="图片 512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18288" y="4581525"/>
            <a:ext cx="1914525" cy="2232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6" name="矩形 51205"/>
          <p:cNvSpPr/>
          <p:nvPr/>
        </p:nvSpPr>
        <p:spPr>
          <a:xfrm>
            <a:off x="7956550" y="549275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07" name="矩形 51206"/>
          <p:cNvSpPr/>
          <p:nvPr/>
        </p:nvSpPr>
        <p:spPr>
          <a:xfrm>
            <a:off x="5210175" y="429260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/>
      <p:bldP spid="512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8" name="矩形 52227"/>
          <p:cNvSpPr/>
          <p:nvPr/>
        </p:nvSpPr>
        <p:spPr>
          <a:xfrm>
            <a:off x="71438" y="422275"/>
            <a:ext cx="9072562" cy="2314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7. </a:t>
            </a:r>
            <a:r>
              <a:rPr lang="zh-CN" altLang="en-US" sz="2800" dirty="0">
                <a:latin typeface="宋体" panose="02010600030101010101" pitchFamily="2" charset="-122"/>
              </a:rPr>
              <a:t>我国交通法规定不准酒后驾车，司机如果是酒后驾车，一般警察只要一靠近司机就能够知道，这是根据</a:t>
            </a:r>
            <a:r>
              <a:rPr lang="en-US" altLang="zh-CN" sz="2800" dirty="0">
                <a:latin typeface="宋体" panose="02010600030101010101" pitchFamily="2" charset="-122"/>
              </a:rPr>
              <a:t>_________________________</a:t>
            </a:r>
            <a:r>
              <a:rPr lang="zh-CN" altLang="en-US" sz="2800" dirty="0">
                <a:latin typeface="宋体" panose="02010600030101010101" pitchFamily="2" charset="-122"/>
              </a:rPr>
              <a:t>的原理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8. </a:t>
            </a:r>
            <a:r>
              <a:rPr lang="zh-CN" altLang="en-US" sz="2800" dirty="0">
                <a:latin typeface="宋体" panose="02010600030101010101" pitchFamily="2" charset="-122"/>
              </a:rPr>
              <a:t>下图是一组实验，观察实验完成填空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52229" name="矩形 52228"/>
          <p:cNvSpPr/>
          <p:nvPr/>
        </p:nvSpPr>
        <p:spPr>
          <a:xfrm>
            <a:off x="107950" y="1625600"/>
            <a:ext cx="44704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分子在不停地做无规则运动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52230" name="图片 522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25" y="2922588"/>
            <a:ext cx="8858250" cy="3098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2" name="矩形 53251"/>
          <p:cNvSpPr/>
          <p:nvPr/>
        </p:nvSpPr>
        <p:spPr>
          <a:xfrm>
            <a:off x="71438" y="63500"/>
            <a:ext cx="9072562" cy="6759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）如图</a:t>
            </a:r>
            <a:r>
              <a:rPr lang="en-US" altLang="zh-CN" sz="2800" dirty="0">
                <a:latin typeface="宋体" panose="02010600030101010101" pitchFamily="2" charset="-122"/>
              </a:rPr>
              <a:t>Z13-3-2①</a:t>
            </a:r>
            <a:r>
              <a:rPr lang="zh-CN" altLang="en-US" sz="2800" dirty="0">
                <a:latin typeface="宋体" panose="02010600030101010101" pitchFamily="2" charset="-122"/>
              </a:rPr>
              <a:t>，向一端封闭的玻璃管中注水至一半位置，再注入酒精直至充满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封闭管口，并将玻璃管反复翻转，使水和酒精充分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，观察液面的位置，混合后与混合前相比，总体积变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）如图</a:t>
            </a:r>
            <a:r>
              <a:rPr lang="en-US" altLang="zh-CN" sz="2800" dirty="0">
                <a:latin typeface="宋体" panose="02010600030101010101" pitchFamily="2" charset="-122"/>
              </a:rPr>
              <a:t>Z13-3-2②</a:t>
            </a:r>
            <a:r>
              <a:rPr lang="zh-CN" altLang="en-US" sz="2800" dirty="0">
                <a:latin typeface="宋体" panose="02010600030101010101" pitchFamily="2" charset="-122"/>
              </a:rPr>
              <a:t>是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现象，说明</a:t>
            </a:r>
            <a:r>
              <a:rPr lang="en-US" altLang="zh-CN" sz="2800" dirty="0">
                <a:latin typeface="宋体" panose="02010600030101010101" pitchFamily="2" charset="-122"/>
              </a:rPr>
              <a:t>___________________________.</a:t>
            </a:r>
            <a:r>
              <a:rPr lang="zh-CN" altLang="en-US" sz="2800" dirty="0">
                <a:latin typeface="宋体" panose="02010600030101010101" pitchFamily="2" charset="-122"/>
              </a:rPr>
              <a:t>图</a:t>
            </a:r>
            <a:r>
              <a:rPr lang="en-US" altLang="zh-CN" sz="2800" dirty="0">
                <a:latin typeface="宋体" panose="02010600030101010101" pitchFamily="2" charset="-122"/>
              </a:rPr>
              <a:t>Z13-3-2③</a:t>
            </a:r>
            <a:r>
              <a:rPr lang="zh-CN" altLang="en-US" sz="2800" dirty="0">
                <a:latin typeface="宋体" panose="02010600030101010101" pitchFamily="2" charset="-122"/>
              </a:rPr>
              <a:t>是把墨水滴入冷水和热水的情况，此实验还说明</a:t>
            </a:r>
            <a:r>
              <a:rPr lang="en-US" altLang="zh-CN" sz="2800">
                <a:latin typeface="宋体" panose="02010600030101010101" pitchFamily="2" charset="-122"/>
              </a:rPr>
              <a:t>___________________________________________.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）如图</a:t>
            </a:r>
            <a:r>
              <a:rPr lang="en-US" altLang="zh-CN" sz="2800" dirty="0">
                <a:latin typeface="宋体" panose="02010600030101010101" pitchFamily="2" charset="-122"/>
              </a:rPr>
              <a:t>Z13-3-2④</a:t>
            </a:r>
            <a:r>
              <a:rPr lang="zh-CN" altLang="en-US" sz="2800" dirty="0">
                <a:latin typeface="宋体" panose="02010600030101010101" pitchFamily="2" charset="-122"/>
              </a:rPr>
              <a:t>，把一块玻璃板用弹簧测力计拉出水面，在离开水面时，观察到</a:t>
            </a:r>
            <a:r>
              <a:rPr lang="en-US" altLang="zh-CN" sz="2800" dirty="0">
                <a:latin typeface="宋体" panose="02010600030101010101" pitchFamily="2" charset="-122"/>
              </a:rPr>
              <a:t>_____________________</a:t>
            </a:r>
            <a:r>
              <a:rPr lang="zh-CN" altLang="en-US" sz="2800" dirty="0">
                <a:latin typeface="宋体" panose="02010600030101010101" pitchFamily="2" charset="-122"/>
              </a:rPr>
              <a:t>，说明了</a:t>
            </a:r>
            <a:r>
              <a:rPr lang="en-US" altLang="zh-CN" sz="2800" dirty="0">
                <a:latin typeface="宋体" panose="02010600030101010101" pitchFamily="2" charset="-122"/>
              </a:rPr>
              <a:t>___________________.</a:t>
            </a:r>
            <a:r>
              <a:rPr lang="zh-CN" altLang="en-US" sz="2800" dirty="0">
                <a:latin typeface="宋体" panose="02010600030101010101" pitchFamily="2" charset="-122"/>
              </a:rPr>
              <a:t>固体和液体很难被压缩说明</a:t>
            </a:r>
            <a:r>
              <a:rPr lang="en-US" altLang="zh-CN" sz="2800">
                <a:latin typeface="宋体" panose="02010600030101010101" pitchFamily="2" charset="-122"/>
              </a:rPr>
              <a:t>_______________________.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53253" name="矩形 53252"/>
          <p:cNvSpPr/>
          <p:nvPr/>
        </p:nvSpPr>
        <p:spPr>
          <a:xfrm>
            <a:off x="4427538" y="126841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混合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54" name="矩形 53253"/>
          <p:cNvSpPr/>
          <p:nvPr/>
        </p:nvSpPr>
        <p:spPr>
          <a:xfrm>
            <a:off x="6443663" y="1773238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小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55" name="矩形 53254"/>
          <p:cNvSpPr/>
          <p:nvPr/>
        </p:nvSpPr>
        <p:spPr>
          <a:xfrm>
            <a:off x="4108450" y="23495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扩散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56" name="矩形 53255"/>
          <p:cNvSpPr/>
          <p:nvPr/>
        </p:nvSpPr>
        <p:spPr>
          <a:xfrm>
            <a:off x="179388" y="2909888"/>
            <a:ext cx="44704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分子在不停地做无规则运动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57" name="矩形 53256"/>
          <p:cNvSpPr/>
          <p:nvPr/>
        </p:nvSpPr>
        <p:spPr>
          <a:xfrm>
            <a:off x="107950" y="4005263"/>
            <a:ext cx="554196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温度越高，分子无规则运动越剧烈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58" name="矩形 53257"/>
          <p:cNvSpPr/>
          <p:nvPr/>
        </p:nvSpPr>
        <p:spPr>
          <a:xfrm>
            <a:off x="4932363" y="5084763"/>
            <a:ext cx="3398837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弹簧测力计示数变大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59" name="矩形 53258"/>
          <p:cNvSpPr/>
          <p:nvPr/>
        </p:nvSpPr>
        <p:spPr>
          <a:xfrm>
            <a:off x="1619250" y="5661025"/>
            <a:ext cx="26844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分子间存在引力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3260" name="矩形 53259"/>
          <p:cNvSpPr/>
          <p:nvPr/>
        </p:nvSpPr>
        <p:spPr>
          <a:xfrm>
            <a:off x="1116013" y="6237288"/>
            <a:ext cx="268446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分子间存在斥力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/>
      <p:bldP spid="53254" grpId="0"/>
      <p:bldP spid="53255" grpId="0"/>
      <p:bldP spid="53256" grpId="0"/>
      <p:bldP spid="53257" grpId="0"/>
      <p:bldP spid="53258" grpId="0"/>
      <p:bldP spid="53259" grpId="0"/>
      <p:bldP spid="532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45"/>
          <p:cNvSpPr txBox="1"/>
          <p:nvPr/>
        </p:nvSpPr>
        <p:spPr>
          <a:xfrm>
            <a:off x="0" y="1773238"/>
            <a:ext cx="91440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5000" dirty="0">
                <a:solidFill>
                  <a:srgbClr val="9933FF"/>
                </a:solidFill>
                <a:latin typeface="方正粗圆_GBK" pitchFamily="65" charset="-122"/>
                <a:ea typeface="方正粗圆_GBK" pitchFamily="65" charset="-122"/>
              </a:rPr>
              <a:t>第十三章   内   能</a:t>
            </a:r>
            <a:endParaRPr lang="zh-CN" altLang="en-US" sz="5000" dirty="0">
              <a:solidFill>
                <a:srgbClr val="9933FF"/>
              </a:solidFill>
              <a:latin typeface="方正粗圆_GBK" pitchFamily="65" charset="-122"/>
              <a:ea typeface="方正粗圆_GBK" pitchFamily="65" charset="-122"/>
            </a:endParaRPr>
          </a:p>
        </p:txBody>
      </p:sp>
      <p:sp>
        <p:nvSpPr>
          <p:cNvPr id="2053" name="Text Box 46"/>
          <p:cNvSpPr txBox="1"/>
          <p:nvPr/>
        </p:nvSpPr>
        <p:spPr>
          <a:xfrm>
            <a:off x="0" y="3213100"/>
            <a:ext cx="9144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hlink"/>
                </a:solidFill>
                <a:latin typeface="方正中倩_GBK" pitchFamily="65" charset="-122"/>
                <a:ea typeface="方正中倩_GBK" pitchFamily="65" charset="-122"/>
              </a:rPr>
              <a:t>专题四    内能与机械能</a:t>
            </a:r>
            <a:endParaRPr lang="zh-CN" altLang="en-US" sz="4400" b="1" dirty="0">
              <a:solidFill>
                <a:schemeClr val="hlink"/>
              </a:solidFill>
              <a:latin typeface="方正中倩_GBK" pitchFamily="65" charset="-122"/>
              <a:ea typeface="方正中倩_GBK" pitchFamily="65" charset="-122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00" name="矩形 3099"/>
          <p:cNvSpPr/>
          <p:nvPr/>
        </p:nvSpPr>
        <p:spPr>
          <a:xfrm>
            <a:off x="71438" y="61913"/>
            <a:ext cx="9072562" cy="6537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 </a:t>
            </a:r>
            <a:r>
              <a:rPr lang="zh-CN" altLang="en-US" sz="2800" dirty="0">
                <a:latin typeface="宋体" panose="02010600030101010101" pitchFamily="2" charset="-122"/>
              </a:rPr>
              <a:t>跳伞运动员在空中匀速下落的过程中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动能一定增大			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机械能一定不变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重力势能一定减小		</a:t>
            </a: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机械能一定增加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大兴安岭发生火灾，灭火飞机满载着灭火剂飞临火场上空，投下灭火剂后，灭火飞机仍以原来的高度和速度匀速飞行，则与投下灭火剂之前相比，飞机的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动能增加，机械能不变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动能减少，机械能减少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动能不变，机械能不变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1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动能不变，机械能增加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3101" name="矩形 3100"/>
          <p:cNvSpPr/>
          <p:nvPr/>
        </p:nvSpPr>
        <p:spPr>
          <a:xfrm>
            <a:off x="7956550" y="24606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02" name="矩形 3101"/>
          <p:cNvSpPr/>
          <p:nvPr/>
        </p:nvSpPr>
        <p:spPr>
          <a:xfrm>
            <a:off x="8027988" y="348615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1" grpId="0"/>
      <p:bldP spid="31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300" name="矩形 55299"/>
          <p:cNvSpPr/>
          <p:nvPr/>
        </p:nvSpPr>
        <p:spPr>
          <a:xfrm>
            <a:off x="34925" y="92075"/>
            <a:ext cx="9109075" cy="6505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3. </a:t>
            </a:r>
            <a:r>
              <a:rPr lang="zh-CN" altLang="en-US" sz="2800" dirty="0">
                <a:latin typeface="宋体" panose="02010600030101010101" pitchFamily="2" charset="-122"/>
              </a:rPr>
              <a:t>为了使快速降落的“神舟六号”飞船返回舱安全着陆，在距离地面几米高处时，开始向下高速喷出高温高压气体，返回舱在从开始喷气到安全着陆的过程中（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动能增大，重力势能减小，机械能不变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动能不变，重力势能减小，机械能减小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动能减小，重力势能减小，机械能减小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动能减小，重力势能增大，机械能不变 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4. </a:t>
            </a:r>
            <a:r>
              <a:rPr lang="zh-CN" altLang="en-US" sz="2800" dirty="0">
                <a:latin typeface="宋体" panose="02010600030101010101" pitchFamily="2" charset="-122"/>
              </a:rPr>
              <a:t>在下列过程中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利用热传递改变物体内能的是（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钻木取火			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用锯锯木板，锯条发热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用热水袋取暖			</a:t>
            </a: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两手互相搓搓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觉得暖和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55301" name="矩形 55300"/>
          <p:cNvSpPr/>
          <p:nvPr/>
        </p:nvSpPr>
        <p:spPr>
          <a:xfrm>
            <a:off x="8101013" y="154146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5302" name="矩形 55301"/>
          <p:cNvSpPr/>
          <p:nvPr/>
        </p:nvSpPr>
        <p:spPr>
          <a:xfrm>
            <a:off x="8101013" y="471011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4" name="矩形 56323"/>
          <p:cNvSpPr/>
          <p:nvPr/>
        </p:nvSpPr>
        <p:spPr>
          <a:xfrm>
            <a:off x="34925" y="187325"/>
            <a:ext cx="9109075" cy="3168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5. </a:t>
            </a:r>
            <a:r>
              <a:rPr lang="zh-CN" altLang="en-US" sz="2800" dirty="0">
                <a:latin typeface="宋体" panose="02010600030101010101" pitchFamily="2" charset="-122"/>
              </a:rPr>
              <a:t>小孩从滑梯上滑下的过程中，小孩的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机械能增加，内能减小	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机械能减小，内能增加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机械能减小，内能不变	</a:t>
            </a: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机械能不变，内能增加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6. </a:t>
            </a:r>
            <a:r>
              <a:rPr lang="zh-CN" altLang="en-US" sz="2800" dirty="0">
                <a:latin typeface="宋体" panose="02010600030101010101" pitchFamily="2" charset="-122"/>
              </a:rPr>
              <a:t>两个相互接触的物体之间没有热传递，是因为具有相同的		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热量		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熔点		</a:t>
            </a: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内能	  </a:t>
            </a:r>
            <a:r>
              <a:rPr lang="en-US" altLang="zh-CN" sz="2800" dirty="0">
                <a:latin typeface="宋体" panose="02010600030101010101" pitchFamily="2" charset="-122"/>
              </a:rPr>
              <a:t>D. </a:t>
            </a:r>
            <a:r>
              <a:rPr lang="zh-CN" altLang="en-US" sz="2800" dirty="0">
                <a:latin typeface="宋体" panose="02010600030101010101" pitchFamily="2" charset="-122"/>
              </a:rPr>
              <a:t>温度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56325" name="矩形 56324"/>
          <p:cNvSpPr/>
          <p:nvPr/>
        </p:nvSpPr>
        <p:spPr>
          <a:xfrm>
            <a:off x="34925" y="3500438"/>
            <a:ext cx="9109075" cy="3168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7. </a:t>
            </a:r>
            <a:r>
              <a:rPr lang="zh-CN" altLang="en-US" sz="2800" dirty="0">
                <a:latin typeface="宋体" panose="02010600030101010101" pitchFamily="2" charset="-122"/>
              </a:rPr>
              <a:t>说明下列物体具有哪种形式的机械能</a:t>
            </a:r>
            <a:r>
              <a:rPr lang="en-US" altLang="zh-CN" sz="2800">
                <a:latin typeface="宋体" panose="02010600030101010101" pitchFamily="2" charset="-122"/>
              </a:rPr>
              <a:t>: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）在水平轨道上行驶的火车具有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）静止在高空的物体具有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）在盘山公路上向下行驶的汽车具有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</a:rPr>
              <a:t>）拉紧的弓具有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，离弦的箭具有</a:t>
            </a:r>
            <a:r>
              <a:rPr lang="en-US" altLang="zh-CN" sz="2800" dirty="0">
                <a:latin typeface="宋体" panose="02010600030101010101" pitchFamily="2" charset="-122"/>
              </a:rPr>
              <a:t>__________.</a:t>
            </a:r>
            <a:endParaRPr lang="en-US" altLang="zh-CN" sz="2800" dirty="0">
              <a:latin typeface="宋体" panose="02010600030101010101" pitchFamily="2" charset="-122"/>
            </a:endParaRPr>
          </a:p>
        </p:txBody>
      </p:sp>
      <p:sp>
        <p:nvSpPr>
          <p:cNvPr id="56326" name="矩形 56325"/>
          <p:cNvSpPr/>
          <p:nvPr/>
        </p:nvSpPr>
        <p:spPr>
          <a:xfrm>
            <a:off x="7956550" y="26035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27" name="矩形 56326"/>
          <p:cNvSpPr/>
          <p:nvPr/>
        </p:nvSpPr>
        <p:spPr>
          <a:xfrm>
            <a:off x="7956550" y="2333625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28" name="矩形 56327"/>
          <p:cNvSpPr/>
          <p:nvPr/>
        </p:nvSpPr>
        <p:spPr>
          <a:xfrm>
            <a:off x="6011863" y="406241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动能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29" name="矩形 56328"/>
          <p:cNvSpPr/>
          <p:nvPr/>
        </p:nvSpPr>
        <p:spPr>
          <a:xfrm>
            <a:off x="4621213" y="456565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重力势能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0" name="矩形 56329"/>
          <p:cNvSpPr/>
          <p:nvPr/>
        </p:nvSpPr>
        <p:spPr>
          <a:xfrm>
            <a:off x="6772275" y="508476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动能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1" name="矩形 56330"/>
          <p:cNvSpPr/>
          <p:nvPr/>
        </p:nvSpPr>
        <p:spPr>
          <a:xfrm>
            <a:off x="3203575" y="5589588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弹性势能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6332" name="矩形 56331"/>
          <p:cNvSpPr/>
          <p:nvPr/>
        </p:nvSpPr>
        <p:spPr>
          <a:xfrm>
            <a:off x="468313" y="609282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动能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  <p:bldP spid="56327" grpId="0"/>
      <p:bldP spid="56328" grpId="0"/>
      <p:bldP spid="56329" grpId="0"/>
      <p:bldP spid="56330" grpId="0"/>
      <p:bldP spid="56331" grpId="0"/>
      <p:bldP spid="563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8" name="矩形 57347"/>
          <p:cNvSpPr/>
          <p:nvPr/>
        </p:nvSpPr>
        <p:spPr>
          <a:xfrm>
            <a:off x="71438" y="42863"/>
            <a:ext cx="9072562" cy="6759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8. </a:t>
            </a:r>
            <a:r>
              <a:rPr lang="zh-CN" altLang="en-US" sz="2800" dirty="0">
                <a:latin typeface="宋体" panose="02010600030101010101" pitchFamily="2" charset="-122"/>
              </a:rPr>
              <a:t>人造地球卫星在从近地点向远地点运行的过程中，速度会逐渐减慢，此过程中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能转化为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能；而在从远地点向近地点运行时，速度会逐渐加快，则此过程中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能转化为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能，由此我们可以判断人造地球卫星在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处动能最大，速度最快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9. </a:t>
            </a:r>
            <a:r>
              <a:rPr lang="zh-CN" altLang="en-US" sz="2800" dirty="0">
                <a:latin typeface="宋体" panose="02010600030101010101" pitchFamily="2" charset="-122"/>
              </a:rPr>
              <a:t>日常生活中有许多物体内能发生改变的现象，请写出以下现象中改变物体内能的方式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）用打气筒打气时，筒壁发热：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）金属汤勺一端放在热汤中，另一端变烫：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）双手互相搓，感觉暖和：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57349" name="矩形 57348"/>
          <p:cNvSpPr/>
          <p:nvPr/>
        </p:nvSpPr>
        <p:spPr>
          <a:xfrm>
            <a:off x="4643438" y="692150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0" name="矩形 57349"/>
          <p:cNvSpPr/>
          <p:nvPr/>
        </p:nvSpPr>
        <p:spPr>
          <a:xfrm>
            <a:off x="395288" y="1196975"/>
            <a:ext cx="125571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重力势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1" name="矩形 57350"/>
          <p:cNvSpPr/>
          <p:nvPr/>
        </p:nvSpPr>
        <p:spPr>
          <a:xfrm>
            <a:off x="3924300" y="1773238"/>
            <a:ext cx="12557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重力势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2" name="矩形 57351"/>
          <p:cNvSpPr/>
          <p:nvPr/>
        </p:nvSpPr>
        <p:spPr>
          <a:xfrm>
            <a:off x="7488238" y="1830388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3" name="矩形 57352"/>
          <p:cNvSpPr/>
          <p:nvPr/>
        </p:nvSpPr>
        <p:spPr>
          <a:xfrm>
            <a:off x="6443663" y="2349500"/>
            <a:ext cx="125571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近地点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4" name="矩形 57353"/>
          <p:cNvSpPr/>
          <p:nvPr/>
        </p:nvSpPr>
        <p:spPr>
          <a:xfrm>
            <a:off x="6084888" y="456565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做功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5" name="矩形 57354"/>
          <p:cNvSpPr/>
          <p:nvPr/>
        </p:nvSpPr>
        <p:spPr>
          <a:xfrm>
            <a:off x="395288" y="5661025"/>
            <a:ext cx="125571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热传递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7356" name="矩形 57355"/>
          <p:cNvSpPr/>
          <p:nvPr/>
        </p:nvSpPr>
        <p:spPr>
          <a:xfrm>
            <a:off x="5332413" y="62230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做功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考纲要求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5129" name="矩形 5128"/>
          <p:cNvSpPr/>
          <p:nvPr/>
        </p:nvSpPr>
        <p:spPr>
          <a:xfrm>
            <a:off x="71438" y="1339850"/>
            <a:ext cx="9072562" cy="4537075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宋体" panose="02010600030101010101" pitchFamily="2" charset="-122"/>
              </a:rPr>
              <a:t>1.</a:t>
            </a:r>
            <a:r>
              <a:rPr lang="zh-CN" altLang="en-US" sz="2800" b="1" dirty="0">
                <a:latin typeface="宋体" panose="02010600030101010101" pitchFamily="2" charset="-122"/>
              </a:rPr>
              <a:t>知道物体是由物质组成的，物质是由分子和原子组成的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宋体" panose="02010600030101010101" pitchFamily="2" charset="-122"/>
              </a:rPr>
              <a:t>2.</a:t>
            </a:r>
            <a:r>
              <a:rPr lang="zh-CN" altLang="en-US" sz="2800" b="1" dirty="0">
                <a:latin typeface="宋体" panose="02010600030101010101" pitchFamily="2" charset="-122"/>
              </a:rPr>
              <a:t>通过观察和实验，了解分子动理论的基本观点，并能用其解释某些热现象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宋体" panose="02010600030101010101" pitchFamily="2" charset="-122"/>
              </a:rPr>
              <a:t>3.</a:t>
            </a:r>
            <a:r>
              <a:rPr lang="zh-CN" altLang="en-US" sz="2800" b="1" dirty="0">
                <a:latin typeface="宋体" panose="02010600030101010101" pitchFamily="2" charset="-122"/>
              </a:rPr>
              <a:t>了解内能的概念，能简单描述温度和内能的关系，知道改变物体内能的两种方法，了解热量的概念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宋体" panose="02010600030101010101" pitchFamily="2" charset="-122"/>
              </a:rPr>
              <a:t>4.</a:t>
            </a:r>
            <a:r>
              <a:rPr lang="zh-CN" altLang="en-US" sz="2800" b="1" dirty="0">
                <a:latin typeface="宋体" panose="02010600030101010101" pitchFamily="2" charset="-122"/>
              </a:rPr>
              <a:t>通过实验，认识比热容的概念并能用比热容解释简单的自然现象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Text Box 45"/>
          <p:cNvSpPr txBox="1"/>
          <p:nvPr/>
        </p:nvSpPr>
        <p:spPr>
          <a:xfrm>
            <a:off x="0" y="1773238"/>
            <a:ext cx="9144000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5000" dirty="0">
                <a:solidFill>
                  <a:srgbClr val="9933FF"/>
                </a:solidFill>
                <a:latin typeface="方正粗圆_GBK" pitchFamily="65" charset="-122"/>
                <a:ea typeface="方正粗圆_GBK" pitchFamily="65" charset="-122"/>
              </a:rPr>
              <a:t>第十三章   内   能</a:t>
            </a:r>
            <a:endParaRPr lang="zh-CN" altLang="en-US" sz="5000" dirty="0">
              <a:solidFill>
                <a:srgbClr val="9933FF"/>
              </a:solidFill>
              <a:latin typeface="方正粗圆_GBK" pitchFamily="65" charset="-122"/>
              <a:ea typeface="方正粗圆_GBK" pitchFamily="65" charset="-122"/>
            </a:endParaRPr>
          </a:p>
        </p:txBody>
      </p:sp>
      <p:sp>
        <p:nvSpPr>
          <p:cNvPr id="2053" name="Text Box 46"/>
          <p:cNvSpPr txBox="1"/>
          <p:nvPr/>
        </p:nvSpPr>
        <p:spPr>
          <a:xfrm>
            <a:off x="0" y="3213100"/>
            <a:ext cx="9144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hlink"/>
                </a:solidFill>
                <a:latin typeface="方正中倩_GBK" pitchFamily="65" charset="-122"/>
                <a:ea typeface="方正中倩_GBK" pitchFamily="65" charset="-122"/>
              </a:rPr>
              <a:t>专题五    比较不同物质的吸热能力</a:t>
            </a:r>
            <a:endParaRPr lang="zh-CN" altLang="en-US" sz="4400" b="1" dirty="0">
              <a:solidFill>
                <a:schemeClr val="hlink"/>
              </a:solidFill>
              <a:latin typeface="方正中倩_GBK" pitchFamily="65" charset="-122"/>
              <a:ea typeface="方正中倩_GBK" pitchFamily="65" charset="-122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03" name="矩形 3102"/>
          <p:cNvSpPr/>
          <p:nvPr/>
        </p:nvSpPr>
        <p:spPr>
          <a:xfrm>
            <a:off x="71438" y="44450"/>
            <a:ext cx="9072562" cy="2870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来宾）从比热容表中可知，水的比热容比煤油的大，用规格相同的两个试管分别装上质量相同的煤油和水，隔着石棉网用相同热源同时对两试管均匀加热，实验后，画出如图所示的图象，其中能正确反映该实验情况的图象是						（　　）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3104" name="矩形 3103"/>
          <p:cNvSpPr/>
          <p:nvPr/>
        </p:nvSpPr>
        <p:spPr>
          <a:xfrm>
            <a:off x="7956550" y="240506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3105" name="图片 31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627438"/>
            <a:ext cx="9144000" cy="196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4" name="矩形 61443"/>
          <p:cNvSpPr/>
          <p:nvPr/>
        </p:nvSpPr>
        <p:spPr>
          <a:xfrm>
            <a:off x="71438" y="82550"/>
            <a:ext cx="9072562" cy="6759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南京）根据表中数据，下列判断正确的是									（　　）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endParaRPr lang="zh-CN" altLang="en-US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不同物质的比热容不可能相同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在阳光照射下，干泥土比湿泥土升温慢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因为水的比热容较大，所以沿海地区比内陆地区昼夜温差大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质量相等的铝块和钢块升高相同的温度，铝块吸收的热量多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pic>
        <p:nvPicPr>
          <p:cNvPr id="61445" name="图片 614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2275" y="1411288"/>
            <a:ext cx="5857875" cy="2162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46" name="矩形 61445"/>
          <p:cNvSpPr/>
          <p:nvPr/>
        </p:nvSpPr>
        <p:spPr>
          <a:xfrm>
            <a:off x="8018463" y="74930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8" name="矩形 62467"/>
          <p:cNvSpPr/>
          <p:nvPr/>
        </p:nvSpPr>
        <p:spPr>
          <a:xfrm>
            <a:off x="71438" y="404813"/>
            <a:ext cx="9072562" cy="342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3.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泰安）如图</a:t>
            </a:r>
            <a:r>
              <a:rPr lang="en-US" altLang="zh-CN" sz="2800" dirty="0">
                <a:latin typeface="宋体" panose="02010600030101010101" pitchFamily="2" charset="-122"/>
              </a:rPr>
              <a:t>Z13-5-1</a:t>
            </a:r>
            <a:r>
              <a:rPr lang="zh-CN" altLang="en-US" sz="2800" dirty="0">
                <a:latin typeface="宋体" panose="02010600030101010101" pitchFamily="2" charset="-122"/>
              </a:rPr>
              <a:t>所示是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“探究不同物质吸热的情况”的实验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将质量相等的水和煤油分别装在两个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相同的烧杯中，然后用两个相同的酒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精灯加热并不断搅拌，每隔</a:t>
            </a:r>
            <a:r>
              <a:rPr lang="en-US" altLang="zh-CN" sz="2800" dirty="0">
                <a:latin typeface="宋体" panose="02010600030101010101" pitchFamily="2" charset="-122"/>
              </a:rPr>
              <a:t>2 min</a:t>
            </a:r>
            <a:r>
              <a:rPr lang="zh-CN" altLang="en-US" sz="2800" dirty="0">
                <a:latin typeface="宋体" panose="02010600030101010101" pitchFamily="2" charset="-122"/>
              </a:rPr>
              <a:t>记录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一次温度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实验记录如下表：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pic>
        <p:nvPicPr>
          <p:cNvPr id="62469" name="图片 624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27763" y="476250"/>
            <a:ext cx="2916237" cy="2686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0" name="图片 624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4010025"/>
            <a:ext cx="8642350" cy="1866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2" name="矩形 63491"/>
          <p:cNvSpPr/>
          <p:nvPr/>
        </p:nvSpPr>
        <p:spPr>
          <a:xfrm>
            <a:off x="71438" y="44450"/>
            <a:ext cx="9072562" cy="342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）本次实验采用的科学方法是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（填选项号）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A. </a:t>
            </a:r>
            <a:r>
              <a:rPr lang="zh-CN" altLang="en-US" sz="2800" dirty="0">
                <a:latin typeface="宋体" panose="02010600030101010101" pitchFamily="2" charset="-122"/>
              </a:rPr>
              <a:t>控制变量法				</a:t>
            </a:r>
            <a:r>
              <a:rPr lang="en-US" altLang="zh-CN" sz="2800" dirty="0">
                <a:latin typeface="宋体" panose="02010600030101010101" pitchFamily="2" charset="-122"/>
              </a:rPr>
              <a:t>B. </a:t>
            </a:r>
            <a:r>
              <a:rPr lang="zh-CN" altLang="en-US" sz="2800" dirty="0">
                <a:latin typeface="宋体" panose="02010600030101010101" pitchFamily="2" charset="-122"/>
              </a:rPr>
              <a:t>理想实验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C. </a:t>
            </a:r>
            <a:r>
              <a:rPr lang="zh-CN" altLang="en-US" sz="2800" dirty="0">
                <a:latin typeface="宋体" panose="02010600030101010101" pitchFamily="2" charset="-122"/>
              </a:rPr>
              <a:t>比值定义法				</a:t>
            </a:r>
            <a:r>
              <a:rPr lang="en-US" altLang="zh-CN" sz="2800" dirty="0">
                <a:latin typeface="宋体" panose="02010600030101010101" pitchFamily="2" charset="-122"/>
              </a:rPr>
              <a:t>D.</a:t>
            </a:r>
            <a:r>
              <a:rPr lang="zh-CN" altLang="en-US" sz="2800" dirty="0">
                <a:latin typeface="宋体" panose="02010600030101010101" pitchFamily="2" charset="-122"/>
              </a:rPr>
              <a:t>类比法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）分析表格数据可知：升高相同的温度，吸收热量少的物质是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3493" name="矩形 63492"/>
          <p:cNvSpPr/>
          <p:nvPr/>
        </p:nvSpPr>
        <p:spPr>
          <a:xfrm>
            <a:off x="71438" y="3470275"/>
            <a:ext cx="9072562" cy="175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4.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2015</a:t>
            </a:r>
            <a:r>
              <a:rPr lang="zh-CN" altLang="en-US" sz="2800" dirty="0">
                <a:latin typeface="宋体" panose="02010600030101010101" pitchFamily="2" charset="-122"/>
              </a:rPr>
              <a:t>河南）为比较两种液体的吸热能力，小军用图</a:t>
            </a:r>
            <a:r>
              <a:rPr lang="en-US" altLang="zh-CN" sz="2800" dirty="0">
                <a:latin typeface="宋体" panose="02010600030101010101" pitchFamily="2" charset="-122"/>
              </a:rPr>
              <a:t>Z13-5-2</a:t>
            </a:r>
            <a:r>
              <a:rPr lang="zh-CN" altLang="en-US" sz="2800" dirty="0">
                <a:latin typeface="宋体" panose="02010600030101010101" pitchFamily="2" charset="-122"/>
              </a:rPr>
              <a:t>甲中两个相同的装置做实验，实验器材还有天平和钟表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收集的实验数据记录如下表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3494" name="矩形 63493"/>
          <p:cNvSpPr/>
          <p:nvPr/>
        </p:nvSpPr>
        <p:spPr>
          <a:xfrm>
            <a:off x="5940425" y="173038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63495" name="图片 6349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5229225"/>
            <a:ext cx="8896350" cy="1647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3497" name="文本框 63496"/>
          <p:cNvSpPr txBox="1"/>
          <p:nvPr/>
        </p:nvSpPr>
        <p:spPr>
          <a:xfrm>
            <a:off x="1979613" y="2924175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煤油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4516" name="图片 645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3713" y="44450"/>
            <a:ext cx="5781675" cy="297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4517" name="矩形 64516"/>
          <p:cNvSpPr/>
          <p:nvPr/>
        </p:nvSpPr>
        <p:spPr>
          <a:xfrm>
            <a:off x="71438" y="2925763"/>
            <a:ext cx="9072562" cy="3681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）某时刻温度计的示数如图</a:t>
            </a:r>
            <a:r>
              <a:rPr lang="en-US" altLang="zh-CN" sz="2800" dirty="0">
                <a:latin typeface="宋体" panose="02010600030101010101" pitchFamily="2" charset="-122"/>
              </a:rPr>
              <a:t>Z13-5-2</a:t>
            </a:r>
            <a:r>
              <a:rPr lang="zh-CN" altLang="en-US" sz="2800" dirty="0">
                <a:latin typeface="宋体" panose="02010600030101010101" pitchFamily="2" charset="-122"/>
              </a:rPr>
              <a:t>乙所示，此温度值是</a:t>
            </a:r>
            <a:r>
              <a:rPr lang="en-US" altLang="zh-CN" sz="2800">
                <a:latin typeface="宋体" panose="02010600030101010101" pitchFamily="2" charset="-122"/>
              </a:rPr>
              <a:t>__________℃.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）实验中，用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间接反映液体吸收热量的多少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）通过分析表中数据可知，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（填“液体</a:t>
            </a:r>
            <a:r>
              <a:rPr lang="en-US" altLang="zh-CN" sz="2800" dirty="0">
                <a:latin typeface="宋体" panose="02010600030101010101" pitchFamily="2" charset="-122"/>
              </a:rPr>
              <a:t>1”</a:t>
            </a:r>
            <a:r>
              <a:rPr lang="zh-CN" altLang="en-US" sz="2800" dirty="0">
                <a:latin typeface="宋体" panose="02010600030101010101" pitchFamily="2" charset="-122"/>
              </a:rPr>
              <a:t>或“液体</a:t>
            </a:r>
            <a:r>
              <a:rPr lang="en-US" altLang="zh-CN" sz="2800" dirty="0">
                <a:latin typeface="宋体" panose="02010600030101010101" pitchFamily="2" charset="-122"/>
              </a:rPr>
              <a:t>2”</a:t>
            </a:r>
            <a:r>
              <a:rPr lang="zh-CN" altLang="en-US" sz="2800" dirty="0">
                <a:latin typeface="宋体" panose="02010600030101010101" pitchFamily="2" charset="-122"/>
              </a:rPr>
              <a:t>）的吸热能力较强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物理上用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这个物理量来描述物质的吸热能力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4518" name="矩形 64517"/>
          <p:cNvSpPr/>
          <p:nvPr/>
        </p:nvSpPr>
        <p:spPr>
          <a:xfrm>
            <a:off x="1331913" y="3500438"/>
            <a:ext cx="5810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26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4519" name="矩形 64518"/>
          <p:cNvSpPr/>
          <p:nvPr/>
        </p:nvSpPr>
        <p:spPr>
          <a:xfrm>
            <a:off x="3036888" y="4005263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加热时间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4520" name="矩形 64519"/>
          <p:cNvSpPr/>
          <p:nvPr/>
        </p:nvSpPr>
        <p:spPr>
          <a:xfrm>
            <a:off x="5219700" y="4997450"/>
            <a:ext cx="109696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液体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4521" name="矩形 64520"/>
          <p:cNvSpPr/>
          <p:nvPr/>
        </p:nvSpPr>
        <p:spPr>
          <a:xfrm>
            <a:off x="7524750" y="5516563"/>
            <a:ext cx="12509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比热容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/>
      <p:bldP spid="64519" grpId="0"/>
      <p:bldP spid="64520" grpId="0"/>
      <p:bldP spid="6452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40" name="矩形 65539"/>
          <p:cNvSpPr/>
          <p:nvPr/>
        </p:nvSpPr>
        <p:spPr>
          <a:xfrm>
            <a:off x="71438" y="331788"/>
            <a:ext cx="9072562" cy="175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5. </a:t>
            </a:r>
            <a:r>
              <a:rPr lang="zh-CN" altLang="en-US" sz="2800" dirty="0">
                <a:latin typeface="宋体" panose="02010600030101010101" pitchFamily="2" charset="-122"/>
              </a:rPr>
              <a:t>为了比较水和食用油的吸热能力，小杨用两个相同的装置做了如图</a:t>
            </a:r>
            <a:r>
              <a:rPr lang="en-US" altLang="zh-CN" sz="2800" dirty="0">
                <a:latin typeface="宋体" panose="02010600030101010101" pitchFamily="2" charset="-122"/>
              </a:rPr>
              <a:t>Z13-5-3</a:t>
            </a:r>
            <a:r>
              <a:rPr lang="zh-CN" altLang="en-US" sz="2800" dirty="0">
                <a:latin typeface="宋体" panose="02010600030101010101" pitchFamily="2" charset="-122"/>
              </a:rPr>
              <a:t>所示的实验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用温度计测量液体吸收热量后升高的温度值，并用钟表记录加热时间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pic>
        <p:nvPicPr>
          <p:cNvPr id="65541" name="图片 655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288" y="2216150"/>
            <a:ext cx="8501062" cy="3876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4" name="矩形 66563"/>
          <p:cNvSpPr/>
          <p:nvPr/>
        </p:nvSpPr>
        <p:spPr>
          <a:xfrm>
            <a:off x="71438" y="-26987"/>
            <a:ext cx="9072562" cy="2870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）常见温度计是根据液体的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的性质制成，图</a:t>
            </a:r>
            <a:r>
              <a:rPr lang="en-US" altLang="zh-CN" sz="2800" dirty="0">
                <a:latin typeface="宋体" panose="02010600030101010101" pitchFamily="2" charset="-122"/>
              </a:rPr>
              <a:t>Z13-5-3</a:t>
            </a:r>
            <a:r>
              <a:rPr lang="zh-CN" altLang="en-US" sz="2800" dirty="0">
                <a:latin typeface="宋体" panose="02010600030101010101" pitchFamily="2" charset="-122"/>
              </a:rPr>
              <a:t>乙是小杨用温度计测烧杯中液体初温的操作图，</a:t>
            </a:r>
            <a:r>
              <a:rPr lang="en-US" altLang="zh-CN" sz="2800" dirty="0">
                <a:latin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</a:rPr>
              <a:t>为操作过程，</a:t>
            </a:r>
            <a:r>
              <a:rPr lang="en-US" altLang="zh-CN" sz="2800" dirty="0">
                <a:latin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</a:rPr>
              <a:t>为示数稳定后的读数过程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①A</a:t>
            </a:r>
            <a:r>
              <a:rPr lang="zh-CN" altLang="en-US" sz="2800" dirty="0">
                <a:latin typeface="宋体" panose="02010600030101010101" pitchFamily="2" charset="-122"/>
              </a:rPr>
              <a:t>图中操作的错误是：</a:t>
            </a:r>
            <a:r>
              <a:rPr lang="en-US" altLang="zh-CN" sz="2800">
                <a:latin typeface="宋体" panose="02010600030101010101" pitchFamily="2" charset="-122"/>
              </a:rPr>
              <a:t>____________________________;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②B</a:t>
            </a:r>
            <a:r>
              <a:rPr lang="zh-CN" altLang="en-US" sz="2800" dirty="0">
                <a:latin typeface="宋体" panose="02010600030101010101" pitchFamily="2" charset="-122"/>
              </a:rPr>
              <a:t>图中读数的错误是：</a:t>
            </a:r>
            <a:r>
              <a:rPr lang="en-US" altLang="zh-CN" sz="2800">
                <a:latin typeface="宋体" panose="02010600030101010101" pitchFamily="2" charset="-122"/>
              </a:rPr>
              <a:t>____________________________;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6565" name="矩形 66564"/>
          <p:cNvSpPr/>
          <p:nvPr/>
        </p:nvSpPr>
        <p:spPr>
          <a:xfrm>
            <a:off x="3865563" y="1700213"/>
            <a:ext cx="44704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温度计的玻璃泡接触了杯底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6566" name="矩形 66565"/>
          <p:cNvSpPr/>
          <p:nvPr/>
        </p:nvSpPr>
        <p:spPr>
          <a:xfrm>
            <a:off x="5076825" y="30163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热胀冷缩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6567" name="矩形 66566"/>
          <p:cNvSpPr/>
          <p:nvPr/>
        </p:nvSpPr>
        <p:spPr>
          <a:xfrm>
            <a:off x="3779838" y="2262188"/>
            <a:ext cx="518477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温度计的玻璃泡离开了被测液体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6568" name="矩形 66567"/>
          <p:cNvSpPr/>
          <p:nvPr/>
        </p:nvSpPr>
        <p:spPr>
          <a:xfrm>
            <a:off x="50800" y="3054350"/>
            <a:ext cx="74739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）小杨纠正错误后，将实验数据记录如下：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pic>
        <p:nvPicPr>
          <p:cNvPr id="66569" name="图片 665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512" y="3859213"/>
            <a:ext cx="9239250" cy="1657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6570" name="矩形 66569"/>
          <p:cNvSpPr/>
          <p:nvPr/>
        </p:nvSpPr>
        <p:spPr>
          <a:xfrm>
            <a:off x="34925" y="5589588"/>
            <a:ext cx="9109075" cy="120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2800" dirty="0">
                <a:latin typeface="宋体" panose="02010600030101010101" pitchFamily="2" charset="-122"/>
              </a:rPr>
              <a:t>在实验过程中控制加热时间相同，通过比较</a:t>
            </a:r>
            <a:r>
              <a:rPr lang="en-US" altLang="zh-CN" sz="2800" dirty="0">
                <a:latin typeface="宋体" panose="02010600030101010101" pitchFamily="2" charset="-122"/>
              </a:rPr>
              <a:t>____________</a:t>
            </a:r>
            <a:r>
              <a:rPr lang="zh-CN" altLang="en-US" sz="2800" dirty="0">
                <a:latin typeface="宋体" panose="02010600030101010101" pitchFamily="2" charset="-122"/>
              </a:rPr>
              <a:t>来研究水和食用油吸热能力的差异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6571" name="矩形 66570"/>
          <p:cNvSpPr/>
          <p:nvPr/>
        </p:nvSpPr>
        <p:spPr>
          <a:xfrm>
            <a:off x="6931025" y="5661025"/>
            <a:ext cx="19700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升高的温度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66" grpId="0"/>
      <p:bldP spid="66567" grpId="0"/>
      <p:bldP spid="6657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8" name="矩形 67587"/>
          <p:cNvSpPr/>
          <p:nvPr/>
        </p:nvSpPr>
        <p:spPr>
          <a:xfrm>
            <a:off x="71438" y="115888"/>
            <a:ext cx="9072562" cy="6203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）在此实验中，如果要使水和食用油的最后温度相同，就要给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加热更长的时间，此时水吸收的热量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（填“大于”或“小于”或“等于”）食用油吸收的热量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</a:rPr>
              <a:t>）通过实验可以得到不同的物质吸热能力不同，物质的这种特性用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这个物理量来描述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6. </a:t>
            </a: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2016</a:t>
            </a:r>
            <a:r>
              <a:rPr lang="zh-CN" altLang="en-US" sz="2800" dirty="0">
                <a:latin typeface="宋体" panose="02010600030101010101" pitchFamily="2" charset="-122"/>
              </a:rPr>
              <a:t>沈阳）如图</a:t>
            </a:r>
            <a:r>
              <a:rPr lang="en-US" altLang="zh-CN" sz="2800" dirty="0">
                <a:latin typeface="宋体" panose="02010600030101010101" pitchFamily="2" charset="-122"/>
              </a:rPr>
              <a:t>Z13-5-4</a:t>
            </a:r>
            <a:r>
              <a:rPr lang="zh-CN" altLang="en-US" sz="2800" dirty="0">
                <a:latin typeface="宋体" panose="02010600030101010101" pitchFamily="2" charset="-122"/>
              </a:rPr>
              <a:t>所示是“比较不同物体的吸热情况”的实验装置，烧杯中装有质量相同、初温相同的两种液体</a:t>
            </a:r>
            <a:r>
              <a:rPr lang="en-US" altLang="zh-CN" sz="2800" dirty="0">
                <a:latin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</a:rPr>
              <a:t>和</a:t>
            </a:r>
            <a:r>
              <a:rPr lang="en-US" altLang="zh-CN" sz="2800" dirty="0">
                <a:latin typeface="宋体" panose="02010600030101010101" pitchFamily="2" charset="-122"/>
              </a:rPr>
              <a:t>B</a:t>
            </a:r>
            <a:r>
              <a:rPr lang="zh-CN" altLang="en-US" sz="2800" dirty="0">
                <a:latin typeface="宋体" panose="02010600030101010101" pitchFamily="2" charset="-122"/>
              </a:rPr>
              <a:t>，将规格相同的电加热器分别浸没在两种液体中，同时加热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用停表测出液体加热到相同温度时所用的时间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表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是小明记录的实验数据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7589" name="矩形 67588"/>
          <p:cNvSpPr/>
          <p:nvPr/>
        </p:nvSpPr>
        <p:spPr>
          <a:xfrm>
            <a:off x="2484438" y="749300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水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7590" name="矩形 67589"/>
          <p:cNvSpPr/>
          <p:nvPr/>
        </p:nvSpPr>
        <p:spPr>
          <a:xfrm>
            <a:off x="1258888" y="132556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大于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7591" name="矩形 67590"/>
          <p:cNvSpPr/>
          <p:nvPr/>
        </p:nvSpPr>
        <p:spPr>
          <a:xfrm>
            <a:off x="2555875" y="2981325"/>
            <a:ext cx="12557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比热容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  <p:bldP spid="67590" grpId="0"/>
      <p:bldP spid="6759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8612" name="图片 686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188913"/>
            <a:ext cx="6194425" cy="33035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8613" name="图片 686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3644900"/>
            <a:ext cx="6985000" cy="25574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2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12293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2298" name="矩形 12297"/>
          <p:cNvSpPr/>
          <p:nvPr/>
        </p:nvSpPr>
        <p:spPr>
          <a:xfrm>
            <a:off x="71438" y="1041400"/>
            <a:ext cx="9072562" cy="5732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一、分子热运动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 </a:t>
            </a:r>
            <a:r>
              <a:rPr lang="zh-CN" altLang="en-US" sz="2800" dirty="0">
                <a:latin typeface="宋体" panose="02010600030101010101" pitchFamily="2" charset="-122"/>
              </a:rPr>
              <a:t>物质的组成：常见的物质是由极其微小的粒子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、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构成的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扩散现象</a:t>
            </a:r>
            <a:r>
              <a:rPr lang="en-US" altLang="zh-CN" sz="2800">
                <a:latin typeface="宋体" panose="02010600030101010101" pitchFamily="2" charset="-122"/>
              </a:rPr>
              <a:t>: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）概念：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的物质在相互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时彼此进入对方的现象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）条件：可以发生在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体、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体和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体之间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）扩散现象表明：一切物质的分子都在不停地做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的运动</a:t>
            </a:r>
            <a:r>
              <a:rPr lang="en-US" altLang="zh-CN" sz="2800" dirty="0">
                <a:latin typeface="宋体" panose="02010600030101010101" pitchFamily="2" charset="-122"/>
              </a:rPr>
              <a:t>. __________</a:t>
            </a:r>
            <a:r>
              <a:rPr lang="zh-CN" altLang="en-US" sz="2800" dirty="0">
                <a:latin typeface="宋体" panose="02010600030101010101" pitchFamily="2" charset="-122"/>
              </a:rPr>
              <a:t>越高，分子运动越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12299" name="矩形 12298"/>
          <p:cNvSpPr/>
          <p:nvPr/>
        </p:nvSpPr>
        <p:spPr>
          <a:xfrm>
            <a:off x="581025" y="206057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分子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0" name="矩形 12299"/>
          <p:cNvSpPr/>
          <p:nvPr/>
        </p:nvSpPr>
        <p:spPr>
          <a:xfrm>
            <a:off x="2740025" y="211772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原子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1" name="矩形 12300"/>
          <p:cNvSpPr/>
          <p:nvPr/>
        </p:nvSpPr>
        <p:spPr>
          <a:xfrm>
            <a:off x="2627313" y="314166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不同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2" name="矩形 12301"/>
          <p:cNvSpPr/>
          <p:nvPr/>
        </p:nvSpPr>
        <p:spPr>
          <a:xfrm>
            <a:off x="6413500" y="314166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接触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3" name="矩形 12302"/>
          <p:cNvSpPr/>
          <p:nvPr/>
        </p:nvSpPr>
        <p:spPr>
          <a:xfrm>
            <a:off x="4427538" y="4133850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固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4" name="矩形 12303"/>
          <p:cNvSpPr/>
          <p:nvPr/>
        </p:nvSpPr>
        <p:spPr>
          <a:xfrm>
            <a:off x="6948488" y="4076700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液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5" name="矩形 12304"/>
          <p:cNvSpPr/>
          <p:nvPr/>
        </p:nvSpPr>
        <p:spPr>
          <a:xfrm>
            <a:off x="684213" y="4652963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气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6" name="矩形 12305"/>
          <p:cNvSpPr/>
          <p:nvPr/>
        </p:nvSpPr>
        <p:spPr>
          <a:xfrm>
            <a:off x="395288" y="5646738"/>
            <a:ext cx="125571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无规则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7" name="矩形 12306"/>
          <p:cNvSpPr/>
          <p:nvPr/>
        </p:nvSpPr>
        <p:spPr>
          <a:xfrm>
            <a:off x="3779838" y="558958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温度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8" name="矩形 12307"/>
          <p:cNvSpPr/>
          <p:nvPr/>
        </p:nvSpPr>
        <p:spPr>
          <a:xfrm>
            <a:off x="508000" y="616585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剧烈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/>
      <p:bldP spid="12300" grpId="0"/>
      <p:bldP spid="12301" grpId="0"/>
      <p:bldP spid="12302" grpId="0"/>
      <p:bldP spid="12303" grpId="0"/>
      <p:bldP spid="12304" grpId="0"/>
      <p:bldP spid="12305" grpId="0"/>
      <p:bldP spid="12306" grpId="0"/>
      <p:bldP spid="12307" grpId="0"/>
      <p:bldP spid="1230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6" name="矩形 69635"/>
          <p:cNvSpPr/>
          <p:nvPr/>
        </p:nvSpPr>
        <p:spPr>
          <a:xfrm>
            <a:off x="71438" y="188913"/>
            <a:ext cx="9072562" cy="5864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）组装器材时，应将温度计固定在适当的位置，不要碰到烧杯和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）加热液体</a:t>
            </a:r>
            <a:r>
              <a:rPr lang="en-US" altLang="zh-CN" sz="2800" dirty="0">
                <a:latin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</a:rPr>
              <a:t>所用的时间如图</a:t>
            </a:r>
            <a:r>
              <a:rPr lang="en-US" altLang="zh-CN" sz="2800" dirty="0">
                <a:latin typeface="宋体" panose="02010600030101010101" pitchFamily="2" charset="-122"/>
              </a:rPr>
              <a:t>Z13-5-4</a:t>
            </a:r>
            <a:r>
              <a:rPr lang="zh-CN" altLang="en-US" sz="2800" dirty="0">
                <a:latin typeface="宋体" panose="02010600030101010101" pitchFamily="2" charset="-122"/>
              </a:rPr>
              <a:t>乙所示，为</a:t>
            </a:r>
            <a:r>
              <a:rPr lang="en-US" altLang="zh-CN" sz="2800">
                <a:latin typeface="宋体" panose="02010600030101010101" pitchFamily="2" charset="-122"/>
              </a:rPr>
              <a:t>__________s.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）上述实验中，加热时间较长的液体，其比热容较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（填“大”或“小”）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</a:rPr>
              <a:t>）小红想用与小明不同的方法进行实验，则她在实验中应控制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（填“加热时间”或“升高温度”）相同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69637" name="矩形 69636"/>
          <p:cNvSpPr/>
          <p:nvPr/>
        </p:nvSpPr>
        <p:spPr>
          <a:xfrm>
            <a:off x="2051050" y="96520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电加热器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9638" name="矩形 69637"/>
          <p:cNvSpPr/>
          <p:nvPr/>
        </p:nvSpPr>
        <p:spPr>
          <a:xfrm>
            <a:off x="611188" y="2262188"/>
            <a:ext cx="5810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80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9639" name="矩形 69638"/>
          <p:cNvSpPr/>
          <p:nvPr/>
        </p:nvSpPr>
        <p:spPr>
          <a:xfrm>
            <a:off x="755650" y="3500438"/>
            <a:ext cx="5397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大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9640" name="矩形 69639"/>
          <p:cNvSpPr/>
          <p:nvPr/>
        </p:nvSpPr>
        <p:spPr>
          <a:xfrm>
            <a:off x="1692275" y="4797425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加热时间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/>
      <p:bldP spid="69638" grpId="0"/>
      <p:bldP spid="69639" grpId="0"/>
      <p:bldP spid="696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8" name="矩形 31747"/>
          <p:cNvSpPr/>
          <p:nvPr/>
        </p:nvSpPr>
        <p:spPr>
          <a:xfrm>
            <a:off x="71438" y="1290638"/>
            <a:ext cx="9072562" cy="120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</a:rPr>
              <a:t>）分子的热运动：由于分子的运动与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有关，所以这种无规则运动叫做分子的热运动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1749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1750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1751" name="矩形 31750"/>
          <p:cNvSpPr/>
          <p:nvPr/>
        </p:nvSpPr>
        <p:spPr>
          <a:xfrm>
            <a:off x="34925" y="2595563"/>
            <a:ext cx="9109075" cy="342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注意：物质的分子运动和机械运动是不同的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分子运动是我们肉眼看不见的，如“香味扑面”、“槐花飘香”；机械运动需受外力作用，如“尘土飞扬”、“沙尘翻滚”等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3. </a:t>
            </a:r>
            <a:r>
              <a:rPr lang="zh-CN" altLang="en-US" sz="2800" dirty="0">
                <a:latin typeface="宋体" panose="02010600030101010101" pitchFamily="2" charset="-122"/>
              </a:rPr>
              <a:t>分子动理论的初步知识：常见的物质是由大量的分子、原子构成的；物质内的分子在不停地做热运动；分子之间存在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和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1752" name="矩形 31751"/>
          <p:cNvSpPr/>
          <p:nvPr/>
        </p:nvSpPr>
        <p:spPr>
          <a:xfrm>
            <a:off x="6804025" y="134143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温度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753" name="矩形 31752"/>
          <p:cNvSpPr/>
          <p:nvPr/>
        </p:nvSpPr>
        <p:spPr>
          <a:xfrm>
            <a:off x="1258888" y="537368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引力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754" name="矩形 31753"/>
          <p:cNvSpPr/>
          <p:nvPr/>
        </p:nvSpPr>
        <p:spPr>
          <a:xfrm>
            <a:off x="3419475" y="543083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斥力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/>
      <p:bldP spid="31753" grpId="0"/>
      <p:bldP spid="317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2" name="矩形 32771"/>
          <p:cNvSpPr/>
          <p:nvPr/>
        </p:nvSpPr>
        <p:spPr>
          <a:xfrm>
            <a:off x="-36512" y="1052513"/>
            <a:ext cx="9109075" cy="2655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注意：</a:t>
            </a:r>
            <a:r>
              <a:rPr lang="en-US" altLang="zh-CN" sz="2800" dirty="0">
                <a:latin typeface="宋体" panose="02010600030101010101" pitchFamily="2" charset="-122"/>
              </a:rPr>
              <a:t>①</a:t>
            </a:r>
            <a:r>
              <a:rPr lang="zh-CN" altLang="en-US" sz="2800" dirty="0">
                <a:latin typeface="宋体" panose="02010600030101010101" pitchFamily="2" charset="-122"/>
              </a:rPr>
              <a:t>分子间的引力和斥力是同时存在的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当斥力大于引力时，分子力表现为斥力；当斥力小于引力时，分子力表现为引力</a:t>
            </a:r>
            <a:r>
              <a:rPr lang="en-US" altLang="zh-CN" sz="2800" dirty="0">
                <a:latin typeface="宋体" panose="02010600030101010101" pitchFamily="2" charset="-122"/>
              </a:rPr>
              <a:t>. ②</a:t>
            </a:r>
            <a:r>
              <a:rPr lang="zh-CN" altLang="en-US" sz="2800" dirty="0">
                <a:latin typeface="宋体" panose="02010600030101010101" pitchFamily="2" charset="-122"/>
              </a:rPr>
              <a:t>分子间的引力和斥力的作用范围很小，只有分子彼此靠得很近时才能产生，分子间距离太大时，分子间的作用力就十分微弱，甚至没有了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2773" name="矩形 32772"/>
          <p:cNvSpPr/>
          <p:nvPr/>
        </p:nvSpPr>
        <p:spPr>
          <a:xfrm>
            <a:off x="34925" y="3573463"/>
            <a:ext cx="9109075" cy="3168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b="1" dirty="0">
                <a:latin typeface="宋体" panose="02010600030101010101" pitchFamily="2" charset="-122"/>
              </a:rPr>
              <a:t>二、内能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1.</a:t>
            </a:r>
            <a:r>
              <a:rPr lang="zh-CN" altLang="en-US" sz="2800" dirty="0">
                <a:latin typeface="宋体" panose="02010600030101010101" pitchFamily="2" charset="-122"/>
              </a:rPr>
              <a:t>定义：构成物体的所有分子，其热运动的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能和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能的总和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2. </a:t>
            </a:r>
            <a:r>
              <a:rPr lang="zh-CN" altLang="en-US" sz="2800" dirty="0">
                <a:latin typeface="宋体" panose="02010600030101010101" pitchFamily="2" charset="-122"/>
              </a:rPr>
              <a:t>主要影响因素：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）温度升高，内能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；温度降低，内能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2774" name="矩形 32773"/>
          <p:cNvSpPr/>
          <p:nvPr/>
        </p:nvSpPr>
        <p:spPr>
          <a:xfrm>
            <a:off x="7561263" y="4133850"/>
            <a:ext cx="539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775" name="矩形 32774"/>
          <p:cNvSpPr/>
          <p:nvPr/>
        </p:nvSpPr>
        <p:spPr>
          <a:xfrm>
            <a:off x="755650" y="4638675"/>
            <a:ext cx="12557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分子势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776" name="矩形 32775"/>
          <p:cNvSpPr/>
          <p:nvPr/>
        </p:nvSpPr>
        <p:spPr>
          <a:xfrm>
            <a:off x="3924300" y="558958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增大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777" name="矩形 32776"/>
          <p:cNvSpPr/>
          <p:nvPr/>
        </p:nvSpPr>
        <p:spPr>
          <a:xfrm>
            <a:off x="468313" y="615156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减少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779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2780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5" grpId="0"/>
      <p:bldP spid="32776" grpId="0"/>
      <p:bldP spid="327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6" name="矩形 33795"/>
          <p:cNvSpPr/>
          <p:nvPr/>
        </p:nvSpPr>
        <p:spPr>
          <a:xfrm>
            <a:off x="34925" y="2276475"/>
            <a:ext cx="9072563" cy="3981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3.</a:t>
            </a:r>
            <a:r>
              <a:rPr lang="zh-CN" altLang="en-US" sz="2800" dirty="0">
                <a:latin typeface="宋体" panose="02010600030101010101" pitchFamily="2" charset="-122"/>
              </a:rPr>
              <a:t>机械能和内能：机械能与整个物体的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运动情况有关，而内能与物体内部分子的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和分子之间的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情况有关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4. </a:t>
            </a:r>
            <a:r>
              <a:rPr lang="zh-CN" altLang="en-US" sz="2800" dirty="0">
                <a:latin typeface="宋体" panose="02010600030101010101" pitchFamily="2" charset="-122"/>
              </a:rPr>
              <a:t>改变方法：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）热传递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①</a:t>
            </a:r>
            <a:r>
              <a:rPr lang="zh-CN" altLang="en-US" sz="2800" dirty="0">
                <a:latin typeface="宋体" panose="02010600030101010101" pitchFamily="2" charset="-122"/>
              </a:rPr>
              <a:t>热量：在热传递的过程中，传递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的多少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②</a:t>
            </a:r>
            <a:r>
              <a:rPr lang="zh-CN" altLang="en-US" sz="2800" dirty="0">
                <a:latin typeface="宋体" panose="02010600030101010101" pitchFamily="2" charset="-122"/>
              </a:rPr>
              <a:t>条件：存在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3797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3798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3799" name="矩形 33798"/>
          <p:cNvSpPr/>
          <p:nvPr/>
        </p:nvSpPr>
        <p:spPr>
          <a:xfrm>
            <a:off x="34925" y="1158875"/>
            <a:ext cx="9109075" cy="1117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）特点：一切物体，不论温度高低，都具有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3804" name="矩形 33803"/>
          <p:cNvSpPr/>
          <p:nvPr/>
        </p:nvSpPr>
        <p:spPr>
          <a:xfrm>
            <a:off x="539750" y="166211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内能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805" name="矩形 33804"/>
          <p:cNvSpPr/>
          <p:nvPr/>
        </p:nvSpPr>
        <p:spPr>
          <a:xfrm>
            <a:off x="6516688" y="23495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机械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806" name="矩形 33805"/>
          <p:cNvSpPr/>
          <p:nvPr/>
        </p:nvSpPr>
        <p:spPr>
          <a:xfrm>
            <a:off x="6084888" y="2924175"/>
            <a:ext cx="1255712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热运动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807" name="矩形 33806"/>
          <p:cNvSpPr/>
          <p:nvPr/>
        </p:nvSpPr>
        <p:spPr>
          <a:xfrm>
            <a:off x="1258888" y="3486150"/>
            <a:ext cx="16129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相互作用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808" name="矩形 33807"/>
          <p:cNvSpPr/>
          <p:nvPr/>
        </p:nvSpPr>
        <p:spPr>
          <a:xfrm>
            <a:off x="5795963" y="508476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能量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809" name="矩形 33808"/>
          <p:cNvSpPr/>
          <p:nvPr/>
        </p:nvSpPr>
        <p:spPr>
          <a:xfrm>
            <a:off x="2457450" y="5661025"/>
            <a:ext cx="1255713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温度差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  <p:bldP spid="33805" grpId="0"/>
      <p:bldP spid="33806" grpId="0"/>
      <p:bldP spid="33807" grpId="0"/>
      <p:bldP spid="33808" grpId="0"/>
      <p:bldP spid="338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20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4821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4822" name="矩形 34821"/>
          <p:cNvSpPr/>
          <p:nvPr/>
        </p:nvSpPr>
        <p:spPr>
          <a:xfrm>
            <a:off x="34925" y="1131888"/>
            <a:ext cx="9109075" cy="509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③</a:t>
            </a:r>
            <a:r>
              <a:rPr lang="zh-CN" altLang="en-US" sz="2800" dirty="0">
                <a:latin typeface="宋体" panose="02010600030101010101" pitchFamily="2" charset="-122"/>
              </a:rPr>
              <a:t>规律：物体吸收热量，内能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；物体放出热量，内能减小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④</a:t>
            </a:r>
            <a:r>
              <a:rPr lang="zh-CN" altLang="en-US" sz="2800" dirty="0">
                <a:latin typeface="宋体" panose="02010600030101010101" pitchFamily="2" charset="-122"/>
              </a:rPr>
              <a:t>传递方向：热量只能从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物体传到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物体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⑤</a:t>
            </a:r>
            <a:r>
              <a:rPr lang="zh-CN" altLang="en-US" sz="2800" dirty="0">
                <a:latin typeface="宋体" panose="02010600030101010101" pitchFamily="2" charset="-122"/>
              </a:rPr>
              <a:t>实质：能的</a:t>
            </a:r>
            <a:r>
              <a:rPr lang="en-US" altLang="zh-CN" sz="2800" dirty="0">
                <a:latin typeface="宋体" panose="02010600030101010101" pitchFamily="2" charset="-122"/>
              </a:rPr>
              <a:t>__________</a:t>
            </a:r>
            <a:r>
              <a:rPr lang="zh-CN" altLang="en-US" sz="2800" dirty="0">
                <a:latin typeface="宋体" panose="02010600030101010101" pitchFamily="2" charset="-122"/>
              </a:rPr>
              <a:t>，即能的形式在转移的前后没有改变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）做功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①</a:t>
            </a:r>
            <a:r>
              <a:rPr lang="zh-CN" altLang="en-US" sz="2800" dirty="0">
                <a:latin typeface="宋体" panose="02010600030101010101" pitchFamily="2" charset="-122"/>
              </a:rPr>
              <a:t>规律：外界对物体做功，物体的内能增加；物体对外界做功，本身内能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4823" name="矩形 34822"/>
          <p:cNvSpPr/>
          <p:nvPr/>
        </p:nvSpPr>
        <p:spPr>
          <a:xfrm>
            <a:off x="5148263" y="119697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增加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824" name="矩形 34823"/>
          <p:cNvSpPr/>
          <p:nvPr/>
        </p:nvSpPr>
        <p:spPr>
          <a:xfrm>
            <a:off x="4397375" y="233362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高温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825" name="矩形 34824"/>
          <p:cNvSpPr/>
          <p:nvPr/>
        </p:nvSpPr>
        <p:spPr>
          <a:xfrm>
            <a:off x="7667625" y="227647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低温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826" name="矩形 34825"/>
          <p:cNvSpPr/>
          <p:nvPr/>
        </p:nvSpPr>
        <p:spPr>
          <a:xfrm>
            <a:off x="2700338" y="3414713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转移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827" name="矩形 34826"/>
          <p:cNvSpPr/>
          <p:nvPr/>
        </p:nvSpPr>
        <p:spPr>
          <a:xfrm>
            <a:off x="2916238" y="5661025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减少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4" grpId="0"/>
      <p:bldP spid="34825" grpId="0"/>
      <p:bldP spid="34826" grpId="0"/>
      <p:bldP spid="348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4" name="矩形 35843"/>
          <p:cNvSpPr/>
          <p:nvPr/>
        </p:nvSpPr>
        <p:spPr>
          <a:xfrm>
            <a:off x="34925" y="1289050"/>
            <a:ext cx="9109075" cy="5092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②</a:t>
            </a:r>
            <a:r>
              <a:rPr lang="zh-CN" altLang="en-US" sz="2800" dirty="0">
                <a:latin typeface="宋体" panose="02010600030101010101" pitchFamily="2" charset="-122"/>
              </a:rPr>
              <a:t>实质：内能与其他形式的能的</a:t>
            </a:r>
            <a:r>
              <a:rPr lang="en-US" altLang="zh-CN" sz="2800">
                <a:latin typeface="宋体" panose="02010600030101010101" pitchFamily="2" charset="-122"/>
              </a:rPr>
              <a:t>__________.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注意：</a:t>
            </a:r>
            <a:r>
              <a:rPr lang="en-US" altLang="zh-CN" sz="2800" dirty="0">
                <a:latin typeface="宋体" panose="02010600030101010101" pitchFamily="2" charset="-122"/>
              </a:rPr>
              <a:t>①</a:t>
            </a:r>
            <a:r>
              <a:rPr lang="zh-CN" altLang="en-US" sz="2800" dirty="0">
                <a:latin typeface="宋体" panose="02010600030101010101" pitchFamily="2" charset="-122"/>
              </a:rPr>
              <a:t>做功和热传递在改变物体的内能上是等效的</a:t>
            </a:r>
            <a:r>
              <a:rPr lang="en-US" altLang="zh-CN" sz="2800">
                <a:latin typeface="宋体" panose="02010600030101010101" pitchFamily="2" charset="-122"/>
              </a:rPr>
              <a:t>. </a:t>
            </a:r>
            <a:endParaRPr lang="en-US" altLang="zh-CN" sz="2800">
              <a:latin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②</a:t>
            </a:r>
            <a:r>
              <a:rPr lang="zh-CN" altLang="en-US" sz="2800" dirty="0">
                <a:latin typeface="宋体" panose="02010600030101010101" pitchFamily="2" charset="-122"/>
              </a:rPr>
              <a:t>内能是能量的一种形式</a:t>
            </a:r>
            <a:r>
              <a:rPr lang="en-US" altLang="zh-CN" sz="2800" dirty="0">
                <a:latin typeface="宋体" panose="02010600030101010101" pitchFamily="2" charset="-122"/>
              </a:rPr>
              <a:t>.③</a:t>
            </a:r>
            <a:r>
              <a:rPr lang="zh-CN" altLang="en-US" sz="2800" dirty="0">
                <a:latin typeface="宋体" panose="02010600030101010101" pitchFamily="2" charset="-122"/>
              </a:rPr>
              <a:t>热量反映了热传递过程中，内能转移的数量，是内能转移多少的量度，是一个过程量，要用“吸收”或“放出”来描述，而不能用“具有”或“含有”</a:t>
            </a:r>
            <a:r>
              <a:rPr lang="en-US" altLang="zh-CN" sz="2800" dirty="0">
                <a:latin typeface="宋体" panose="02010600030101010101" pitchFamily="2" charset="-122"/>
              </a:rPr>
              <a:t>.④</a:t>
            </a:r>
            <a:r>
              <a:rPr lang="zh-CN" altLang="en-US" sz="2800" dirty="0">
                <a:latin typeface="宋体" panose="02010600030101010101" pitchFamily="2" charset="-122"/>
              </a:rPr>
              <a:t>温度、内能、热量三者之间有什么区别与联系：温度是表示物体冷热程度的物理量，它是一个状态量，所以只能说：“是”多少，两个不同状态的物体间可以比较温度的高低</a:t>
            </a:r>
            <a:r>
              <a:rPr lang="en-US" altLang="zh-CN" sz="2800" dirty="0">
                <a:latin typeface="宋体" panose="02010600030101010101" pitchFamily="2" charset="-122"/>
              </a:rPr>
              <a:t>.</a:t>
            </a:r>
            <a:r>
              <a:rPr lang="zh-CN" altLang="en-US" sz="2800" dirty="0">
                <a:latin typeface="宋体" panose="02010600030101010101" pitchFamily="2" charset="-122"/>
              </a:rPr>
              <a:t>温度是不能“传递”和“转移”的</a:t>
            </a:r>
            <a:r>
              <a:rPr lang="en-US" altLang="zh-CN" sz="2800">
                <a:latin typeface="宋体" panose="02010600030101010101" pitchFamily="2" charset="-122"/>
              </a:rPr>
              <a:t>.</a:t>
            </a:r>
            <a:endParaRPr lang="en-US" altLang="zh-CN" sz="2800">
              <a:latin typeface="宋体" panose="02010600030101010101" pitchFamily="2" charset="-122"/>
            </a:endParaRPr>
          </a:p>
        </p:txBody>
      </p:sp>
      <p:sp>
        <p:nvSpPr>
          <p:cNvPr id="35845" name="Rectangle 4"/>
          <p:cNvSpPr/>
          <p:nvPr/>
        </p:nvSpPr>
        <p:spPr>
          <a:xfrm>
            <a:off x="0" y="908050"/>
            <a:ext cx="9144000" cy="144463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>
              <a:buFont typeface="Arial" panose="020B0604020202020204" pitchFamily="34" charset="0"/>
              <a:buNone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35846" name="Text Box 5"/>
          <p:cNvSpPr txBox="1"/>
          <p:nvPr/>
        </p:nvSpPr>
        <p:spPr>
          <a:xfrm>
            <a:off x="179388" y="188913"/>
            <a:ext cx="1943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知识梳理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35847" name="矩形 35846"/>
          <p:cNvSpPr/>
          <p:nvPr/>
        </p:nvSpPr>
        <p:spPr>
          <a:xfrm>
            <a:off x="5219700" y="1354138"/>
            <a:ext cx="161290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相互转化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6855</Words>
  <Application>WPS 演示</Application>
  <PresentationFormat>宽屏</PresentationFormat>
  <Paragraphs>452</Paragraphs>
  <Slides>40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40</vt:i4>
      </vt:variant>
    </vt:vector>
  </HeadingPairs>
  <TitlesOfParts>
    <vt:vector size="53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方正粗圆_GBK</vt:lpstr>
      <vt:lpstr>方正中倩_GBK</vt:lpstr>
      <vt:lpstr>黑体</vt:lpstr>
      <vt:lpstr>默认设计模板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2018-01-08T03:20:05Z</dcterms:created>
  <dcterms:modified xsi:type="dcterms:W3CDTF">2018-01-08T03:29:52Z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