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7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  <p:sldId id="4004" r:id="rId45"/>
    <p:sldId id="4005" r:id="rId46"/>
    <p:sldId id="4006" r:id="rId47"/>
    <p:sldId id="4007" r:id="rId48"/>
    <p:sldId id="4008" r:id="rId49"/>
    <p:sldId id="4009" r:id="rId50"/>
    <p:sldId id="4010" r:id="rId51"/>
    <p:sldId id="4011" r:id="rId52"/>
    <p:sldId id="4012" r:id="rId53"/>
    <p:sldId id="4013" r:id="rId54"/>
    <p:sldId id="4014" r:id="rId55"/>
    <p:sldId id="4015" r:id="rId56"/>
    <p:sldId id="4016" r:id="rId57"/>
    <p:sldId id="4017" r:id="rId58"/>
    <p:sldId id="4018" r:id="rId59"/>
    <p:sldId id="4019" r:id="rId60"/>
    <p:sldId id="4020" r:id="rId61"/>
    <p:sldId id="4021" r:id="rId62"/>
    <p:sldId id="4022" r:id="rId63"/>
    <p:sldId id="4023" r:id="rId64"/>
    <p:sldId id="4024" r:id="rId65"/>
    <p:sldId id="4025" r:id="rId66"/>
    <p:sldId id="4026" r:id="rId67"/>
    <p:sldId id="4027" r:id="rId68"/>
    <p:sldId id="4028" r:id="rId69"/>
    <p:sldId id="4029" r:id="rId70"/>
    <p:sldId id="4030" r:id="rId71"/>
    <p:sldId id="4031" r:id="rId72"/>
    <p:sldId id="4032" r:id="rId73"/>
    <p:sldId id="4033" r:id="rId74"/>
    <p:sldId id="4034" r:id="rId75"/>
    <p:sldId id="4035" r:id="rId76"/>
    <p:sldId id="4036" r:id="rId77"/>
    <p:sldId id="4037" r:id="rId78"/>
    <p:sldId id="4038" r:id="rId79"/>
    <p:sldId id="4039" r:id="rId80"/>
    <p:sldId id="4040" r:id="rId81"/>
    <p:sldId id="4041" r:id="rId82"/>
    <p:sldId id="4042" r:id="rId83"/>
    <p:sldId id="4043" r:id="rId84"/>
    <p:sldId id="4044" r:id="rId85"/>
    <p:sldId id="4045" r:id="rId86"/>
    <p:sldId id="4046" r:id="rId87"/>
    <p:sldId id="4047" r:id="rId88"/>
    <p:sldId id="4048" r:id="rId89"/>
    <p:sldId id="4049" r:id="rId90"/>
    <p:sldId id="4050" r:id="rId91"/>
    <p:sldId id="4051" r:id="rId92"/>
    <p:sldId id="4052" r:id="rId93"/>
    <p:sldId id="4053" r:id="rId94"/>
    <p:sldId id="4054" r:id="rId95"/>
    <p:sldId id="4055" r:id="rId96"/>
  </p:sldIdLst>
  <p:sldSz cx="9144000" cy="6858000" type="screen4x3"/>
  <p:notesSz cx="6858000" cy="9144000"/>
  <p:custDataLst>
    <p:tags r:id="rId10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viewProps" Target="viewProps.xml"/><Relationship Id="rId98" Type="http://schemas.openxmlformats.org/officeDocument/2006/relationships/presProps" Target="presProps.xml"/><Relationship Id="rId97" Type="http://schemas.openxmlformats.org/officeDocument/2006/relationships/handoutMaster" Target="handoutMasters/handoutMaster1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1" Type="http://schemas.openxmlformats.org/officeDocument/2006/relationships/tags" Target="tags/tag1.xml"/><Relationship Id="rId100" Type="http://schemas.openxmlformats.org/officeDocument/2006/relationships/tableStyles" Target="tableStyle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第十八章  电功率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758315"/>
            <a:ext cx="789432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注意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：用电器的额定功率只有一个，实际功率有多个.实际功率可略高于、等于或低于额定功率.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&gt;U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时， 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&gt;P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　可能烧坏电用器或影响使用寿命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时，P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=P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　电用器能正常工作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&lt;U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时，P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&lt;P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　电用器不能正常工作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4555" y="3903980"/>
            <a:ext cx="1629410" cy="18967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1543050"/>
            <a:ext cx="789432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例如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：如图2所示，这个灯泡的额定电压为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，额定功率为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当实际电压小于220V时，灯泡的实际功率就会小于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，不能正常工作；当实际电压大于220V时，灯泡的实际功率就会大于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，有可能损坏灯泡.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3085" y="145478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220V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97430" y="19850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25W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9715" y="24796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25W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900" y="35286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25W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426593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一、电功与电功率概念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223710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关于电功和电功率，下列说法正确的是（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15875" indent="-15875" algn="just" defTabSz="91440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电功率是表示电流做功快慢的物理量         B. 用电器消耗的电能越多，电功率越大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用电器所消耗的电功率一定等于它的额定功率     D. 额定功率越大的用电器，消耗的电能一定越多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27451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67513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电功表示消耗电能的多少，电功率表示消耗电能的快慢. 用电器消耗电能的多少由其功率及通电时间共同决定. 消耗电能快不一定就是消耗电能多，或消耗电能多不一定就是消耗电能快.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6595" y="168592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：小李在更换灯泡时发现灯泡上标有“220V  30W”的字样. 下列说法正确的是（　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该灯泡只能在220V电压下工作           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该灯泡发光时的功率就是30W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该灯泡每秒消耗的电能是30W                D. 该灯泡正常发光时的功率是30W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95490" y="217805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1195" y="1083945"/>
            <a:ext cx="426593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二、电功率的计算公式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80657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（1）某用电器接在220V的电源上，电流是1.2A，该用电器的功率为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W.（应用公式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计算）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（2）某用电器的电阻是10Ω，工作时的电流是2A，该用电器的电功率是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 （应用公式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计算）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（3）把1210Ω的电阻丝接在家庭电路上，电阻丝消耗的功率是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 （应用公式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计算）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8835" y="22504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264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320" y="27451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P=UI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3195" y="37941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8295" y="430022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P=I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2105" y="53009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3065" y="53371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/R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132205"/>
            <a:ext cx="78955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（4）一只灯泡10min消耗的电能为2.4×10</a:t>
            </a:r>
            <a:r>
              <a:rPr sz="2800" baseline="30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J，则灯泡的功率是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W.（应用公式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计算）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（5）一只电能表上标有“3000R/kW·h” 的字样. 若该电能表的转盘转过15圈经历的时间是3min，则该电路上正在工作的用电器的功率是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W.（应用公式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计算）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（6）标有“220V  100W”字样的灯泡（电阻不变）接在110V的电路上，则它的实际功率是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W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（应用公式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计算）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81020" y="16236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02095" y="15995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P=W/t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8955" y="36252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1880" y="41433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P=n/Nt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1345" y="51682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1995" y="5650865"/>
            <a:ext cx="43192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R=U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额/P额，P实=U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实/R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6088" y="1732598"/>
            <a:ext cx="825182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电功率的计算公式：P=UI=W/t 是普遍公式，在任何情况下都可适用；P=U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/R，P=I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 只能在纯电阻电路中适用. 利用电能表来测量用电器的电功率可用公式P=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n/Nt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（注意单位的统一）.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3335" y="4825365"/>
            <a:ext cx="4608195" cy="1603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155700"/>
            <a:ext cx="589915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三、用电器铭牌在计算中的作用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73482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（2017·郴州）如图3甲所示，把标有“6V  3W”的灯泡L和滑动变阻器R串联接入恒定电压为9V的电源上，通过L的电流I与L两端电压U的关系图像如图乙所示，则L正常发光时，滑动变阻器接入电路的电阻是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Ω； 当电路中电流为0.4A时，L的实际功率是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8248" y="378460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4893" y="430339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244600"/>
            <a:ext cx="7895590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【点拨3】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用电器铭牌在计算中的作用：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用电器铭牌上提供的数据有额定电压和额定功率，这两个量在计算中非常重要：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①在计算时，我们认为用电器在不同电压下，它的电阻不变，因此电阻是计算中的“桥梁”，而电阻可以通过额定电压和额定功率计算出来：由P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额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/R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得： R=U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/P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②可以求正常工作时的电流： I=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/U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. ③如果知道实际电压，则可求出实际功率：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(U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实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/U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额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999423"/>
            <a:ext cx="8170863" cy="21583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144905" indent="-1144905" algn="just">
              <a:lnSpc>
                <a:spcPct val="12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结合实例理解电功和电功率. 知道用电器的额定功率和实际功率.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44905" indent="-114490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考点2.通过实验，探究并了解焦耳定律. 用焦耳定律说明生产、生活中的一些现象.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143033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206025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3723" y="145986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：（2019·荆门）白炽灯A标有“220V  100W”字样，白炽灯B标有“220V  25W”字样，设它们的电阻不随温度而变化，如果将它们串联起来，接在220V的电路中，A灯的电压为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V，A与B的电功率之和为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21120" y="290131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3620" y="34074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7345" y="4713605"/>
            <a:ext cx="4055110" cy="16414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73482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（2019·江西）如图4所示，将规格相同的小灯泡按照甲、乙两种连接方式接入电压均为U且保持不变的电路中，通过分别调节滑动变阻器R1和R2使所有灯泡均正常发光. 则甲、乙两电路中的总电流之比I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，而电路的总功率之比P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:P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195" y="1155700"/>
            <a:ext cx="589915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四、串、并联电路中的比值问题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71493" y="3806190"/>
            <a:ext cx="656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2:1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34538" y="4300220"/>
            <a:ext cx="656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2:1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689735"/>
            <a:ext cx="7895590" cy="565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串、并联电路的比例关系：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2374265"/>
            <a:ext cx="8455660" cy="18707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3723" y="117284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：（2019·达州）如图5所示，电源电压保持不变，R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为定值电阻，且R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＝20Ω．闭合开关S，电压表V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的示数之比为4∶3，此时电路消耗的总功率为P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；若把电压表V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和V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分别换成电流表A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，闭合开关S后电流表A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的示数为I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，电流表A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的示数为I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，此时电路消耗的总功率为P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．则下列结果正确的是（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645" y="4710430"/>
            <a:ext cx="2023110" cy="176339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3723" y="164274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＝10Ω　	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＝3：2    	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:10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＝5Ω　	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＝2：3    	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＝10Ω　	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＝3：2    	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:1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＝5Ω		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：I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＝2：3    	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＝10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3998" y="40354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5220" y="3233420"/>
            <a:ext cx="3584575" cy="15951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73482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（2018·黄石）将A、B两个灯泡，按图6甲、乙两种方式连接，已知R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＝4Ω、R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＝6Ω，电源电压相同. 下列分析正确的是（　 　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图甲中A灯比B灯亮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图乙中A灯比B灯亮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图甲中A灯比图乙中A灯亮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图甲中的总功率比图乙中的总功率要大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1195" y="1155700"/>
            <a:ext cx="834898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五、额定功率与实际功率（小灯泡亮度问题）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4493" y="284162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540510"/>
            <a:ext cx="7895590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灯泡的亮度由灯泡的实际功率确定；比较灯泡亮度实质就是比较灯泡的实际功率．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当电压相同（不变）时，通常用P=U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/R来分析电功率问题.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当电流相同（不变）时，通常用P=I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R来分析电功率问题.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3740" y="3761105"/>
            <a:ext cx="2781300" cy="2108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893" y="180657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：如图7所示，“220V  15W”的灯泡L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和“220V  60W”的灯泡L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，要使L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比L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亮，应闭合开关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；要使L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比L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亮，应闭合开关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4110" y="2841625"/>
            <a:ext cx="4959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2200" y="3335655"/>
            <a:ext cx="11664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endParaRPr sz="2800" b="1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89039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1.关于1度电的作用，下列说法正确的是（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可供电脑正常工作10h              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可供电车行驶850m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可供电炉炼钢16kg              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可供工作电视机1.5h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4893" y="19621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5335" y="4099560"/>
            <a:ext cx="3559810" cy="1292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67513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充电宝是一个可充放电的锂聚合物电池. 某充电宝部分相关参数如表所示. 该充电宝完全充满电时储存的电能为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J，输出功率为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W.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4690" y="2745105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3.6×10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8568" y="323977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282190"/>
            <a:ext cx="788606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近年来中考对这章的考查主要集中在电功率的理解与运用，伏安法测量电功率，了解电流的热效应与电阻的关系. 本章主要以填空、选择、计算、实验题、综合题为主，在试题占有的分量较大.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38334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5060" y="3815080"/>
            <a:ext cx="1959610" cy="2096135"/>
          </a:xfrm>
          <a:prstGeom prst="rect">
            <a:avLst/>
          </a:prstGeom>
        </p:spPr>
      </p:pic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383030"/>
            <a:ext cx="7706995" cy="2343150"/>
            <a:chOff x="210" y="803"/>
            <a:chExt cx="12594" cy="3690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1908"/>
              <a:ext cx="12593" cy="25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1.（2019·广东）如图８所示，电能表的示数为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 u="sng">
                  <a:latin typeface="宋体" panose="02010600030101010101" pitchFamily="2" charset="-122"/>
                  <a:cs typeface="宋体" panose="02010600030101010101" pitchFamily="2" charset="-122"/>
                </a:rPr>
                <a:t>　　　    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kW·h，在某段时间内. 转盘转过1800圈，则此段时间内用了</a:t>
              </a:r>
              <a:r>
                <a:rPr lang="zh-CN" altLang="en-US" sz="2800" u="sng">
                  <a:latin typeface="宋体" panose="02010600030101010101" pitchFamily="2" charset="-122"/>
                  <a:cs typeface="宋体" panose="02010600030101010101" pitchFamily="2" charset="-122"/>
                </a:rPr>
                <a:t>　        　</a:t>
              </a: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度电.    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8949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电能与电能表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4608" y="2644140"/>
            <a:ext cx="98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201.9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7088" y="316801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8275" y="5208905"/>
            <a:ext cx="2675890" cy="1154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2000" y="1111885"/>
            <a:ext cx="762000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2.（2019·天水）小英家6月底电能表的示数如图9甲所示，7月底表盘示数如图9乙所示，由图可知她家7月份用电器消耗的电能为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kW·h；她家现在已经接入用电器的总功率为3600W，则最多还可以连接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W的用电器同时工作. 将铭牌已模糊的饮水机单独接在该电能表上正常工作3min，电能表指示灯闪烁了160次，则饮水机的额定功率是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19268" y="219011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140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1023" y="316801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3000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73523" y="468693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3.某型号摄像机的锂电池输出电压为12V，容量是“2A·h”（“2A·h”的含义：若该电池以2A的电流放电，可放电1h）.这样的电池充满电后，能释放的最大电能为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J；该电池在充电过程中将电能转化为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能．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8633" y="3311525"/>
            <a:ext cx="1071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86400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9658" y="385445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化学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4830" y="4036695"/>
            <a:ext cx="2669540" cy="23164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2458" y="183515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4.（2019·烟台）标有“6V 1.5W”的小灯泡，通过它的电流随两端电压变化的关系图像如图10所示，若把这样的三只灯泡串联起来，接在12V的电源两端，灯泡的电阻及实际功率约为（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24Ω　0.67W	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20Ω　0.8W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24Ω  0.96W	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20Ω　0.67W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5158" y="338391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748601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图像问题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0420" y="4204335"/>
            <a:ext cx="4079875" cy="1706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88110"/>
            <a:ext cx="7996555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5.（2019·枣庄）在如图11甲的电路中，电源电压保持不变，R为滑动变阻器，其规格为“20Ω 1A”，闭合开关S，当滑片P从一端滑到另一端的过程中，测到R的电功率与通过它的电流的关系图像如图乙所示，则电源电压为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V，定值电阻R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1213" y="367347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6428" y="420433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7385" y="4819015"/>
            <a:ext cx="3491230" cy="17468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21983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6.（2019·南充）如图12甲所示，电源电压保持不变，小灯泡L标有“6V 3W字样，图乙是通过小灯泡的电功率随其两端电压变化的图像. 滑动变阻器R1的最大值为40Ω，定值电阻R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=10Ω，当闭合S、S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、P在中点时，R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的功率为0.9W，电源电压为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V，当闭合S、S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、小灯泡功率为1.6W时，滑动变阻器连入电路中的阻值为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5978" y="376999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9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74268" y="481901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14820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7.（2019·凉山州）当某导体两端的电压是6V时，通过的电流是0.3A，当该导体两端的电压减小到3V时，通过它的电流为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A，此时该导体消耗的电功率为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168" y="323659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1227455"/>
            <a:ext cx="540829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  </a:t>
            </a:r>
            <a:r>
              <a:rPr lang="zh-CN" altLang="en-US" sz="2800" b="1">
                <a:sym typeface="+mn-ea"/>
              </a:rPr>
              <a:t> 关于电功率的综合计算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4263" y="368236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0.45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6565" y="1717675"/>
            <a:ext cx="823087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8.（2019·威海）将分别标有“6V  6W”和“3V  3W”的甲、乙两只灯泡串联接在电压为3V的电源两端，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灯更亮；若并联接在该电源两端，两灯消耗的功率之比P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.（忽略温度对灯丝电阻的影响）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0245" y="27940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5833" y="3288030"/>
            <a:ext cx="6565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1:2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0170" y="4762500"/>
            <a:ext cx="1753870" cy="1611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5824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阜新）如图13所示电路，电源电压为9V且保持不变，闭合开关后，当滑片P在右端时，电流表示数为0.3A，滑动变阻器消耗功率为1.8W，当滑片P移至中点时，电压表示数变化了2V，小灯泡恰好正常发光，则滑动变阻器的最大阻值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Ω，滑片在右端时，灯泡的功率为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W，灯泡正常发光时的电阻为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Ω，正常发光时的功率为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3153" y="372173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1213" y="370967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0.9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8713" y="424370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0858" y="476250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835" y="4191635"/>
            <a:ext cx="3439795" cy="1596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2934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.（2017·广东）有“3V 0.75W”的L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灯泡和“3V 1.5W”的L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灯泡，如图14甲所示，闭合开关，L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灯泡和L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正常发光，则电路总电阻R=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Ω；如图14乙所示，闭合开关，L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灯正常发光，则电源2的电压U=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V；此时L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消耗的实际功率P=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W（假设灯丝电阻不变）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7703" y="211836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94028" y="301053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65583" y="3492500"/>
            <a:ext cx="98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0.375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04743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998" y="2162175"/>
            <a:ext cx="8168005" cy="27762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4670425"/>
            <a:ext cx="1545590" cy="1795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088" y="1099820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11.（2019·达州）如图15所示，电源电压保持不变，灯泡L标有“10V 5W”字样（不考虑温度对灯丝电阻的影响），当S、S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都闭合且滑动变阻器的滑片P在A端时，电流表A的示数为1A，此时灯泡正常发光，则滑动变阻器的最大阻值为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当S闭合、S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断开且滑动变阻器的滑片P在B端时，电压表的示数为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　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V，灯泡L的实际功率为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　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89143" y="31680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6088" y="414845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8838" y="467042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1.25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9455" y="4778375"/>
            <a:ext cx="2898140" cy="1357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01090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2017·广东）某校实验小组设计了一个智能供暖器，电路如图16所示，电源两端的电压U为220V，R1和R2是两个供热电阻丝，S1、S2是温控开关，工作过程如下：当气温低于25℃时，S1、S2都闭合；当气温等于或高于25℃时，S2断开，此时电流表的示数为1A，电阻丝R1的电功率为20W（忽略温度对电阻丝的影响）. 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（1）电阻丝R2的阻值是多少？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（2）当气温低于25℃时，电路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工作0.5h消耗电能是多少千瓦时？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4675" y="1341755"/>
            <a:ext cx="799655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解：（1）只闭合S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时，R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与R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串联，由P=UI可得，R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的分压：U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/I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20W/1A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=20V，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的分压：U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=U-U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=220V-20V=200V，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由I=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U/R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得，R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的阻值：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/I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200V/1A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=200Ω.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（2）由上题可得R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的阻值: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/I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20V/1A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=20Ω，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当气温低于25℃时，只有R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工作，电功率为：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/R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(220V)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/20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=2420W=2.42kW， 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由P=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W/t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可得，消耗的电能：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W=P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t=2.42kW×0.5h=1.21kW·h.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3690" y="4491990"/>
            <a:ext cx="3083560" cy="1297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88110"/>
            <a:ext cx="799655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13.（2019·怀化）如图17甲是定值电阻和标有“8V 8 W”灯泡L的I-U关系图像如图17乙所示.电源电压恒定不变,滑动变阻器的最大阻值为12Ω. 当开关S、S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闭合, 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断开，将滑动变阻器的滑片P滑到b端时，灯泡L的实际功率为1W. 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（1）灯泡正常发光10s，电流通过灯泡产生的热量；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（2）电源电压；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（3）当开关S、S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同时闭合，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调节滑片P,求电路消耗的最大功率.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74675" y="1341755"/>
            <a:ext cx="799655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（1）灯泡正常发光10s，由P=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W/t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Q/t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可得，电流通过灯泡产生的热量：Q=P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额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t=8W×10s=80J.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（2）开关S、S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闭合, 开关S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断开，将滑动变阻器的滑片P滑到b端时，灯泡L的实际功率为1W，由图甲可知，此时，小灯泡两端的电压U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=2V；电流I=0.5A；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由I=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U/R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得，滑动变阻器两端的电压为：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=IR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=0.5A×12Ω=6V；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电源电压为：U=U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=2V+6V=8V.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4675" y="1557020"/>
            <a:ext cx="79965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（3）当开关S、S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同时闭合，调节滑片P到a端时，小灯泡达到额定电压，此时电路消耗的功率最大，灯泡和R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并联，因为U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实L′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=U=U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额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=8V,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所以灯泡实际功率P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实L′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额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=8W；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定值电阻阻值为：R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/I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6V/0.6A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=10Ω，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所以R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功率为：P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/R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(8V)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/10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=6.4W；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电路消耗的最大总功率为: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总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实L′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=8W+6.4W=14.4W.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193262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195" y="3793490"/>
            <a:ext cx="789559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原理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器材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：电源、开关、导线若干、小灯泡、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u="sng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、滑动变阻器.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3090" y="2423160"/>
            <a:ext cx="801624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一、测定小灯泡的功率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（10年4考，2019、2014、2013、2010年考）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1725" y="3793490"/>
            <a:ext cx="5124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P=UI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1638300" y="758190"/>
            <a:ext cx="5857240" cy="1051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第</a:t>
            </a:r>
            <a:r>
              <a:rPr kumimoji="0" lang="en-US" altLang="zh-CN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2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课时 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 测量小灯泡的电功率  焦耳定律 </a:t>
            </a:r>
            <a:endParaRPr kumimoji="0" lang="zh-CN" altLang="en-US" sz="3415" i="0" u="none" strike="noStrike" kern="1200" cap="all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7945" y="481838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电流表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1755" y="480631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电压表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7" grpId="0"/>
      <p:bldP spid="7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9185" y="1686560"/>
            <a:ext cx="2630170" cy="19348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1686560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电路图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：（如图1）.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分析论证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&gt;U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，灯泡偏亮.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，灯泡正常发光.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当U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&lt;U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额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，灯泡偏暗.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4600" y="3733800"/>
            <a:ext cx="385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&gt;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0945" y="4276090"/>
            <a:ext cx="385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0945" y="4782820"/>
            <a:ext cx="385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&lt;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2125345"/>
            <a:ext cx="789432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电流的热效应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：电流通过导体时电能转化为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的现象.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影响电流热效应的因素有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焦耳定律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：电流在导体上产生的热量与电流的平方成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成正比，与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成正比.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44272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 焦耳定律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7153" y="26282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内能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79213" y="31343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电流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3248" y="37185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0738" y="371856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通电时间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1278" y="47078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正比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2583" y="47078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电阻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0833" y="522986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通电时间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1203960"/>
            <a:ext cx="789432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公式：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对于纯电阻电路，公式还可表达为：Q=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，Q=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（1）串联电路中常用公式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Q=I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Rt，Q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∶Q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∶R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（2）并联电路中常用公式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Q=U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t/R，Q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∶Q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∶R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电热的利用和防止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：电热器利用电流的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效应工作，如电饭煲、电熨斗等；而有些地方则要避免产生热效应，减少热量的产生，常装有散热板、散热风扇等.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5085" y="1203960"/>
            <a:ext cx="12909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Q=I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Rt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24353" y="1722120"/>
            <a:ext cx="10287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t/R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0403" y="1725930"/>
            <a:ext cx="695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UIt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2205" y="429387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171735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3159760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1.电能的转化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：电能可以转化为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2.电功的单位和能量的单位是一样的，国际主单位是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；常用单位有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1度=1kW·h=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244729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 电能和电功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1689735" y="1123950"/>
            <a:ext cx="5857240" cy="52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第</a:t>
            </a:r>
            <a:r>
              <a:rPr kumimoji="0" lang="en-US" altLang="zh-CN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1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课时 </a:t>
            </a:r>
            <a:r>
              <a:rPr kumimoji="0" lang="zh-CN" altLang="en-US" sz="3415" i="0" u="none" strike="noStrike" kern="1200" cap="all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  电能  电功  电功率</a:t>
            </a:r>
            <a:endParaRPr kumimoji="0" lang="zh-CN" altLang="en-US" sz="3415" i="0" u="none" strike="noStrike" kern="1200" cap="all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6115" y="315976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其他形式的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1255" y="418465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68215" y="418465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20290" y="470662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3.6×10</a:t>
            </a:r>
            <a:r>
              <a:rPr lang="zh-CN" altLang="en-US" sz="28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800" b="1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85166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达州改编）某实验小组的同学在进行“测量小灯泡的额定功率”的实验中，现有器材：电源（电压恒为6V）、开关、电压表、电流表各一个，导线若干，额定电压为3.8V的待测小灯泡（电阻约为12Ω），滑动变阻器两个（A：“5Ω 2A”；B：“20Ω 0.5A”）.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剖析重点实验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115220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实验一：伏安法测电功率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970" y="4959985"/>
            <a:ext cx="4797425" cy="14947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663065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（1）该实验的实验原理是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；实验中，应选用的滑动变阻器是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（选填“A”或“B”）. 正确连接电路后，闭合开关前，滑动变阻器的滑片应该置于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（选填“A”或“B”）端.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0824" y="1663065"/>
            <a:ext cx="997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P=UI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117" y="21818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9227" y="32397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3896360"/>
            <a:ext cx="2923540" cy="195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0" y="3822700"/>
            <a:ext cx="2792730" cy="21069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30429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（2）如图2甲所示是小田同学连接的实物电路图，图中只有一根导线连接错误，请你在图中用“×”标出这根错接的导线，只改接一根导线使电路成为正确的电路（不能与其他导线交叉）.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8037" y="3457575"/>
            <a:ext cx="1016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: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7680" y="4280535"/>
            <a:ext cx="2567305" cy="21450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183640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（3）小田确认电路连接无误后闭合开关，无论怎样移动滑动变阻器的滑片，小灯泡始终不发光且电压表的示数都接近电源电压，则电路的故障是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（4）排除故障后，移动滑动变阻器的滑片，并绘制出了小灯泡的电流随电压变化的关系图像如图2乙所示，则该小灯泡的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15875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额定功率为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W.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2285" y="2745105"/>
            <a:ext cx="6362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灯泡断路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3737" y="478282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1.14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7565" y="3542665"/>
            <a:ext cx="2988310" cy="27133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1670" y="120777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（5）该组的另一同学接着实验时，发现电压表0～15V量程已经损坏，0～3V量程还可以正常使用，在不添加器材的情况下，为了测出该小灯泡的额定功率，请你在丙图中的虚线框内画出正确的电路图.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8137" y="3883025"/>
            <a:ext cx="10160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880" y="4013200"/>
            <a:ext cx="2519680" cy="16268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089025"/>
            <a:ext cx="789559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（6）实验时，同学们回想起测电阻时通过多次测量求平均值可减少实验误差. 于是他们求出所测电功率的平均值表示额定功率；你认为这样处理数据的方法是否合理：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.说明你的判断理由：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（7）由图乙推知：小灯泡的实际电压是额定电压一半时的电功率为P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，小灯泡的实际电流是额定电流一半时的电功率为P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，则P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（选填“大于”“小于”或“等于”）.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0504" y="262636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不合理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8565" y="3122930"/>
            <a:ext cx="744664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因为通过计算平均值所计算出来的功率不是额定功率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4667" y="52381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大于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1890" y="2980055"/>
            <a:ext cx="4301490" cy="1720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205" y="149288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在探究电热与什么因素有关时，小明利用如图3甲、乙进行实验. 已知在两个透明容器中密封着等量的空气.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（1）两个密闭容器中空气温度的变化是由　　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　      　 　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来反映的，这里应用的科学方法是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2669" y="508571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左右两边的液柱高度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1150938" y="79343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实验二：探究电热大小与哪些因素有关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5605" y="561657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转换法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7075" y="4496435"/>
            <a:ext cx="2548890" cy="18745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5475" y="1304290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（2）如图3甲，两密闭容器中的电阻丝串联接到电源两端，目的是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　　　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．通电一段时间后，由图3甲可以得出的结论是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  　　　                 　        　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6985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这里应用的科学方法是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1637" y="1816735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使通过的电流相等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6955" y="2859405"/>
            <a:ext cx="74841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在电流、通电时间相同时，电阻越大，电阻产生的热量越多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745" y="3862070"/>
            <a:ext cx="7484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控制变量法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4480" y="4667250"/>
            <a:ext cx="1805940" cy="151828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24205" y="130429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（3）如图3乙，两密闭容器中的电阻一样大，在其中一个容器的外部，将一个电阻和这个容器内的电阻并联，则通过两端电阻丝的电流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　（选填“相同”或“不相同”）．通电一段时间后，由图乙可以得出的结论是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　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800" u="sng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60895" y="239522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不相同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1415" y="3347720"/>
            <a:ext cx="761301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在电阻、通电时间相同时，通过一个电阻的电流越大，这个电阻产生的热量越多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5097145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 电能W与电热Q的关系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95008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（2018·邵阳）将规格都是“220V 180W”的一台电冰箱、一台电脑和一床电热毯，分别接入同一家庭电路中，若通电时间相同，则下列说法正确的是（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 电冰箱产生的热量最多	    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 电脑产生的热量最多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C. 电热毯产生的热量最多	    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 三者产生的热量一样多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1427" y="352933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7695" y="3921760"/>
            <a:ext cx="1327150" cy="1405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4205" y="1125220"/>
            <a:ext cx="7895590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电能表（也叫电度表）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（1）作用：电能表是测量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的仪器.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（2）读数方法：电能表计数器上前后两次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就是这段时间内用电的度数.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（3）电能表的铭牌上通常标有的内容如图1有：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220V—表示这电能表的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是在家庭电路中使用的；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10A—表示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20A—表示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720r/（kW·h）——表示用电器每消耗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电，电能表的转盘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转.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95545" y="15354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205" y="24396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示数之差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0385" y="3380105"/>
            <a:ext cx="29222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额定电压为220V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3025" y="4320540"/>
            <a:ext cx="403098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额定电流为10A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3660" y="4766945"/>
            <a:ext cx="38938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额定最大电流为20A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8115" y="527304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1千瓦时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0945" y="57073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720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459865"/>
            <a:ext cx="7895590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【点拨1】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纯电阻电路与非纯电阻电路：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（1）在某些电路中，电流做功所消耗的电能全部转化为内能，我们把这种电路称为纯电阻电路，如各种白炽灯、电热器都是纯电阻电路. 而除了电能还有其他形式的能量产生时，也就是指消耗的电能不全部转化为热能时，称为非纯电阻电路，如电风扇、电动机等是非纯电阻电路.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4205" y="1746885"/>
            <a:ext cx="7895590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（2）在纯电阻电路中，消耗的电能（即电功）等于所产生的热量（即电热），W=Q. 求电功或电热的公式通用；而求电功率公式：P=UI=I</a:t>
            </a:r>
            <a:r>
              <a:rPr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R=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/R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（3）在非纯电阻电路中，Q＜W，P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热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＜P.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24205" y="1746885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：（2019·德州）从产品说明书得知，一台“6V 3W”的迷你型小风扇，电动机线圈阻值为0.1Ω．则小风扇正常工作1min消耗的电能为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J；电动机线圈1min产生的热量为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2517" y="327469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180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2" y="327469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5094605"/>
            <a:ext cx="6287770" cy="1426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195" y="1299210"/>
            <a:ext cx="639953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二、 多档位电热器的分析计算问题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205" y="1950085"/>
            <a:ext cx="789559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（2019·广东）某品牌电烤箱在额定电压下，功率从大到小有高档、中档和低档. 如图4所示为电烤箱在不同档位工作时的电路图，R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为发热电阻丝，且阻值R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&gt;R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，则高档、中档和低档对应的电路图分别是图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、图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和图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（选填“甲”“乙”或“丙”）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1814" y="40233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丙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3789" y="402336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2039" y="444500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甲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3860" y="1732598"/>
            <a:ext cx="825182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【点拨2】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无论电热器处于加热状态还是保温状态，电源电压都是一定的，根据公式：P=U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/R，电阻越大的功率越小，是低温档，是保温状态；电阻越小的功率越大，是高温档，是加热状态. （不管是串联电路还是并联电路）电热器改变档位的实质就是改变连入电路的电阻大小，分析电阻大小如何变化就可推断电热器处于何种状态.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6480" y="4163695"/>
            <a:ext cx="3314700" cy="2380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7284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：（2019·荆门）如图5为一个电吹风的简易电路，R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为发热用的电阻丝，M为带动风扇转动的电动机，开关S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上扇形的金属片可与触点1、2、3、4接通. 只接通S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时，风扇吹冷风，此时回路中电流为0.1A；在保持S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接通的情况下，转动S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，若使S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与2、3接通，风扇吹暖风；若使S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与3、4接通，风扇吹热风.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1395730"/>
            <a:ext cx="789559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（1）求吹冷风时，电路消耗的电功率；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（2）吹暖风时，电阻丝的热功率为吹冷风时电吹风电功率的5.5倍；吹热风时，电阻丝的热功率为吹暖风时电阻丝热功率的10倍，求R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的阻值.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205" y="4141470"/>
            <a:ext cx="7996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（1）仅接通S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时，电流全部通过电动机，电路消耗的电功率为:P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机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＝UI＝220V×0.1A=22W.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24205" y="1701800"/>
            <a:ext cx="799655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接通2、3时，电动机电压不变，消耗的电功率P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机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总不变，R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与R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串联，电压为U＝220V，电阻丝R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与R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的热功率：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＝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/(R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+R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=5.5 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机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，即R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＝400Ω；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接通3、4时，R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被短路，仅R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发热，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其热功率：P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/R</a:t>
            </a:r>
            <a:r>
              <a:rPr 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=10P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代入数据得，R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=40Ω，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则R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＝R-R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=400Ω-40Ω=360Ω.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45986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1.（2017·广元）1820年，丹麦物理学家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 　在课堂上做实验时发现了电流的磁效应. 电流也具有热效应，20年后的1840年，英国物理学家焦耳最先精确地确定了电流产生的热量跟电流、电阻和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的关系，家用电风扇工作时，电动机同时也要发热，一台标明“220V  44W”的电风扇正常工作10分钟，电流产生的热量为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J（已知电动机线圈电阻为2Ω）.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36449" y="145986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奥斯特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08127" y="349758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通电时间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5542" y="455866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48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53540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.（2017·宜昌）在家庭电路中，有时导线长度不够，需要把两根导线连接起来. 连接处电阻比别处要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（选填“大”或“小”），在相等时间内，导线连接处发热比别处更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（选填“多”或“少”）.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7909" y="272986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大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10719" y="326072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256030"/>
            <a:ext cx="789432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036320" indent="-1036320"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4. 电功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36320" indent="-10363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（1）概念：电能转化为其他形式的能的过程就是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36320" indent="-10363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的过程，有多少电能发生了转化，就说电流做了多少功.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36320" indent="-10363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（2）影响因素：电流做功的多少跟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en-US" altLang="zh-CN" sz="2800" u="sng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都有关系.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36320" indent="-103632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（3）计算公式：W=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推导公式：W=U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t/R、W=I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Rt（纯电阻电路中）.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9595" y="21894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电流做功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2620" y="3757295"/>
            <a:ext cx="20897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电流的大小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2090" y="3757295"/>
            <a:ext cx="20186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电压的高低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8375" y="3757295"/>
            <a:ext cx="24714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通电时间长短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8300" y="477012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UIt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255395"/>
            <a:ext cx="79965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（2018·西宁）如图6是课本“探究电流通过导体产生的热量与导体电阻间的关系”的实验装置，两个透明容器中封闭着等量的空气，电路正确连接后，通电进行实验过程中，下列说法正确的是（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左边容器电阻丝中的电流比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右边容器电阻丝中的电流大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U形管中液面高度的变化反映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电阻丝产生热量的多少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要保持两个电阻丝两端电压相等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通电时间相同，两个容器中空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气吸收的热量相同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03315" y="3308350"/>
            <a:ext cx="2367280" cy="2085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91032" y="294957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580" y="3559810"/>
            <a:ext cx="5764530" cy="2387600"/>
          </a:xfrm>
          <a:prstGeom prst="rect">
            <a:avLst/>
          </a:prstGeom>
        </p:spPr>
      </p:pic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2343150"/>
            <a:chOff x="210" y="803"/>
            <a:chExt cx="12594" cy="3690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1908"/>
              <a:ext cx="12593" cy="25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1.（2014·广东）图7中“+”“-”分别表示电表的正负接线柱，可以测量R消耗的电功率的电路图是（　 　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9739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伏安法测电功率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42847" y="303784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000" y="1244600"/>
            <a:ext cx="762000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小嘉做“测定小灯泡的电功率”实验，小灯的额定电压可能为2.2伏或3.8伏，且额定功率小于1瓦．实验室提供了电压为2伏的电池若干节．她正确连接电路，并将滑片移到滑动变阻器的一端，闭合电键观察到电压表的示数如图8（a）所示，小灯的亮度很暗．然后她将变阻器的滑片向另一端移动，观察到电流表示数变小；当滑片到达另一端时，电压表、电流表的示数如图8（b）、（c）所示．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2605" y="1225550"/>
            <a:ext cx="5558790" cy="21101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62000" y="3540760"/>
            <a:ext cx="76200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（1）小嘉在器材选择和在操作过程中均存在问题，她在操作过程中存在的问题是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sz="280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图（a）中电压表的读数为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9475" y="4083685"/>
            <a:ext cx="7413625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连接电路时，变阻器的滑片没有置于阻值最大处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8162" y="5177155"/>
            <a:ext cx="6172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2V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0388" y="169989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小嘉改正了上述问题，重新设计电路进行实验．当她移动变阻器的滑片到中点位置（即变阻器接入电路的电阻为最大值的一半）时，小灯泡恰好正常发光，此时电压表指针恰好位于刻度线上，则小灯泡的额定功率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22292" y="3769995"/>
            <a:ext cx="13385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0.836W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（2017·遂宁）小科发现家中电压力锅的铭牌上标有“1100W”字样. 他在学习了电能表的相关知识后，想利用家中的电能表来测量电压力锅的实际电功率，看看测出的实际电功率和铭牌上的功率是否相符.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4355" y="3732530"/>
            <a:ext cx="4414520" cy="237045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4688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（1）要测量电压力锅的实际电功率，除了家中的电能表，还需要的测量工具是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（2）如图9是小科家上月初和上月末的电能表的表盘，他家上月消耗的电能为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度.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（3）小科家同时工作的家用电器总功率不得超过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W.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58155" y="229044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秒表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5440" y="327914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68.1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040" y="434022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2200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1635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（4）测量时，他断开家里其他用电器，只让电压力锅单独工作3min，观察到电能表指示灯闪烁了80次，则电压力锅在这段时间内消耗的电能是      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　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kW·h，该电压力锅的实际电功率是   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　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W．他发现电压力锅的实际电功率与铭牌上标的功率不相符，导致这一现象的原因可能是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　                </a:t>
            </a:r>
            <a:r>
              <a:rPr lang="en-US" sz="280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7520" y="28702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0.05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040" y="338836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8510" y="4377055"/>
            <a:ext cx="7593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实际电压小于额定电压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50939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（2013·广东）小王做“测量小灯泡电功率”的实验所用器材有：标有“2.5V”字样、正常发光时阻值约为13Ω 的完全相同的小灯泡两个，电压恒为3V 的学生电源，标有“20Ω  1A”的滑动变阻器，电流表，电压表，开关及导线若干.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6060" y="3037205"/>
            <a:ext cx="3348990" cy="1892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01090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（1）如图10所示，图甲是实验电路图，图乙是他的实物连接图，接线过程中有一处连接错误，请在错误的接线上打“×”并用笔画线代替导线进行改正，要求改正后滑动变阻器接入电路的阻值最大.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0345" y="32543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如下图：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" y="3959860"/>
            <a:ext cx="4759960" cy="180784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652905"/>
            <a:ext cx="7895590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物理意义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：表示电流做功的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的物理量. 符号用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表示.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定义：电功率等于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之比.（比值法定义）即：P=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电功率的单位是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，简称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，符号为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，即用电器在1s内消耗1J的电能，其功率就是1W. 还有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也是常用的单位.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注意：此公式有两套单位：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（1）如果W用J，t用s，则P的单位就是W.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（2）如果W用kW·h，t用h，则P的单位就是kW.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083945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 电功率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（10年10考）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5905" y="15506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快慢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3840" y="19970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4675" y="2479040"/>
            <a:ext cx="36207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电流所做的功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275" y="292544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时间 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9055" y="294957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W/t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6225" y="34074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瓦特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21225" y="339534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瓦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00240" y="34074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6980" y="435991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kW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2875" y="2369820"/>
            <a:ext cx="928370" cy="1117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9890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（2）小王在实验之前检查仪表时发现：电流表有电流通过时能自由偏转；电流表未接入电路时，电流表指针如图丙所示，出现这种现象的原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因是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（3）按电路图正确连接后，闭合开关，灯不亮，电压表示数接近电源电压，电流表无示数造成这种现象的原因可能是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（填选项前的字母）.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滑动变阻器断路      	B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开关接触不良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小灯泡与灯座接触不良	D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电流表断路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7915" y="2965450"/>
            <a:ext cx="69475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电流表使用前没有将指针调到零刻度线处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6110" y="4486275"/>
            <a:ext cx="2324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0225" y="2757170"/>
            <a:ext cx="3003550" cy="1672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23253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（4）排除故障后，闭合开关，改变滑动变阻器滑片位置，将电压表和电流表的示数填入下表中．从表中可知小灯泡的额定功率为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W.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（5）若将两个小灯泡串联后直接接在3V 电源的两端，两灯消耗的总电功率为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W.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9365" y="22352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8280" y="48520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0.48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410" y="4165600"/>
            <a:ext cx="2261235" cy="2131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11188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5. （2019·广东）在“测量小灯泡的电功率”实验中，要求用滑动变阻器控制电路，分别测出小灯泡在额定电压、约为额定电压的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4/5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和约高出额定电压的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sz="2800">
                <a:latin typeface="宋体" panose="02010600030101010101" pitchFamily="2" charset="-122"/>
                <a:cs typeface="宋体" panose="02010600030101010101" pitchFamily="2" charset="-122"/>
              </a:rPr>
              <a:t>/5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时的电功率，并比较这三种情况下小灯泡的亮度.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（1）先根据实验的要求设计电路图，如图11所示，其中甲是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表，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乙是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表.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3920" y="41656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1760" y="469646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电压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574165"/>
            <a:ext cx="799655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（2）实验室有如下器材：“2.5V 0.75W”小灯泡一只、电压为6V的电源、电流表、电压表、导线若干条、开关、滑动变阻器R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（10Ω 2A）和R</a:t>
            </a:r>
            <a:r>
              <a:rPr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（50Ω 1A）. 根据实验要求应选用滑动变阻器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　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5355" y="36461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-25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680335"/>
            <a:ext cx="6506210" cy="3067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430655"/>
            <a:ext cx="799655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（3）根据实验要求，设计并填写实验记录表内的7个空格.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2655" y="20072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见下表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" y="2529205"/>
            <a:ext cx="8225790" cy="33693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75" y="4141470"/>
            <a:ext cx="1569720" cy="1503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789430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.（2019·广西）如图12所示，两个透明容器中密闭着等量的空气，A、B两U形管内的液面相平，电阻丝的电阻R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小明用图示装置进行实验，探究电流通过导体时产生的热量Q跟什么因素有关. 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此实验在探究电热Q与电阻R是否有关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通过R1的电流和通过R2的电流大小相等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电阻R1两端的电压和R2两端的电压相等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通电后，A管的液面将会比B管的液面高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焦耳定律及其计算</a:t>
            </a:r>
            <a:endParaRPr lang="zh-CN" altLang="en-US" sz="28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2955" y="389953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3740" y="3736975"/>
            <a:ext cx="3400425" cy="2178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8811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.（2012·广东）如图13所示的装置可用来定性研究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定律. 将电阻R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&gt;R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）串联在电路中是为了使时间和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相同，通过温度计示数的变化可以比较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的多少.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3955" y="19316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焦耳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5655" y="24269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0055" y="2934970"/>
            <a:ext cx="2829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电流产生热量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6030" y="4872990"/>
            <a:ext cx="2085340" cy="1684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1635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.（2019·凉山州）家用电风扇的电动机线圈电阻为2Ω，正常工作时，通过的电流为2A，通电10分钟，电风扇消耗的电能为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　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J，线圈产生的热量为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　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9.（2019·绥化）如图14所示是探究电流通过导体时产生的热量与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关系的实验装置. 通电一段时间，左侧容器和右侧容器中的电阻丝产生的热量之比为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54955" y="23634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2.64×10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4555" y="28460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4.8×10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3355" y="38620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4655" y="487299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4∶1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0" y="4159885"/>
            <a:ext cx="2553970" cy="22364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21539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.（2019·益阳）如图15所示电路，电源电压不变，R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为发热电阻，阻值10Ω.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为定值电阻，阻值为20Ω. R为滑动变阻器（A、B为其两个端点）. 闭合开关S，当滑片P移动到A端时，电流表的示数为0.3A，电源电压U=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V. 当滑片P移到B点时，发热电阻R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在1分钟内产生的热量为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8755" y="32873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255" y="43033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216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9520" y="4740910"/>
            <a:ext cx="2424430" cy="18205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9278" y="117284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.（2015·广东）如图16所示的装置做“探究电流相同时，通过导体产生的热量与电阻大小的关系”的实验. （甲、乙是完全相同的密闭容器. 闭合开关前，A、B两U形管内液面相平）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（1）由于电流产生的热量不易直接测量，因此在实验中是通过观察U形管中液面的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来显示甲、乙容器内空气温度的变化，这里采用了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的探究方法.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15355" y="375856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高度差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2355" y="47409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转化法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256030"/>
            <a:ext cx="7894320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3. 变形公式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：P=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；P= 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 ；P=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4. 额定电压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：用电器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的电压叫做额定电压.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569595" algn="just">
              <a:lnSpc>
                <a:spcPct val="11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额定功率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：用电器在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下消耗的功率叫做额定功率.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581660" algn="just">
              <a:lnSpc>
                <a:spcPct val="11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实际电压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：用电器实际使用时其两端的电压叫做实际电压.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593725" algn="just">
              <a:lnSpc>
                <a:spcPct val="11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实际功率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：用电器在实际电压下工作时的功率叫做实际功率.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79165" y="11537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UI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84925" y="11658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/R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4265" y="15995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I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9245" y="2082165"/>
            <a:ext cx="218567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正常工作时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1225" y="29984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额定电压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3275" y="3753485"/>
            <a:ext cx="3017520" cy="2157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45542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（2）通过对比观察，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　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（选填“甲”或“乙”）容器中导体的电阻产生的热量较多. 由此可知，在电流强度和通电时间相同时，电阻越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，导体产生的热量越多.    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8455" y="145542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3655" y="299212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1070" y="4674870"/>
            <a:ext cx="3300095" cy="1785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33032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.（2013·广东）如图17所示甲是家用电吹风的工作原理图. 电吹风工作时可以吹出热风，也可以吹出凉风.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（1）要让电吹风工作时吹出热风，它的开关应置于图17甲中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（选填“1”“2”或“3”）位置，此时电风扇与电热丝的连接方式是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8855" y="34048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67500" y="39128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5875" y="967105"/>
            <a:ext cx="2090420" cy="2090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3723" y="147383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（2）某次用该电吹风将头发吹干的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过程中，电吹风的功率随时间的变化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关系如图17乙所示，则在该次吹干头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发的过程中电吹风消耗的总电能是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J.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（3）电热丝在工作时的电阻值是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Ω. （保留一位小数）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（4）使用几年后，发现电热丝变细，则其电阻变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，它的实际功率将变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8355" y="30365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13200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3755" y="35445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91.7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6755" y="50558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0355" y="506857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14344</Words>
  <Application>WPS 演示</Application>
  <PresentationFormat>自定义</PresentationFormat>
  <Paragraphs>773</Paragraphs>
  <Slides>93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108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