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5.xml"/><Relationship Id="rId3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slide" Target="slide3.xml"/><Relationship Id="rId2" Type="http://schemas.openxmlformats.org/officeDocument/2006/relationships/tags" Target="../tags/tag6.xml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864360" y="2567305"/>
            <a:ext cx="922845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第18讲　信息的传递　</a:t>
            </a:r>
            <a:endParaRPr kumimoji="0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能源与可持续发展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95680" y="265239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能源的分类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(2014.6)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95680" y="3429000"/>
            <a:ext cx="10367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能源是人类社会生存和发展的重要物质，你熟悉的能源中，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属于可再生能源，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属于不可再生能源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各举一例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2595" y="4075430"/>
            <a:ext cx="1330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太阳能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1815" y="407543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石油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04515" y="236029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04515" y="352171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40112" y="2870258"/>
            <a:ext cx="1159389" cy="2147981"/>
          </a:xfrm>
          <a:custGeom>
            <a:avLst/>
            <a:gdLst>
              <a:gd name="rtl" fmla="*/ 331664 w 1669568"/>
              <a:gd name="rtt" fmla="*/ 132240 h 843600"/>
              <a:gd name="rtr" fmla="*/ 1334864 w 1669568"/>
              <a:gd name="rtb" fmla="*/ 725040 h 843600"/>
            </a:gdLst>
            <a:ahLst/>
            <a:cxnLst/>
            <a:rect l="rtl" t="rtt" r="rtr" b="rtb"/>
            <a:pathLst>
              <a:path w="1669568" h="843600">
                <a:moveTo>
                  <a:pt x="421800" y="0"/>
                </a:moveTo>
                <a:lnTo>
                  <a:pt x="1247768" y="0"/>
                </a:lnTo>
                <a:cubicBezTo>
                  <a:pt x="1480728" y="0"/>
                  <a:pt x="1669568" y="188840"/>
                  <a:pt x="1669568" y="421800"/>
                </a:cubicBezTo>
                <a:cubicBezTo>
                  <a:pt x="1669568" y="654760"/>
                  <a:pt x="1480728" y="843600"/>
                  <a:pt x="12477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497" rtlCol="0" anchor="ctr"/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能源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与可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持续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发展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99501" y="3987742"/>
            <a:ext cx="1977819" cy="754301"/>
            <a:chOff x="10137" y="6261"/>
            <a:chExt cx="3115" cy="1188"/>
          </a:xfrm>
        </p:grpSpPr>
        <p:sp>
          <p:nvSpPr>
            <p:cNvPr id="169" name="MMConnector"/>
            <p:cNvSpPr/>
            <p:nvPr/>
          </p:nvSpPr>
          <p:spPr>
            <a:xfrm>
              <a:off x="10137" y="6533"/>
              <a:ext cx="1613" cy="351"/>
            </a:xfrm>
            <a:custGeom>
              <a:avLst/>
              <a:gdLst/>
              <a:ahLst/>
              <a:cxnLst/>
              <a:pathLst>
                <a:path w="804274" h="87659">
                  <a:moveTo>
                    <a:pt x="16044" y="-33693"/>
                  </a:moveTo>
                  <a:cubicBezTo>
                    <a:pt x="-2808" y="-37066"/>
                    <a:pt x="-17293" y="-26566"/>
                    <a:pt x="-19453" y="-12096"/>
                  </a:cubicBezTo>
                  <a:cubicBezTo>
                    <a:pt x="-21612" y="2373"/>
                    <a:pt x="-10822" y="16617"/>
                    <a:pt x="8191" y="18924"/>
                  </a:cubicBezTo>
                  <a:cubicBezTo>
                    <a:pt x="25782" y="21059"/>
                    <a:pt x="43373" y="23194"/>
                    <a:pt x="60969" y="25349"/>
                  </a:cubicBezTo>
                  <a:cubicBezTo>
                    <a:pt x="78565" y="27503"/>
                    <a:pt x="96166" y="29678"/>
                    <a:pt x="113773" y="31853"/>
                  </a:cubicBezTo>
                  <a:cubicBezTo>
                    <a:pt x="131380" y="34027"/>
                    <a:pt x="148992" y="36201"/>
                    <a:pt x="166610" y="38363"/>
                  </a:cubicBezTo>
                  <a:cubicBezTo>
                    <a:pt x="184229" y="40525"/>
                    <a:pt x="201855" y="42675"/>
                    <a:pt x="219489" y="44800"/>
                  </a:cubicBezTo>
                  <a:cubicBezTo>
                    <a:pt x="237122" y="46924"/>
                    <a:pt x="254764" y="49023"/>
                    <a:pt x="272414" y="51081"/>
                  </a:cubicBezTo>
                  <a:cubicBezTo>
                    <a:pt x="290064" y="53140"/>
                    <a:pt x="307724" y="55158"/>
                    <a:pt x="325393" y="57120"/>
                  </a:cubicBezTo>
                  <a:cubicBezTo>
                    <a:pt x="343062" y="59082"/>
                    <a:pt x="360741" y="60989"/>
                    <a:pt x="378430" y="62824"/>
                  </a:cubicBezTo>
                  <a:cubicBezTo>
                    <a:pt x="396119" y="64659"/>
                    <a:pt x="413818" y="66422"/>
                    <a:pt x="431529" y="68097"/>
                  </a:cubicBezTo>
                  <a:cubicBezTo>
                    <a:pt x="449239" y="69772"/>
                    <a:pt x="466961" y="71359"/>
                    <a:pt x="484690" y="72841"/>
                  </a:cubicBezTo>
                  <a:cubicBezTo>
                    <a:pt x="502418" y="74322"/>
                    <a:pt x="520152" y="75699"/>
                    <a:pt x="537910" y="76953"/>
                  </a:cubicBezTo>
                  <a:cubicBezTo>
                    <a:pt x="555669" y="78206"/>
                    <a:pt x="573452" y="79336"/>
                    <a:pt x="591185" y="80328"/>
                  </a:cubicBezTo>
                  <a:cubicBezTo>
                    <a:pt x="608918" y="81320"/>
                    <a:pt x="626601" y="82174"/>
                    <a:pt x="644502" y="82863"/>
                  </a:cubicBezTo>
                  <a:cubicBezTo>
                    <a:pt x="662403" y="83552"/>
                    <a:pt x="680522" y="84076"/>
                    <a:pt x="697846" y="84451"/>
                  </a:cubicBezTo>
                  <a:cubicBezTo>
                    <a:pt x="715169" y="84826"/>
                    <a:pt x="731697" y="85051"/>
                    <a:pt x="751194" y="84989"/>
                  </a:cubicBezTo>
                  <a:cubicBezTo>
                    <a:pt x="770692" y="84927"/>
                    <a:pt x="793159" y="84578"/>
                    <a:pt x="804520" y="84377"/>
                  </a:cubicBezTo>
                  <a:cubicBezTo>
                    <a:pt x="815881" y="84177"/>
                    <a:pt x="816137" y="84126"/>
                    <a:pt x="816392" y="84075"/>
                  </a:cubicBezTo>
                  <a:cubicBezTo>
                    <a:pt x="819075" y="83538"/>
                    <a:pt x="820952" y="82365"/>
                    <a:pt x="820952" y="80275"/>
                  </a:cubicBezTo>
                  <a:cubicBezTo>
                    <a:pt x="820952" y="78185"/>
                    <a:pt x="819101" y="76093"/>
                    <a:pt x="816392" y="76475"/>
                  </a:cubicBezTo>
                  <a:cubicBezTo>
                    <a:pt x="816133" y="76511"/>
                    <a:pt x="815874" y="76548"/>
                    <a:pt x="804563" y="76110"/>
                  </a:cubicBezTo>
                  <a:cubicBezTo>
                    <a:pt x="793253" y="75673"/>
                    <a:pt x="770890" y="74761"/>
                    <a:pt x="751506" y="73730"/>
                  </a:cubicBezTo>
                  <a:cubicBezTo>
                    <a:pt x="732122" y="72700"/>
                    <a:pt x="715717" y="71551"/>
                    <a:pt x="698534" y="70209"/>
                  </a:cubicBezTo>
                  <a:cubicBezTo>
                    <a:pt x="681351" y="68867"/>
                    <a:pt x="663389" y="67333"/>
                    <a:pt x="645657" y="65648"/>
                  </a:cubicBezTo>
                  <a:cubicBezTo>
                    <a:pt x="627925" y="63962"/>
                    <a:pt x="610423" y="62126"/>
                    <a:pt x="592879" y="60150"/>
                  </a:cubicBezTo>
                  <a:cubicBezTo>
                    <a:pt x="575336" y="58174"/>
                    <a:pt x="557752" y="56058"/>
                    <a:pt x="540198" y="53821"/>
                  </a:cubicBezTo>
                  <a:cubicBezTo>
                    <a:pt x="522645" y="51583"/>
                    <a:pt x="505121" y="49225"/>
                    <a:pt x="487608" y="46763"/>
                  </a:cubicBezTo>
                  <a:cubicBezTo>
                    <a:pt x="470094" y="44301"/>
                    <a:pt x="452589" y="41734"/>
                    <a:pt x="435097" y="39080"/>
                  </a:cubicBezTo>
                  <a:cubicBezTo>
                    <a:pt x="417605" y="36426"/>
                    <a:pt x="400125" y="33684"/>
                    <a:pt x="382654" y="30870"/>
                  </a:cubicBezTo>
                  <a:cubicBezTo>
                    <a:pt x="365183" y="28057"/>
                    <a:pt x="347720" y="25172"/>
                    <a:pt x="330263" y="22231"/>
                  </a:cubicBezTo>
                  <a:cubicBezTo>
                    <a:pt x="312806" y="19291"/>
                    <a:pt x="295354" y="16294"/>
                    <a:pt x="277906" y="13256"/>
                  </a:cubicBezTo>
                  <a:cubicBezTo>
                    <a:pt x="260458" y="10218"/>
                    <a:pt x="243013" y="7139"/>
                    <a:pt x="225567" y="4033"/>
                  </a:cubicBezTo>
                  <a:cubicBezTo>
                    <a:pt x="208122" y="927"/>
                    <a:pt x="190677" y="-2207"/>
                    <a:pt x="173228" y="-5353"/>
                  </a:cubicBezTo>
                  <a:cubicBezTo>
                    <a:pt x="155780" y="-8499"/>
                    <a:pt x="138329" y="-11658"/>
                    <a:pt x="120872" y="-14819"/>
                  </a:cubicBezTo>
                  <a:cubicBezTo>
                    <a:pt x="103416" y="-17981"/>
                    <a:pt x="85955" y="-21144"/>
                    <a:pt x="68483" y="-24290"/>
                  </a:cubicBezTo>
                  <a:cubicBezTo>
                    <a:pt x="51011" y="-27436"/>
                    <a:pt x="33527" y="-30565"/>
                    <a:pt x="16044" y="-3369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774" y="6261"/>
              <a:ext cx="1478" cy="118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太阳能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52835" y="4804267"/>
            <a:ext cx="3714998" cy="1236851"/>
            <a:chOff x="10318" y="7566"/>
            <a:chExt cx="5851" cy="1948"/>
          </a:xfrm>
        </p:grpSpPr>
        <p:sp>
          <p:nvSpPr>
            <p:cNvPr id="105" name="MMConnector"/>
            <p:cNvSpPr/>
            <p:nvPr/>
          </p:nvSpPr>
          <p:spPr>
            <a:xfrm>
              <a:off x="10318" y="7566"/>
              <a:ext cx="1701" cy="1587"/>
            </a:xfrm>
            <a:custGeom>
              <a:avLst/>
              <a:gdLst/>
              <a:ahLst/>
              <a:cxnLst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929" y="8326"/>
              <a:ext cx="4240" cy="118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能源与可持续发展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52835" y="2269611"/>
            <a:ext cx="1822895" cy="1787339"/>
            <a:chOff x="10318" y="3553"/>
            <a:chExt cx="2871" cy="2815"/>
          </a:xfrm>
        </p:grpSpPr>
        <p:sp>
          <p:nvSpPr>
            <p:cNvPr id="115" name="MMConnector"/>
            <p:cNvSpPr/>
            <p:nvPr/>
          </p:nvSpPr>
          <p:spPr>
            <a:xfrm>
              <a:off x="10318" y="5179"/>
              <a:ext cx="1757" cy="1189"/>
            </a:xfrm>
            <a:custGeom>
              <a:avLst/>
              <a:gdLst/>
              <a:ahLst/>
              <a:cxnLst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12000" y="3553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核能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76261" y="4154094"/>
            <a:ext cx="2708628" cy="1016529"/>
            <a:chOff x="5202" y="5412"/>
            <a:chExt cx="4266" cy="1601"/>
          </a:xfrm>
        </p:grpSpPr>
        <p:sp>
          <p:nvSpPr>
            <p:cNvPr id="117" name="MMConnector"/>
            <p:cNvSpPr/>
            <p:nvPr/>
          </p:nvSpPr>
          <p:spPr>
            <a:xfrm>
              <a:off x="8391" y="6212"/>
              <a:ext cx="1077" cy="30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3086" y="20336"/>
                  </a:moveTo>
                  <a:cubicBezTo>
                    <a:pt x="9697" y="15390"/>
                    <a:pt x="13528" y="8012"/>
                    <a:pt x="13528" y="0"/>
                  </a:cubicBezTo>
                  <a:cubicBezTo>
                    <a:pt x="13528" y="-14630"/>
                    <a:pt x="752" y="-27147"/>
                    <a:pt x="-18392" y="-26600"/>
                  </a:cubicBezTo>
                  <a:lnTo>
                    <a:pt x="-816392" y="-3800"/>
                  </a:lnTo>
                  <a:cubicBezTo>
                    <a:pt x="-816392" y="-3800"/>
                    <a:pt x="-816392" y="-3800"/>
                    <a:pt x="-816392" y="-3800"/>
                  </a:cubicBezTo>
                  <a:cubicBezTo>
                    <a:pt x="-819127" y="-3722"/>
                    <a:pt x="-820952" y="-2090"/>
                    <a:pt x="-820952" y="0"/>
                  </a:cubicBezTo>
                  <a:cubicBezTo>
                    <a:pt x="-820952" y="2090"/>
                    <a:pt x="-819127" y="3722"/>
                    <a:pt x="-816392" y="3800"/>
                  </a:cubicBezTo>
                  <a:lnTo>
                    <a:pt x="-41183" y="25949"/>
                  </a:lnTo>
                  <a:cubicBezTo>
                    <a:pt x="-28602" y="26308"/>
                    <a:pt x="-9181" y="29515"/>
                    <a:pt x="3086" y="2033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202" y="5412"/>
              <a:ext cx="2057" cy="160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能源的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35099" y="1129905"/>
            <a:ext cx="643823" cy="1989248"/>
            <a:chOff x="13440" y="2344"/>
            <a:chExt cx="1014" cy="3133"/>
          </a:xfrm>
        </p:grpSpPr>
        <p:sp>
          <p:nvSpPr>
            <p:cNvPr id="297" name="MMConnector"/>
            <p:cNvSpPr/>
            <p:nvPr/>
          </p:nvSpPr>
          <p:spPr>
            <a:xfrm>
              <a:off x="13440" y="3890"/>
              <a:ext cx="503" cy="158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3692" y="2344"/>
              <a:ext cx="762" cy="72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575735" y="4174412"/>
            <a:ext cx="1987978" cy="940337"/>
            <a:chOff x="13504" y="6574"/>
            <a:chExt cx="3131" cy="1481"/>
          </a:xfrm>
        </p:grpSpPr>
        <p:sp>
          <p:nvSpPr>
            <p:cNvPr id="133" name="MMConnector"/>
            <p:cNvSpPr/>
            <p:nvPr/>
          </p:nvSpPr>
          <p:spPr>
            <a:xfrm>
              <a:off x="13504" y="7255"/>
              <a:ext cx="503" cy="8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3693" y="6574"/>
              <a:ext cx="2943" cy="1081"/>
            </a:xfrm>
            <a:custGeom>
              <a:avLst/>
              <a:gdLst>
                <a:gd name="rtl" fmla="*/ 54150 w 1596000"/>
                <a:gd name="rtt" fmla="*/ 26030 h 180500"/>
                <a:gd name="rtr" fmla="*/ 1543750 w 1596000"/>
                <a:gd name="rtb" fmla="*/ 162830 h 180500"/>
              </a:gdLst>
              <a:ahLst/>
              <a:cxnLst/>
              <a:rect l="rtl" t="rtt" r="rtr" b="rtb"/>
              <a:pathLst>
                <a:path w="1596000" h="180500" stroke="0">
                  <a:moveTo>
                    <a:pt x="0" y="0"/>
                  </a:moveTo>
                  <a:lnTo>
                    <a:pt x="1596000" y="0"/>
                  </a:lnTo>
                  <a:lnTo>
                    <a:pt x="1596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596000" h="180500" fill="none">
                  <a:moveTo>
                    <a:pt x="0" y="180500"/>
                  </a:moveTo>
                  <a:lnTo>
                    <a:pt x="1596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直接利用太阳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能的三种方式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63857" y="3319156"/>
            <a:ext cx="1271773" cy="1783529"/>
            <a:chOff x="3450" y="4097"/>
            <a:chExt cx="2003" cy="2809"/>
          </a:xfrm>
        </p:grpSpPr>
        <p:sp>
          <p:nvSpPr>
            <p:cNvPr id="138" name="MMConnector"/>
            <p:cNvSpPr/>
            <p:nvPr/>
          </p:nvSpPr>
          <p:spPr>
            <a:xfrm>
              <a:off x="4951" y="5516"/>
              <a:ext cx="503" cy="1390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7" name="SubTopic"/>
            <p:cNvSpPr/>
            <p:nvPr/>
          </p:nvSpPr>
          <p:spPr>
            <a:xfrm>
              <a:off x="3450" y="4097"/>
              <a:ext cx="1250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1947" y="4220128"/>
            <a:ext cx="1553683" cy="786048"/>
            <a:chOff x="3006" y="5516"/>
            <a:chExt cx="2447" cy="1238"/>
          </a:xfrm>
        </p:grpSpPr>
        <p:sp>
          <p:nvSpPr>
            <p:cNvPr id="140" name="MMConnector"/>
            <p:cNvSpPr/>
            <p:nvPr/>
          </p:nvSpPr>
          <p:spPr>
            <a:xfrm>
              <a:off x="4951" y="6392"/>
              <a:ext cx="503" cy="362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9" name="SubTopic"/>
            <p:cNvSpPr/>
            <p:nvPr/>
          </p:nvSpPr>
          <p:spPr>
            <a:xfrm>
              <a:off x="3006" y="5516"/>
              <a:ext cx="1694" cy="105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是否可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再生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81947" y="5265864"/>
            <a:ext cx="1553683" cy="1409553"/>
            <a:chOff x="3006" y="7163"/>
            <a:chExt cx="2447" cy="2220"/>
          </a:xfrm>
        </p:grpSpPr>
        <p:sp>
          <p:nvSpPr>
            <p:cNvPr id="142" name="MMConnector"/>
            <p:cNvSpPr/>
            <p:nvPr/>
          </p:nvSpPr>
          <p:spPr>
            <a:xfrm>
              <a:off x="4951" y="7269"/>
              <a:ext cx="503" cy="2114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1" name="SubTopic"/>
            <p:cNvSpPr/>
            <p:nvPr/>
          </p:nvSpPr>
          <p:spPr>
            <a:xfrm>
              <a:off x="3006" y="7163"/>
              <a:ext cx="1694" cy="1163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对环境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3828" y="3041055"/>
            <a:ext cx="1558763" cy="876844"/>
            <a:chOff x="1245" y="3659"/>
            <a:chExt cx="2455" cy="1381"/>
          </a:xfrm>
        </p:grpSpPr>
        <p:sp>
          <p:nvSpPr>
            <p:cNvPr id="146" name="MMConnector"/>
            <p:cNvSpPr/>
            <p:nvPr/>
          </p:nvSpPr>
          <p:spPr>
            <a:xfrm>
              <a:off x="3198" y="4602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5" name="SubTopic"/>
            <p:cNvSpPr/>
            <p:nvPr/>
          </p:nvSpPr>
          <p:spPr>
            <a:xfrm>
              <a:off x="1245" y="3659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一次能源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3828" y="3597257"/>
            <a:ext cx="1558763" cy="598743"/>
            <a:chOff x="1245" y="4535"/>
            <a:chExt cx="2455" cy="943"/>
          </a:xfrm>
        </p:grpSpPr>
        <p:sp>
          <p:nvSpPr>
            <p:cNvPr id="148" name="MMConnector"/>
            <p:cNvSpPr/>
            <p:nvPr/>
          </p:nvSpPr>
          <p:spPr>
            <a:xfrm>
              <a:off x="3198" y="5040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245" y="4535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二次能源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07323" y="4154094"/>
            <a:ext cx="1116849" cy="876209"/>
            <a:chOff x="1471" y="5412"/>
            <a:chExt cx="1759" cy="1380"/>
          </a:xfrm>
        </p:grpSpPr>
        <p:sp>
          <p:nvSpPr>
            <p:cNvPr id="152" name="MMConnector"/>
            <p:cNvSpPr/>
            <p:nvPr/>
          </p:nvSpPr>
          <p:spPr>
            <a:xfrm>
              <a:off x="2728" y="6354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1471" y="5412"/>
              <a:ext cx="1006" cy="72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2399" y="4710297"/>
            <a:ext cx="1271773" cy="598108"/>
            <a:chOff x="1227" y="6288"/>
            <a:chExt cx="2003" cy="942"/>
          </a:xfrm>
        </p:grpSpPr>
        <p:sp>
          <p:nvSpPr>
            <p:cNvPr id="154" name="MMConnector"/>
            <p:cNvSpPr/>
            <p:nvPr/>
          </p:nvSpPr>
          <p:spPr>
            <a:xfrm>
              <a:off x="2728" y="6792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227" y="6288"/>
              <a:ext cx="1250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不可再生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8904" y="5266499"/>
            <a:ext cx="1487015" cy="876844"/>
            <a:chOff x="1001" y="7164"/>
            <a:chExt cx="2342" cy="1381"/>
          </a:xfrm>
        </p:grpSpPr>
        <p:sp>
          <p:nvSpPr>
            <p:cNvPr id="157" name="MMConnector"/>
            <p:cNvSpPr/>
            <p:nvPr/>
          </p:nvSpPr>
          <p:spPr>
            <a:xfrm>
              <a:off x="2841" y="8107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1001" y="7164"/>
              <a:ext cx="1728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980" y="5822701"/>
            <a:ext cx="1570191" cy="598743"/>
            <a:chOff x="757" y="8040"/>
            <a:chExt cx="2473" cy="943"/>
          </a:xfrm>
        </p:grpSpPr>
        <p:sp>
          <p:nvSpPr>
            <p:cNvPr id="166" name="MMConnector"/>
            <p:cNvSpPr/>
            <p:nvPr/>
          </p:nvSpPr>
          <p:spPr>
            <a:xfrm>
              <a:off x="2728" y="8545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757" y="8040"/>
              <a:ext cx="1739" cy="724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非清洁能源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35099" y="2959784"/>
            <a:ext cx="2838789" cy="852716"/>
            <a:chOff x="13440" y="4661"/>
            <a:chExt cx="4471" cy="1343"/>
          </a:xfrm>
        </p:grpSpPr>
        <p:sp>
          <p:nvSpPr>
            <p:cNvPr id="168" name="MMConnector"/>
            <p:cNvSpPr/>
            <p:nvPr/>
          </p:nvSpPr>
          <p:spPr>
            <a:xfrm>
              <a:off x="13440" y="4766"/>
              <a:ext cx="503" cy="123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693" y="4661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18267" y="3430270"/>
            <a:ext cx="928908" cy="1078118"/>
            <a:chOff x="12941" y="5402"/>
            <a:chExt cx="1463" cy="1698"/>
          </a:xfrm>
        </p:grpSpPr>
        <p:sp>
          <p:nvSpPr>
            <p:cNvPr id="130" name="SubTopic"/>
            <p:cNvSpPr/>
            <p:nvPr/>
          </p:nvSpPr>
          <p:spPr>
            <a:xfrm>
              <a:off x="13642" y="5402"/>
              <a:ext cx="762" cy="84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优点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" name="MMConnector"/>
            <p:cNvSpPr/>
            <p:nvPr/>
          </p:nvSpPr>
          <p:spPr>
            <a:xfrm flipH="1">
              <a:off x="12941" y="6552"/>
              <a:ext cx="529" cy="54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23" name="组合 22"/>
          <p:cNvGrpSpPr/>
          <p:nvPr/>
        </p:nvGrpSpPr>
        <p:grpSpPr>
          <a:xfrm>
            <a:off x="8498908" y="1901349"/>
            <a:ext cx="1345425" cy="834723"/>
            <a:chOff x="13383" y="2994"/>
            <a:chExt cx="2119" cy="1315"/>
          </a:xfrm>
        </p:grpSpPr>
        <p:sp>
          <p:nvSpPr>
            <p:cNvPr id="391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2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79" name="组合 78"/>
          <p:cNvGrpSpPr/>
          <p:nvPr/>
        </p:nvGrpSpPr>
        <p:grpSpPr>
          <a:xfrm>
            <a:off x="10020209" y="1692671"/>
            <a:ext cx="1236216" cy="815890"/>
            <a:chOff x="13293" y="7926"/>
            <a:chExt cx="1947" cy="1285"/>
          </a:xfrm>
        </p:grpSpPr>
        <p:sp>
          <p:nvSpPr>
            <p:cNvPr id="201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536" y="7926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020209" y="2178130"/>
            <a:ext cx="1236851" cy="493344"/>
            <a:chOff x="13293" y="8679"/>
            <a:chExt cx="1948" cy="777"/>
          </a:xfrm>
        </p:grpSpPr>
        <p:sp>
          <p:nvSpPr>
            <p:cNvPr id="24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13714" y="1661344"/>
            <a:ext cx="3330863" cy="2260365"/>
            <a:chOff x="4262" y="3058"/>
            <a:chExt cx="5246" cy="3560"/>
          </a:xfrm>
        </p:grpSpPr>
        <p:sp>
          <p:nvSpPr>
            <p:cNvPr id="15" name="MMConnector"/>
            <p:cNvSpPr/>
            <p:nvPr/>
          </p:nvSpPr>
          <p:spPr>
            <a:xfrm>
              <a:off x="7614" y="4809"/>
              <a:ext cx="1894" cy="1809"/>
            </a:xfrm>
            <a:custGeom>
              <a:avLst/>
              <a:gdLst/>
              <a:ahLst/>
              <a:cxnLst/>
              <a:pathLst>
                <a:path w="879731" h="525050">
                  <a:moveTo>
                    <a:pt x="161124" y="185969"/>
                  </a:moveTo>
                  <a:cubicBezTo>
                    <a:pt x="175840" y="198227"/>
                    <a:pt x="193652" y="196173"/>
                    <a:pt x="202654" y="184640"/>
                  </a:cubicBezTo>
                  <a:cubicBezTo>
                    <a:pt x="211655" y="173107"/>
                    <a:pt x="209091" y="155639"/>
                    <a:pt x="193858" y="144031"/>
                  </a:cubicBezTo>
                  <a:cubicBezTo>
                    <a:pt x="179986" y="133460"/>
                    <a:pt x="166115" y="122889"/>
                    <a:pt x="152413" y="112024"/>
                  </a:cubicBezTo>
                  <a:cubicBezTo>
                    <a:pt x="138712" y="101159"/>
                    <a:pt x="125181" y="89999"/>
                    <a:pt x="111732" y="78695"/>
                  </a:cubicBezTo>
                  <a:cubicBezTo>
                    <a:pt x="98284" y="67390"/>
                    <a:pt x="84918" y="55941"/>
                    <a:pt x="71612" y="44374"/>
                  </a:cubicBezTo>
                  <a:cubicBezTo>
                    <a:pt x="58306" y="32807"/>
                    <a:pt x="45060" y="21123"/>
                    <a:pt x="31829" y="9378"/>
                  </a:cubicBezTo>
                  <a:cubicBezTo>
                    <a:pt x="18599" y="-2366"/>
                    <a:pt x="5385" y="-14171"/>
                    <a:pt x="-7852" y="-25986"/>
                  </a:cubicBezTo>
                  <a:cubicBezTo>
                    <a:pt x="-21090" y="-37802"/>
                    <a:pt x="-34352" y="-49629"/>
                    <a:pt x="-47681" y="-61416"/>
                  </a:cubicBezTo>
                  <a:cubicBezTo>
                    <a:pt x="-61009" y="-73203"/>
                    <a:pt x="-74404" y="-84950"/>
                    <a:pt x="-87907" y="-96603"/>
                  </a:cubicBezTo>
                  <a:cubicBezTo>
                    <a:pt x="-101410" y="-108256"/>
                    <a:pt x="-115022" y="-119815"/>
                    <a:pt x="-128784" y="-131223"/>
                  </a:cubicBezTo>
                  <a:cubicBezTo>
                    <a:pt x="-142546" y="-142631"/>
                    <a:pt x="-156457" y="-153888"/>
                    <a:pt x="-170557" y="-164931"/>
                  </a:cubicBezTo>
                  <a:cubicBezTo>
                    <a:pt x="-184657" y="-175974"/>
                    <a:pt x="-198945" y="-186803"/>
                    <a:pt x="-213456" y="-197350"/>
                  </a:cubicBezTo>
                  <a:cubicBezTo>
                    <a:pt x="-227967" y="-207897"/>
                    <a:pt x="-242700" y="-218161"/>
                    <a:pt x="-257682" y="-228070"/>
                  </a:cubicBezTo>
                  <a:cubicBezTo>
                    <a:pt x="-272663" y="-237978"/>
                    <a:pt x="-287893" y="-247530"/>
                    <a:pt x="-303387" y="-256649"/>
                  </a:cubicBezTo>
                  <a:cubicBezTo>
                    <a:pt x="-318880" y="-265767"/>
                    <a:pt x="-334636" y="-274452"/>
                    <a:pt x="-350655" y="-282627"/>
                  </a:cubicBezTo>
                  <a:cubicBezTo>
                    <a:pt x="-366673" y="-290801"/>
                    <a:pt x="-382952" y="-298466"/>
                    <a:pt x="-399481" y="-305550"/>
                  </a:cubicBezTo>
                  <a:cubicBezTo>
                    <a:pt x="-416011" y="-312634"/>
                    <a:pt x="-432789" y="-319139"/>
                    <a:pt x="-449762" y="-325008"/>
                  </a:cubicBezTo>
                  <a:cubicBezTo>
                    <a:pt x="-466735" y="-330877"/>
                    <a:pt x="-483902" y="-336110"/>
                    <a:pt x="-501292" y="-340676"/>
                  </a:cubicBezTo>
                  <a:cubicBezTo>
                    <a:pt x="-518682" y="-345241"/>
                    <a:pt x="-536294" y="-349139"/>
                    <a:pt x="-553789" y="-352352"/>
                  </a:cubicBezTo>
                  <a:cubicBezTo>
                    <a:pt x="-571284" y="-355566"/>
                    <a:pt x="-588662" y="-358096"/>
                    <a:pt x="-606930" y="-359979"/>
                  </a:cubicBezTo>
                  <a:cubicBezTo>
                    <a:pt x="-625198" y="-361862"/>
                    <a:pt x="-644356" y="-363098"/>
                    <a:pt x="-660390" y="-363636"/>
                  </a:cubicBezTo>
                  <a:cubicBezTo>
                    <a:pt x="-676423" y="-364173"/>
                    <a:pt x="-689331" y="-364011"/>
                    <a:pt x="-702240" y="-363850"/>
                  </a:cubicBezTo>
                  <a:cubicBezTo>
                    <a:pt x="-704976" y="-363816"/>
                    <a:pt x="-706800" y="-362140"/>
                    <a:pt x="-706800" y="-360050"/>
                  </a:cubicBezTo>
                  <a:cubicBezTo>
                    <a:pt x="-706800" y="-357960"/>
                    <a:pt x="-704975" y="-356334"/>
                    <a:pt x="-702240" y="-356250"/>
                  </a:cubicBezTo>
                  <a:cubicBezTo>
                    <a:pt x="-689465" y="-355856"/>
                    <a:pt x="-676691" y="-355461"/>
                    <a:pt x="-660895" y="-354246"/>
                  </a:cubicBezTo>
                  <a:cubicBezTo>
                    <a:pt x="-645100" y="-353030"/>
                    <a:pt x="-626283" y="-350993"/>
                    <a:pt x="-608406" y="-348364"/>
                  </a:cubicBezTo>
                  <a:cubicBezTo>
                    <a:pt x="-590530" y="-345735"/>
                    <a:pt x="-573593" y="-342513"/>
                    <a:pt x="-556600" y="-338624"/>
                  </a:cubicBezTo>
                  <a:cubicBezTo>
                    <a:pt x="-539607" y="-334735"/>
                    <a:pt x="-522558" y="-330178"/>
                    <a:pt x="-505780" y="-324987"/>
                  </a:cubicBezTo>
                  <a:cubicBezTo>
                    <a:pt x="-489001" y="-319795"/>
                    <a:pt x="-472495" y="-313970"/>
                    <a:pt x="-456220" y="-307540"/>
                  </a:cubicBezTo>
                  <a:cubicBezTo>
                    <a:pt x="-439946" y="-301111"/>
                    <a:pt x="-423904" y="-294077"/>
                    <a:pt x="-408136" y="-286495"/>
                  </a:cubicBezTo>
                  <a:cubicBezTo>
                    <a:pt x="-392369" y="-278912"/>
                    <a:pt x="-376875" y="-270780"/>
                    <a:pt x="-361655" y="-262162"/>
                  </a:cubicBezTo>
                  <a:cubicBezTo>
                    <a:pt x="-346435" y="-253545"/>
                    <a:pt x="-331489" y="-244441"/>
                    <a:pt x="-316808" y="-234921"/>
                  </a:cubicBezTo>
                  <a:cubicBezTo>
                    <a:pt x="-302127" y="-225401"/>
                    <a:pt x="-287710" y="-215464"/>
                    <a:pt x="-273535" y="-205179"/>
                  </a:cubicBezTo>
                  <a:cubicBezTo>
                    <a:pt x="-259359" y="-194895"/>
                    <a:pt x="-245425" y="-184262"/>
                    <a:pt x="-231700" y="-173347"/>
                  </a:cubicBezTo>
                  <a:cubicBezTo>
                    <a:pt x="-217975" y="-162432"/>
                    <a:pt x="-204458" y="-151235"/>
                    <a:pt x="-191111" y="-139815"/>
                  </a:cubicBezTo>
                  <a:cubicBezTo>
                    <a:pt x="-177765" y="-128396"/>
                    <a:pt x="-164588" y="-116754"/>
                    <a:pt x="-151537" y="-104946"/>
                  </a:cubicBezTo>
                  <a:cubicBezTo>
                    <a:pt x="-138487" y="-93137"/>
                    <a:pt x="-125563" y="-81162"/>
                    <a:pt x="-112721" y="-69070"/>
                  </a:cubicBezTo>
                  <a:cubicBezTo>
                    <a:pt x="-99879" y="-56979"/>
                    <a:pt x="-87118" y="-44771"/>
                    <a:pt x="-74392" y="-32495"/>
                  </a:cubicBezTo>
                  <a:cubicBezTo>
                    <a:pt x="-61666" y="-20218"/>
                    <a:pt x="-48975" y="-7872"/>
                    <a:pt x="-36270" y="4496"/>
                  </a:cubicBezTo>
                  <a:cubicBezTo>
                    <a:pt x="-23566" y="16865"/>
                    <a:pt x="-10849" y="29257"/>
                    <a:pt x="1927" y="41628"/>
                  </a:cubicBezTo>
                  <a:cubicBezTo>
                    <a:pt x="14703" y="54000"/>
                    <a:pt x="27538" y="66351"/>
                    <a:pt x="40486" y="78629"/>
                  </a:cubicBezTo>
                  <a:cubicBezTo>
                    <a:pt x="53433" y="90908"/>
                    <a:pt x="66492" y="103115"/>
                    <a:pt x="79688" y="115221"/>
                  </a:cubicBezTo>
                  <a:cubicBezTo>
                    <a:pt x="92884" y="127327"/>
                    <a:pt x="106217" y="139333"/>
                    <a:pt x="119813" y="151107"/>
                  </a:cubicBezTo>
                  <a:cubicBezTo>
                    <a:pt x="133408" y="162882"/>
                    <a:pt x="147266" y="174425"/>
                    <a:pt x="161124" y="1859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21" name="MainTopic"/>
            <p:cNvSpPr/>
            <p:nvPr/>
          </p:nvSpPr>
          <p:spPr>
            <a:xfrm>
              <a:off x="4262" y="3058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电磁波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77183" y="972441"/>
            <a:ext cx="1408918" cy="1156215"/>
            <a:chOff x="3180" y="3113"/>
            <a:chExt cx="2219" cy="1821"/>
          </a:xfrm>
        </p:grpSpPr>
        <p:sp>
          <p:nvSpPr>
            <p:cNvPr id="25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6" name="SubTopic"/>
            <p:cNvSpPr/>
            <p:nvPr/>
          </p:nvSpPr>
          <p:spPr>
            <a:xfrm>
              <a:off x="3180" y="3113"/>
              <a:ext cx="1297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77817" y="1442927"/>
            <a:ext cx="1336536" cy="450168"/>
            <a:chOff x="3181" y="3854"/>
            <a:chExt cx="2105" cy="709"/>
          </a:xfrm>
        </p:grpSpPr>
        <p:sp>
          <p:nvSpPr>
            <p:cNvPr id="156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3181" y="3854"/>
              <a:ext cx="1252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06070" y="1914048"/>
            <a:ext cx="1480031" cy="603822"/>
            <a:chOff x="3068" y="4596"/>
            <a:chExt cx="2331" cy="951"/>
          </a:xfrm>
        </p:grpSpPr>
        <p:sp>
          <p:nvSpPr>
            <p:cNvPr id="30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3068" y="4596"/>
              <a:ext cx="1408" cy="61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波速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05435" y="2322945"/>
            <a:ext cx="1480666" cy="900336"/>
            <a:chOff x="3067" y="5240"/>
            <a:chExt cx="2332" cy="1418"/>
          </a:xfrm>
        </p:grpSpPr>
        <p:sp>
          <p:nvSpPr>
            <p:cNvPr id="160" name="MMConnector"/>
            <p:cNvSpPr/>
            <p:nvPr/>
          </p:nvSpPr>
          <p:spPr>
            <a:xfrm>
              <a:off x="4784" y="5240"/>
              <a:ext cx="615" cy="141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3067" y="5337"/>
              <a:ext cx="1393" cy="61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497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38009" y="998220"/>
            <a:ext cx="10515147" cy="645159"/>
            <a:chOff x="1208" y="1190"/>
            <a:chExt cx="16640" cy="1018"/>
          </a:xfrm>
        </p:grpSpPr>
        <p:pic>
          <p:nvPicPr>
            <p:cNvPr id="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6285" y="1597660"/>
            <a:ext cx="4036060" cy="648335"/>
            <a:chOff x="1456" y="3050"/>
            <a:chExt cx="6356" cy="1021"/>
          </a:xfrm>
        </p:grpSpPr>
        <p:sp>
          <p:nvSpPr>
            <p:cNvPr id="6" name="文本框 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7" name="图片 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756285" y="2400935"/>
            <a:ext cx="10210800" cy="523080"/>
            <a:chOff x="894" y="3246"/>
            <a:chExt cx="16080" cy="824"/>
          </a:xfrm>
        </p:grpSpPr>
        <p:sp>
          <p:nvSpPr>
            <p:cNvPr id="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电磁波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(6年2考)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1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56285" y="2941320"/>
            <a:ext cx="111188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：迅速变化的电流会在空间激起电磁波．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传播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：电磁波的传播不需要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波速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：在真空中的波速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≈________m/s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光速．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(2018.10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：微波炉、遥控器、广播、收音机、电视和移动电话等．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(2018.10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2014.2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71110" y="357568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介质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89780" y="4138295"/>
            <a:ext cx="1125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08445" y="4138295"/>
            <a:ext cx="911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75115" y="32461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5" grpId="0"/>
      <p:bldP spid="3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56260" y="661035"/>
            <a:ext cx="5309870" cy="521970"/>
            <a:chOff x="894" y="3246"/>
            <a:chExt cx="8362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3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能源的分类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(2014.6)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537845" y="1247140"/>
          <a:ext cx="11189335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4940"/>
                <a:gridCol w="2105660"/>
                <a:gridCol w="3735705"/>
                <a:gridCol w="3923030"/>
              </a:tblGrid>
              <a:tr h="52133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分类标准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02489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来源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一次能源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可以________从自然界获得的能源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风能、水能、太阳能、地热能、化石能源以及核能等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188720">
                <a:tc v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二次能源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通过消耗__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______才能得到的能源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电能、汽油、煤油等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1070610">
                <a:tc row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可否再生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可再生能源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可以从自然界里_________地得到的能源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风能、水能、太阳能等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  <a:tr h="1188720">
                <a:tc v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不可再生能源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不能在________内从自然界得到补充的能源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化石能源、核能等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959985" y="197294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直接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3540" y="3171825"/>
            <a:ext cx="1612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一次能源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98565" y="4322445"/>
            <a:ext cx="1612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源源不断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9540" y="546925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短期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652000" y="6667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0" grpId="0"/>
      <p:bldP spid="100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27380" y="1406525"/>
            <a:ext cx="10210800" cy="521970"/>
            <a:chOff x="894" y="3246"/>
            <a:chExt cx="16080" cy="822"/>
          </a:xfrm>
        </p:grpSpPr>
        <p:sp>
          <p:nvSpPr>
            <p:cNvPr id="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核能和太阳能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1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32130" y="1856740"/>
            <a:ext cx="116052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核能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获得的途径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裂变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：核电站、原子弹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核电站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核电站利用核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产生能量，进而发电，其核心设备是核反应堆．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+mj-ea"/>
                <a:ea typeface="+mj-ea"/>
                <a:cs typeface="Times New Roman" panose="02020603050405020304" pitchFamily="18" charset="0"/>
              </a:rPr>
              <a:t>核电站中的能量转化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：核能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→________→________→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．核反应堆中发生的链式反应是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6360" y="2487930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裂变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4310" y="2487930"/>
            <a:ext cx="1010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1345" y="4138295"/>
            <a:ext cx="1043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裂变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6045" y="470027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7650" y="4691380"/>
            <a:ext cx="1174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0500" y="5222875"/>
            <a:ext cx="84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可以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14485" y="31934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5340" y="1127760"/>
            <a:ext cx="104451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聚变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：如果将某些质量很小的原子核，在超高温下结合成新的原子核会释放出巨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大的核能，这就是聚变．核聚变是不可控制的，氢弹就是据此原理制成的．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太阳能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：在太阳内部，氢原子核在超高温下发生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反应，释放出巨大的核能．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优缺点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优点：清洁，无污染、获取方便等，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缺点：易受天气影响、利用率低，成本高等．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9825" y="3401060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聚变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18270" y="5415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28040" y="218948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能源与可持续发展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28040" y="2947670"/>
            <a:ext cx="108223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能量转移和转化的方向性：能量的转化、能量的转移都是有</a:t>
            </a:r>
            <a:r>
              <a:rPr lang="en-US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能源消耗对环境的影响：温室效应、大气污染等</a:t>
            </a:r>
            <a:r>
              <a:rPr lang="en-US"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69425" y="3061970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方向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672830" y="47078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64071" y="168719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5630" y="281876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电磁波及其应用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(2018.10、2014.2第2空)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5630" y="3479800"/>
            <a:ext cx="107130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骑行共享单车前，需先用手机扫码将信息通过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传递到共享平台，共享平台再将解锁信息以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________m/s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的速度传递到该车，进行解锁．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8970" y="3586480"/>
            <a:ext cx="1282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电磁波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1095" y="4126230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ce74c5b6-ec24-4d97-9e01-79ed5382cc5c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1260</Words>
  <Application>WPS 演示</Application>
  <PresentationFormat>宽屏</PresentationFormat>
  <Paragraphs>230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