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0"/>
  </p:notesMasterIdLst>
  <p:sldIdLst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-11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42124F-EAE1-4C5B-A764-7102917E91BC}" type="datetimeFigureOut">
              <a:rPr lang="zh-CN" altLang="en-US" smtClean="0"/>
              <a:pPr/>
              <a:t>2018/11/15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A9116-CDB8-4144-982B-F6914643E61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1420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幻灯片图像占位符 93185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/>
        </p:spPr>
      </p:sp>
      <p:sp>
        <p:nvSpPr>
          <p:cNvPr id="7170" name="文本占位符 93186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prstTxWarp prst="textNoShape">
              <a:avLst/>
            </a:prstTxWarp>
          </a:bodyPr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7153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13665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/>
        </p:spPr>
      </p:sp>
      <p:sp>
        <p:nvSpPr>
          <p:cNvPr id="24578" name="文本占位符 113666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prstTxWarp prst="textNoShape">
              <a:avLst/>
            </a:prstTxWarp>
          </a:bodyPr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40284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14689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/>
        </p:spPr>
      </p:sp>
      <p:sp>
        <p:nvSpPr>
          <p:cNvPr id="26626" name="文本占位符 114690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prstTxWarp prst="textNoShape">
              <a:avLst/>
            </a:prstTxWarp>
          </a:bodyPr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54419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幻灯片图像占位符 115713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/>
        </p:spPr>
      </p:sp>
      <p:sp>
        <p:nvSpPr>
          <p:cNvPr id="28674" name="文本占位符 115714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prstTxWarp prst="textNoShape">
              <a:avLst/>
            </a:prstTxWarp>
          </a:bodyPr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0548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F1A9B-5EB3-4E34-9987-FFA713A81452}" type="datetimeFigureOut">
              <a:rPr lang="zh-CN" altLang="en-US" smtClean="0"/>
              <a:pPr/>
              <a:t>2018/11/15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5D12-0E25-4F18-8A23-913ABD20A66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1050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F1A9B-5EB3-4E34-9987-FFA713A81452}" type="datetimeFigureOut">
              <a:rPr lang="zh-CN" altLang="en-US" smtClean="0"/>
              <a:pPr/>
              <a:t>2018/11/15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5D12-0E25-4F18-8A23-913ABD20A66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23856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F1A9B-5EB3-4E34-9987-FFA713A81452}" type="datetimeFigureOut">
              <a:rPr lang="zh-CN" altLang="en-US" smtClean="0"/>
              <a:pPr/>
              <a:t>2018/11/15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5D12-0E25-4F18-8A23-913ABD20A66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030563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echnical-draw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07300" y="5470525"/>
            <a:ext cx="13081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7589892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1198972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923774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186840549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56988654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87925821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14169533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noProof="1" dirty="0">
                <a:latin typeface="Comic Sans MS" pitchFamily="66" charset="0"/>
                <a:cs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fld id="{0984B825-8229-4D8B-9EF2-C88AD80762C3}" type="slidenum">
              <a:rPr lang="en-US" altLang="zh-C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t>‹#›</a:t>
            </a:fld>
            <a:endParaRPr lang="en-US" altLang="zh-CN">
              <a:solidFill>
                <a:srgbClr val="000000"/>
              </a:solidFill>
              <a:latin typeface="Calibri" panose="020F050202020403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715011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F1A9B-5EB3-4E34-9987-FFA713A81452}" type="datetimeFigureOut">
              <a:rPr lang="zh-CN" altLang="en-US" smtClean="0"/>
              <a:pPr/>
              <a:t>2018/11/15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5D12-0E25-4F18-8A23-913ABD20A66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965199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42900"/>
            <a:ext cx="7772400" cy="11049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526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381000" y="6323013"/>
            <a:ext cx="1905000" cy="457200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3013"/>
            <a:ext cx="2895600" cy="457200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323013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noProof="1" dirty="0">
                <a:latin typeface="Comic Sans MS" pitchFamily="66" charset="0"/>
                <a:cs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fld id="{0DEB14EB-BCA6-47C4-BF57-2838A2EDC0A2}" type="slidenum">
              <a:rPr lang="zh-CN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t>‹#›</a:t>
            </a:fld>
            <a:endParaRPr lang="zh-CN" altLang="en-US">
              <a:solidFill>
                <a:srgbClr val="000000"/>
              </a:solidFill>
              <a:latin typeface="Calibri" panose="020F050202020403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054201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F1A9B-5EB3-4E34-9987-FFA713A81452}" type="datetimeFigureOut">
              <a:rPr lang="zh-CN" altLang="en-US" smtClean="0"/>
              <a:pPr/>
              <a:t>2018/11/15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5D12-0E25-4F18-8A23-913ABD20A66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86315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F1A9B-5EB3-4E34-9987-FFA713A81452}" type="datetimeFigureOut">
              <a:rPr lang="zh-CN" altLang="en-US" smtClean="0"/>
              <a:pPr/>
              <a:t>2018/11/15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5D12-0E25-4F18-8A23-913ABD20A66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900997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F1A9B-5EB3-4E34-9987-FFA713A81452}" type="datetimeFigureOut">
              <a:rPr lang="zh-CN" altLang="en-US" smtClean="0"/>
              <a:pPr/>
              <a:t>2018/11/15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5D12-0E25-4F18-8A23-913ABD20A66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206270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F1A9B-5EB3-4E34-9987-FFA713A81452}" type="datetimeFigureOut">
              <a:rPr lang="zh-CN" altLang="en-US" smtClean="0"/>
              <a:pPr/>
              <a:t>2018/11/15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5D12-0E25-4F18-8A23-913ABD20A66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43174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F1A9B-5EB3-4E34-9987-FFA713A81452}" type="datetimeFigureOut">
              <a:rPr lang="zh-CN" altLang="en-US" smtClean="0"/>
              <a:pPr/>
              <a:t>2018/11/15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5D12-0E25-4F18-8A23-913ABD20A66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239420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F1A9B-5EB3-4E34-9987-FFA713A81452}" type="datetimeFigureOut">
              <a:rPr lang="zh-CN" altLang="en-US" smtClean="0"/>
              <a:pPr/>
              <a:t>2018/11/15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5D12-0E25-4F18-8A23-913ABD20A66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06460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F1A9B-5EB3-4E34-9987-FFA713A81452}" type="datetimeFigureOut">
              <a:rPr lang="zh-CN" altLang="en-US" smtClean="0"/>
              <a:pPr/>
              <a:t>2018/11/15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C5D12-0E25-4F18-8A23-913ABD20A66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06236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F1A9B-5EB3-4E34-9987-FFA713A81452}" type="datetimeFigureOut">
              <a:rPr lang="zh-CN" altLang="en-US" smtClean="0"/>
              <a:pPr/>
              <a:t>2018/11/15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C5D12-0E25-4F18-8A23-913ABD20A66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793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03200" y="203200"/>
            <a:ext cx="8737600" cy="6256338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472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9.xml"/><Relationship Id="rId1" Type="http://schemas.openxmlformats.org/officeDocument/2006/relationships/audio" Target="file:///F:\cmf\&#30333;&#38634;-07-&#21710;&#21568;.mp3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.baidu.com/i?ct=503316480&amp;z=0&amp;tn=baiduimagedetail&amp;word=%C6%BD%C3%E6%BE%B5%B3%C9%CF%F1&amp;in=1357&amp;cl=2&amp;cm=1&amp;sc=0&amp;lm=-1&amp;pn=36&amp;rn=1" TargetMode="External"/><Relationship Id="rId13" Type="http://schemas.openxmlformats.org/officeDocument/2006/relationships/image" Target="../media/image34.jpe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12" Type="http://schemas.openxmlformats.org/officeDocument/2006/relationships/hyperlink" Target="http://image.baidu.com/i?ct=503316480&amp;z=0&amp;tn=baiduimagedetail&amp;word=%CD%B9%CD%B8%BE%B5%B3%C9%CF%F1&amp;in=3580&amp;cl=2&amp;cm=1&amp;sc=0&amp;lm=-1&amp;pn=20&amp;rn=1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png"/><Relationship Id="rId11" Type="http://schemas.openxmlformats.org/officeDocument/2006/relationships/image" Target="../media/image33.jpeg"/><Relationship Id="rId5" Type="http://schemas.openxmlformats.org/officeDocument/2006/relationships/image" Target="../media/image29.jpeg"/><Relationship Id="rId10" Type="http://schemas.openxmlformats.org/officeDocument/2006/relationships/hyperlink" Target="http://image.baidu.com/i?ct=503316480&amp;z=0&amp;tn=baiduimagedetail&amp;word=%B9%E2%B5%C4%D5%DB%C9%E4&amp;in=8484&amp;cl=2&amp;cm=1&amp;sc=0&amp;lm=-1&amp;pn=70&amp;rn=1" TargetMode="External"/><Relationship Id="rId4" Type="http://schemas.openxmlformats.org/officeDocument/2006/relationships/hyperlink" Target="http://image.baidu.com/i?ct=503316480&amp;z=0&amp;tn=baiduimagedetail&amp;word=%D0%A1%BF%D7%B3%C9%CF%F1&amp;in=26494&amp;cl=2&amp;cm=1&amp;sc=0&amp;lm=-1&amp;pn=16&amp;rn=1" TargetMode="External"/><Relationship Id="rId9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audio" Target="../media/audio2.wav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audio" Target="../media/audio4.wav"/><Relationship Id="rId10" Type="http://schemas.openxmlformats.org/officeDocument/2006/relationships/image" Target="../media/image11.jpeg"/><Relationship Id="rId4" Type="http://schemas.openxmlformats.org/officeDocument/2006/relationships/audio" Target="../media/audio3.wav"/><Relationship Id="rId9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3"/>
          <p:cNvSpPr txBox="1">
            <a:spLocks noChangeArrowheads="1"/>
          </p:cNvSpPr>
          <p:nvPr/>
        </p:nvSpPr>
        <p:spPr bwMode="auto">
          <a:xfrm>
            <a:off x="2484438" y="0"/>
            <a:ext cx="39592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CCCCFF"/>
                </a:solidFill>
              </a:rPr>
              <a:t>九年义务教育人教版课程标准实验教科书</a:t>
            </a:r>
            <a:endParaRPr lang="zh-CN" altLang="en-US" sz="3200" b="1">
              <a:solidFill>
                <a:srgbClr val="000000"/>
              </a:solidFill>
            </a:endParaRPr>
          </a:p>
        </p:txBody>
      </p:sp>
      <p:sp>
        <p:nvSpPr>
          <p:cNvPr id="6146" name="WordArt 4" descr="白色大理石"/>
          <p:cNvSpPr>
            <a:spLocks noChangeArrowheads="1" noChangeShapeType="1" noTextEdit="1"/>
          </p:cNvSpPr>
          <p:nvPr/>
        </p:nvSpPr>
        <p:spPr bwMode="auto">
          <a:xfrm>
            <a:off x="3657600" y="1447800"/>
            <a:ext cx="1524000" cy="9144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noFill/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  <a:contourClr>
                <a:srgbClr val="FFFFFF"/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>
                <a:blipFill dpi="0" rotWithShape="0">
                  <a:blip r:embed="rId4"/>
                  <a:srcRect/>
                  <a:tile tx="0" ty="0" sx="100000" sy="100000" flip="none" algn="tl"/>
                </a:blipFill>
                <a:latin typeface="宋体" panose="02010600030101010101" pitchFamily="2" charset="-122"/>
              </a:rPr>
              <a:t>物理</a:t>
            </a:r>
          </a:p>
        </p:txBody>
      </p:sp>
      <p:sp>
        <p:nvSpPr>
          <p:cNvPr id="6147" name="Rectangle 5"/>
          <p:cNvSpPr>
            <a:spLocks noChangeArrowheads="1"/>
          </p:cNvSpPr>
          <p:nvPr/>
        </p:nvSpPr>
        <p:spPr bwMode="auto">
          <a:xfrm>
            <a:off x="3921125" y="2695575"/>
            <a:ext cx="11033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0000"/>
                </a:solidFill>
                <a:ea typeface="幼圆" panose="02010509060101010101" pitchFamily="49" charset="-122"/>
              </a:rPr>
              <a:t>八年级</a:t>
            </a:r>
          </a:p>
        </p:txBody>
      </p:sp>
      <p:sp>
        <p:nvSpPr>
          <p:cNvPr id="6148" name="Rectangle 6"/>
          <p:cNvSpPr>
            <a:spLocks noChangeArrowheads="1"/>
          </p:cNvSpPr>
          <p:nvPr/>
        </p:nvSpPr>
        <p:spPr bwMode="auto">
          <a:xfrm>
            <a:off x="2590800" y="3200400"/>
            <a:ext cx="14081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</a:rPr>
              <a:t>第三章</a:t>
            </a:r>
          </a:p>
        </p:txBody>
      </p:sp>
      <p:sp>
        <p:nvSpPr>
          <p:cNvPr id="6149" name="Rectangle 7"/>
          <p:cNvSpPr>
            <a:spLocks noChangeArrowheads="1"/>
          </p:cNvSpPr>
          <p:nvPr/>
        </p:nvSpPr>
        <p:spPr bwMode="auto">
          <a:xfrm>
            <a:off x="4419600" y="3200400"/>
            <a:ext cx="14081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</a:rPr>
              <a:t>第二节</a:t>
            </a:r>
          </a:p>
        </p:txBody>
      </p:sp>
      <p:pic>
        <p:nvPicPr>
          <p:cNvPr id="6150" name="白雪-07-哎呀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04250" y="63817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图片 12" descr="09582157_0.tm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196975"/>
            <a:ext cx="9323388" cy="592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图片 13" descr="09582157_0.tm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975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3" name="TextBox 14"/>
          <p:cNvSpPr txBox="1">
            <a:spLocks noChangeArrowheads="1"/>
          </p:cNvSpPr>
          <p:nvPr/>
        </p:nvSpPr>
        <p:spPr bwMode="auto">
          <a:xfrm>
            <a:off x="2286000" y="785813"/>
            <a:ext cx="8270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>
                <a:solidFill>
                  <a:srgbClr val="000000"/>
                </a:solidFill>
              </a:rPr>
              <a:t>33.233</a:t>
            </a: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6394" name="WordArt 9"/>
          <p:cNvSpPr>
            <a:spLocks noChangeArrowheads="1" noChangeShapeType="1" noTextEdit="1"/>
          </p:cNvSpPr>
          <p:nvPr/>
        </p:nvSpPr>
        <p:spPr bwMode="auto">
          <a:xfrm>
            <a:off x="1146175" y="493713"/>
            <a:ext cx="6296025" cy="847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72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华文琥珀" panose="02010800040101010101" pitchFamily="2" charset="-122"/>
                <a:ea typeface="华文琥珀" panose="02010800040101010101" pitchFamily="2" charset="-122"/>
              </a:rPr>
              <a:t> </a:t>
            </a:r>
            <a:r>
              <a:rPr lang="zh-CN" altLang="en-US" sz="72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华文琥珀" panose="02010800040101010101" pitchFamily="2" charset="-122"/>
                <a:ea typeface="华文琥珀" panose="02010800040101010101" pitchFamily="2" charset="-122"/>
              </a:rPr>
              <a:t>生活中的透镜</a:t>
            </a:r>
          </a:p>
        </p:txBody>
      </p:sp>
      <p:pic>
        <p:nvPicPr>
          <p:cNvPr id="6155" name="图片 21" descr="u=293105_0.tmp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50" y="3500438"/>
            <a:ext cx="1625600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6" name="Text Box 3"/>
          <p:cNvSpPr txBox="1">
            <a:spLocks noChangeArrowheads="1"/>
          </p:cNvSpPr>
          <p:nvPr/>
        </p:nvSpPr>
        <p:spPr bwMode="auto">
          <a:xfrm>
            <a:off x="539750" y="6165850"/>
            <a:ext cx="40719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66"/>
                </a:solidFill>
                <a:latin typeface="宋体" panose="02010600030101010101" pitchFamily="2" charset="-122"/>
              </a:rPr>
              <a:t>在太空中的哈勃望远镜</a:t>
            </a:r>
          </a:p>
        </p:txBody>
      </p:sp>
    </p:spTree>
    <p:extLst>
      <p:ext uri="{BB962C8B-B14F-4D97-AF65-F5344CB8AC3E}">
        <p14:creationId xmlns:p14="http://schemas.microsoft.com/office/powerpoint/2010/main" xmlns="" val="37452136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1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touyingyi_jishe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6975" y="3446463"/>
            <a:ext cx="2736850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3" descr="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0175" y="1546225"/>
            <a:ext cx="18859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4" descr="wuti_che"/>
          <p:cNvPicPr>
            <a:picLocks noChangeAspect="1" noChangeArrowheads="1"/>
          </p:cNvPicPr>
          <p:nvPr/>
        </p:nvPicPr>
        <p:blipFill>
          <a:blip r:embed="rId4" cstate="print">
            <a:lum bright="-30000" contrast="-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22525" y="3759200"/>
            <a:ext cx="5746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Line 5"/>
          <p:cNvSpPr>
            <a:spLocks noChangeShapeType="1"/>
          </p:cNvSpPr>
          <p:nvPr/>
        </p:nvSpPr>
        <p:spPr bwMode="auto">
          <a:xfrm flipV="1">
            <a:off x="2422525" y="2679700"/>
            <a:ext cx="0" cy="1223963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Dot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7413" name="Line 6"/>
          <p:cNvSpPr>
            <a:spLocks noChangeShapeType="1"/>
          </p:cNvSpPr>
          <p:nvPr/>
        </p:nvSpPr>
        <p:spPr bwMode="auto">
          <a:xfrm flipV="1">
            <a:off x="2422525" y="447675"/>
            <a:ext cx="790575" cy="2303463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Dot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7414" name="Line 7"/>
          <p:cNvSpPr>
            <a:spLocks noChangeShapeType="1"/>
          </p:cNvSpPr>
          <p:nvPr/>
        </p:nvSpPr>
        <p:spPr bwMode="auto">
          <a:xfrm flipV="1">
            <a:off x="2422525" y="447675"/>
            <a:ext cx="790575" cy="34544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7415" name="Picture 8" descr="wuti_che"/>
          <p:cNvPicPr>
            <a:picLocks noChangeAspect="1" noChangeArrowheads="1"/>
          </p:cNvPicPr>
          <p:nvPr/>
        </p:nvPicPr>
        <p:blipFill>
          <a:blip r:embed="rId5" cstate="print">
            <a:lum bright="-30000" contrast="-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171746">
            <a:off x="2276475" y="327025"/>
            <a:ext cx="935038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6" name="Line 9"/>
          <p:cNvSpPr>
            <a:spLocks noChangeShapeType="1"/>
          </p:cNvSpPr>
          <p:nvPr/>
        </p:nvSpPr>
        <p:spPr bwMode="auto">
          <a:xfrm flipV="1">
            <a:off x="2997200" y="2679700"/>
            <a:ext cx="0" cy="1223963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Dot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7417" name="Line 10"/>
          <p:cNvSpPr>
            <a:spLocks noChangeShapeType="1"/>
          </p:cNvSpPr>
          <p:nvPr/>
        </p:nvSpPr>
        <p:spPr bwMode="auto">
          <a:xfrm flipH="1" flipV="1">
            <a:off x="2278063" y="519113"/>
            <a:ext cx="719137" cy="2160587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Dot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7418" name="Line 11"/>
          <p:cNvSpPr>
            <a:spLocks noChangeShapeType="1"/>
          </p:cNvSpPr>
          <p:nvPr/>
        </p:nvSpPr>
        <p:spPr bwMode="auto">
          <a:xfrm flipH="1" flipV="1">
            <a:off x="2278063" y="536575"/>
            <a:ext cx="714375" cy="3382963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7420" name="Rectangle 12"/>
          <p:cNvSpPr>
            <a:spLocks noChangeArrowheads="1"/>
          </p:cNvSpPr>
          <p:nvPr/>
        </p:nvSpPr>
        <p:spPr bwMode="auto">
          <a:xfrm rot="-1000796">
            <a:off x="2133600" y="158750"/>
            <a:ext cx="1368425" cy="1800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48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>
            <a:off x="2638425" y="2247900"/>
            <a:ext cx="4459288" cy="485775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7422" name="Picture 14" descr="wuti_xiang"/>
          <p:cNvPicPr>
            <a:picLocks noChangeAspect="1" noChangeArrowheads="1"/>
          </p:cNvPicPr>
          <p:nvPr/>
        </p:nvPicPr>
        <p:blipFill>
          <a:blip r:embed="rId6" cstate="print">
            <a:lum bright="-18000" contrast="-18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4013" y="852488"/>
            <a:ext cx="8572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3" name="Line 15"/>
          <p:cNvSpPr>
            <a:spLocks noChangeShapeType="1"/>
          </p:cNvSpPr>
          <p:nvPr/>
        </p:nvSpPr>
        <p:spPr bwMode="auto">
          <a:xfrm flipV="1">
            <a:off x="2781300" y="919163"/>
            <a:ext cx="4359275" cy="1112837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7424" name="Picture 16" descr="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5038" y="1743075"/>
            <a:ext cx="868362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18"/>
          <p:cNvSpPr txBox="1">
            <a:spLocks noChangeArrowheads="1"/>
          </p:cNvSpPr>
          <p:nvPr/>
        </p:nvSpPr>
        <p:spPr bwMode="auto">
          <a:xfrm>
            <a:off x="5029200" y="5127625"/>
            <a:ext cx="252095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48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70813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1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22263" y="376238"/>
            <a:ext cx="7772400" cy="647700"/>
          </a:xfrm>
        </p:spPr>
        <p:txBody>
          <a:bodyPr/>
          <a:lstStyle/>
          <a:p>
            <a:pPr algn="l">
              <a:defRPr/>
            </a:pPr>
            <a:r>
              <a:rPr lang="zh-CN" altLang="en-US" sz="2800" b="1" smtClean="0">
                <a:solidFill>
                  <a:srgbClr val="0066CC"/>
                </a:solidFill>
                <a:latin typeface="+mn-ea"/>
                <a:ea typeface="+mn-ea"/>
              </a:rPr>
              <a:t> 投影仪成像特点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887538"/>
            <a:ext cx="7346950" cy="2016125"/>
          </a:xfrm>
        </p:spPr>
        <p:txBody>
          <a:bodyPr/>
          <a:lstStyle/>
          <a:p>
            <a:pPr>
              <a:lnSpc>
                <a:spcPct val="125000"/>
              </a:lnSpc>
              <a:spcBef>
                <a:spcPct val="0"/>
              </a:spcBef>
              <a:defRPr/>
            </a:pPr>
            <a:r>
              <a:rPr lang="zh-CN" altLang="en-US" sz="2800" b="1" smtClean="0">
                <a:solidFill>
                  <a:srgbClr val="0D0D0D"/>
                </a:solidFill>
                <a:latin typeface="+mn-ea"/>
              </a:rPr>
              <a:t>像是缩小还是放大？像是正立还是倒立？像距与物距哪个大？</a:t>
            </a:r>
          </a:p>
          <a:p>
            <a:pPr>
              <a:lnSpc>
                <a:spcPct val="125000"/>
              </a:lnSpc>
              <a:spcBef>
                <a:spcPct val="0"/>
              </a:spcBef>
              <a:defRPr/>
            </a:pPr>
            <a:r>
              <a:rPr lang="zh-CN" altLang="en-US" sz="2800" b="1" smtClean="0">
                <a:solidFill>
                  <a:srgbClr val="0D0D0D"/>
                </a:solidFill>
                <a:latin typeface="+mn-ea"/>
              </a:rPr>
              <a:t>像与物体位于凸透镜的同侧还是异侧？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395288" y="1452563"/>
            <a:ext cx="1262062" cy="52387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  <a:defRPr/>
            </a:pPr>
            <a:r>
              <a:rPr lang="zh-CN" altLang="en-US" sz="2800" b="1">
                <a:solidFill>
                  <a:srgbClr val="0066CC"/>
                </a:solidFill>
                <a:latin typeface="宋体"/>
              </a:rPr>
              <a:t>思考：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395288" y="3727450"/>
            <a:ext cx="3671887" cy="5238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  <a:defRPr/>
            </a:pPr>
            <a:r>
              <a:rPr lang="zh-CN" altLang="en-US" sz="2800" b="1">
                <a:solidFill>
                  <a:srgbClr val="0066CC"/>
                </a:solidFill>
                <a:latin typeface="宋体"/>
              </a:rPr>
              <a:t>小结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538163" y="4303713"/>
            <a:ext cx="8353425" cy="2138362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  <a:defRPr/>
            </a:pPr>
            <a:r>
              <a:rPr lang="zh-CN" altLang="en-US" sz="2800" b="1">
                <a:solidFill>
                  <a:srgbClr val="0D0D0D"/>
                </a:solidFill>
                <a:latin typeface="宋体"/>
              </a:rPr>
              <a:t>成像特点：</a:t>
            </a:r>
          </a:p>
          <a:p>
            <a:pPr marL="342900" indent="-34290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  <a:defRPr/>
            </a:pPr>
            <a:r>
              <a:rPr lang="en-US" altLang="zh-CN" sz="2800" b="1">
                <a:solidFill>
                  <a:srgbClr val="000000"/>
                </a:solidFill>
                <a:latin typeface="宋体"/>
              </a:rPr>
              <a:t>    </a:t>
            </a:r>
            <a:r>
              <a:rPr lang="en-US" altLang="zh-CN" sz="2800" b="1">
                <a:solidFill>
                  <a:srgbClr val="0D0D0D"/>
                </a:solidFill>
                <a:latin typeface="宋体"/>
              </a:rPr>
              <a:t>1</a:t>
            </a:r>
            <a:r>
              <a:rPr lang="zh-CN" altLang="en-US" sz="2800" b="1">
                <a:solidFill>
                  <a:srgbClr val="1F497D"/>
                </a:solidFill>
                <a:latin typeface="宋体"/>
              </a:rPr>
              <a:t>．</a:t>
            </a:r>
            <a:r>
              <a:rPr lang="zh-CN" altLang="en-US" sz="2800" b="1">
                <a:solidFill>
                  <a:srgbClr val="0D0D0D"/>
                </a:solidFill>
                <a:latin typeface="宋体"/>
              </a:rPr>
              <a:t>投影仪（或幻灯机）成</a:t>
            </a:r>
            <a:r>
              <a:rPr lang="zh-CN" altLang="en-US" sz="2800" b="1">
                <a:solidFill>
                  <a:srgbClr val="FF0000"/>
                </a:solidFill>
                <a:latin typeface="宋体"/>
              </a:rPr>
              <a:t>放大</a:t>
            </a:r>
            <a:r>
              <a:rPr lang="zh-CN" altLang="en-US" sz="2800" b="1">
                <a:solidFill>
                  <a:srgbClr val="0D0D0D"/>
                </a:solidFill>
                <a:latin typeface="宋体"/>
              </a:rPr>
              <a:t>、</a:t>
            </a:r>
            <a:r>
              <a:rPr lang="zh-CN" altLang="en-US" sz="2800" b="1">
                <a:solidFill>
                  <a:srgbClr val="FF0000"/>
                </a:solidFill>
                <a:latin typeface="宋体"/>
              </a:rPr>
              <a:t>倒立</a:t>
            </a:r>
            <a:r>
              <a:rPr lang="zh-CN" altLang="en-US" sz="2800" b="1">
                <a:solidFill>
                  <a:srgbClr val="0D0D0D"/>
                </a:solidFill>
                <a:latin typeface="宋体"/>
              </a:rPr>
              <a:t>的</a:t>
            </a:r>
            <a:r>
              <a:rPr lang="zh-CN" altLang="en-US" sz="2800" b="1">
                <a:solidFill>
                  <a:srgbClr val="1F497D"/>
                </a:solidFill>
                <a:latin typeface="宋体"/>
              </a:rPr>
              <a:t>像</a:t>
            </a:r>
            <a:r>
              <a:rPr lang="zh-CN" altLang="en-US" sz="2800" b="1">
                <a:solidFill>
                  <a:srgbClr val="0D0D0D"/>
                </a:solidFill>
                <a:latin typeface="宋体"/>
              </a:rPr>
              <a:t>。</a:t>
            </a:r>
          </a:p>
          <a:p>
            <a:pPr marL="342900" indent="-34290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  <a:defRPr/>
            </a:pPr>
            <a:r>
              <a:rPr lang="en-US" altLang="zh-CN" sz="2800" b="1">
                <a:solidFill>
                  <a:srgbClr val="0D0D0D"/>
                </a:solidFill>
                <a:latin typeface="宋体"/>
              </a:rPr>
              <a:t>    2</a:t>
            </a:r>
            <a:r>
              <a:rPr lang="zh-CN" altLang="en-US" sz="2800" b="1">
                <a:solidFill>
                  <a:srgbClr val="1F497D"/>
                </a:solidFill>
                <a:latin typeface="宋体"/>
              </a:rPr>
              <a:t>．</a:t>
            </a:r>
            <a:r>
              <a:rPr lang="zh-CN" altLang="en-US" sz="2800" b="1">
                <a:solidFill>
                  <a:srgbClr val="0D0D0D"/>
                </a:solidFill>
                <a:latin typeface="宋体"/>
              </a:rPr>
              <a:t>像距大于物距。</a:t>
            </a:r>
          </a:p>
          <a:p>
            <a:pPr marL="342900" indent="-34290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  <a:defRPr/>
            </a:pPr>
            <a:r>
              <a:rPr lang="en-US" altLang="zh-CN" sz="2800" b="1">
                <a:solidFill>
                  <a:srgbClr val="0D0D0D"/>
                </a:solidFill>
                <a:latin typeface="宋体"/>
              </a:rPr>
              <a:t>    3</a:t>
            </a:r>
            <a:r>
              <a:rPr lang="zh-CN" altLang="en-US" sz="2800" b="1">
                <a:solidFill>
                  <a:srgbClr val="1F497D"/>
                </a:solidFill>
                <a:latin typeface="宋体"/>
              </a:rPr>
              <a:t>．</a:t>
            </a:r>
            <a:r>
              <a:rPr lang="zh-CN" altLang="en-US" sz="2800" b="1">
                <a:solidFill>
                  <a:srgbClr val="0D0D0D"/>
                </a:solidFill>
                <a:latin typeface="宋体"/>
              </a:rPr>
              <a:t>像与物体位于凸透镜的</a:t>
            </a:r>
            <a:r>
              <a:rPr lang="zh-CN" altLang="en-US" sz="2800" b="1">
                <a:solidFill>
                  <a:srgbClr val="FF0000"/>
                </a:solidFill>
                <a:latin typeface="宋体"/>
              </a:rPr>
              <a:t>两侧</a:t>
            </a:r>
            <a:r>
              <a:rPr lang="zh-CN" altLang="en-US" sz="2800" b="1">
                <a:solidFill>
                  <a:srgbClr val="0D0D0D"/>
                </a:solidFill>
                <a:latin typeface="宋体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xmlns="" val="37588655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  <p:bldP spid="1229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81000" y="361950"/>
            <a:ext cx="2289175" cy="523875"/>
          </a:xfrm>
          <a:prstGeom prst="rect">
            <a:avLst/>
          </a:prstGeom>
          <a:solidFill>
            <a:schemeClr val="accent1"/>
          </a:solidFill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2800" b="1" smtClean="0">
                <a:latin typeface="宋体" panose="02010600030101010101" pitchFamily="2" charset="-122"/>
              </a:rPr>
              <a:t> 三、放大镜</a:t>
            </a:r>
          </a:p>
        </p:txBody>
      </p:sp>
      <p:pic>
        <p:nvPicPr>
          <p:cNvPr id="39944" name="图片 4" descr="1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5663" y="1163638"/>
            <a:ext cx="7096125" cy="501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423988" y="1647825"/>
            <a:ext cx="30416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FF0000"/>
                </a:solidFill>
                <a:latin typeface="Comic Sans MS" panose="030F0702030302020204" pitchFamily="66" charset="0"/>
              </a:rPr>
              <a:t>放大镜是凸透镜。</a:t>
            </a:r>
          </a:p>
        </p:txBody>
      </p:sp>
    </p:spTree>
    <p:extLst>
      <p:ext uri="{BB962C8B-B14F-4D97-AF65-F5344CB8AC3E}">
        <p14:creationId xmlns:p14="http://schemas.microsoft.com/office/powerpoint/2010/main" xmlns="" val="35397210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973138" y="1230313"/>
            <a:ext cx="7632700" cy="1181100"/>
          </a:xfrm>
        </p:spPr>
        <p:txBody>
          <a:bodyPr/>
          <a:lstStyle/>
          <a:p>
            <a:pPr>
              <a:lnSpc>
                <a:spcPct val="125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2800" b="1" dirty="0" smtClean="0">
                <a:solidFill>
                  <a:srgbClr val="0D0D0D"/>
                </a:solidFill>
                <a:latin typeface="+mn-ea"/>
              </a:rPr>
              <a:t>1</a:t>
            </a:r>
            <a:r>
              <a:rPr lang="zh-CN" altLang="en-US" sz="2800" b="1" dirty="0" smtClean="0">
                <a:solidFill>
                  <a:srgbClr val="0D0D0D"/>
                </a:solidFill>
                <a:latin typeface="+mn-ea"/>
              </a:rPr>
              <a:t>、像是缩小还是放大？像是正立还是倒立？</a:t>
            </a:r>
          </a:p>
          <a:p>
            <a:pPr>
              <a:lnSpc>
                <a:spcPct val="125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2800" b="1" dirty="0" smtClean="0">
                <a:solidFill>
                  <a:srgbClr val="0D0D0D"/>
                </a:solidFill>
                <a:latin typeface="+mn-ea"/>
              </a:rPr>
              <a:t>2</a:t>
            </a:r>
            <a:r>
              <a:rPr lang="zh-CN" altLang="en-US" sz="2800" b="1" dirty="0" smtClean="0">
                <a:solidFill>
                  <a:srgbClr val="0D0D0D"/>
                </a:solidFill>
                <a:latin typeface="+mn-ea"/>
              </a:rPr>
              <a:t>、像与物体位于透镜的同侧还是两侧？</a:t>
            </a:r>
            <a:endParaRPr lang="zh-CN" altLang="en-US" sz="2800" b="1" dirty="0" smtClean="0">
              <a:latin typeface="+mn-ea"/>
            </a:endParaRPr>
          </a:p>
          <a:p>
            <a:pPr>
              <a:buFont typeface="Wingdings" pitchFamily="2" charset="2"/>
              <a:buNone/>
              <a:defRPr/>
            </a:pPr>
            <a:endParaRPr lang="zh-CN" altLang="en-US" sz="2800" b="1" dirty="0" smtClean="0">
              <a:latin typeface="+mn-ea"/>
            </a:endParaRPr>
          </a:p>
          <a:p>
            <a:pPr>
              <a:buFont typeface="Wingdings" pitchFamily="2" charset="2"/>
              <a:buNone/>
              <a:defRPr/>
            </a:pPr>
            <a:endParaRPr lang="en-US" altLang="zh-CN" sz="2800" b="1" dirty="0" smtClean="0">
              <a:latin typeface="+mn-ea"/>
            </a:endParaRPr>
          </a:p>
        </p:txBody>
      </p:sp>
      <p:sp>
        <p:nvSpPr>
          <p:cNvPr id="14340" name="Text Box 5"/>
          <p:cNvSpPr txBox="1">
            <a:spLocks noChangeArrowheads="1"/>
          </p:cNvSpPr>
          <p:nvPr/>
        </p:nvSpPr>
        <p:spPr bwMode="auto">
          <a:xfrm>
            <a:off x="5127625" y="1344613"/>
            <a:ext cx="184150" cy="5238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  <a:defRPr/>
            </a:pPr>
            <a:endParaRPr lang="zh-CN" altLang="zh-CN" sz="2800" b="1">
              <a:solidFill>
                <a:srgbClr val="000000"/>
              </a:solidFill>
              <a:latin typeface="宋体"/>
            </a:endParaRP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527050" y="449263"/>
            <a:ext cx="2347913" cy="522287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  <a:defRPr/>
            </a:pPr>
            <a:r>
              <a:rPr lang="zh-CN" altLang="en-US" sz="2800" b="1" dirty="0">
                <a:solidFill>
                  <a:srgbClr val="000000"/>
                </a:solidFill>
                <a:latin typeface="宋体"/>
              </a:rPr>
              <a:t>观察与思考：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684213" y="2627313"/>
            <a:ext cx="3671887" cy="557212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marL="342900" indent="-34290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  <a:defRPr/>
            </a:pPr>
            <a:r>
              <a:rPr lang="zh-CN" altLang="en-US" sz="2800" b="1">
                <a:solidFill>
                  <a:srgbClr val="0066CC"/>
                </a:solidFill>
                <a:latin typeface="宋体"/>
              </a:rPr>
              <a:t>小结</a:t>
            </a: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757238" y="3563938"/>
            <a:ext cx="6696075" cy="163512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marL="342900" indent="-34290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  <a:defRPr/>
            </a:pPr>
            <a:r>
              <a:rPr lang="zh-CN" altLang="en-US" sz="2800" b="1">
                <a:solidFill>
                  <a:srgbClr val="0D0D0D"/>
                </a:solidFill>
                <a:latin typeface="宋体"/>
              </a:rPr>
              <a:t>成像特点：</a:t>
            </a:r>
          </a:p>
          <a:p>
            <a:pPr marL="342900" indent="-34290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  <a:defRPr/>
            </a:pPr>
            <a:r>
              <a:rPr lang="en-US" altLang="zh-CN" sz="2800" b="1">
                <a:solidFill>
                  <a:srgbClr val="0D0D0D"/>
                </a:solidFill>
                <a:latin typeface="宋体"/>
              </a:rPr>
              <a:t>     1</a:t>
            </a:r>
            <a:r>
              <a:rPr lang="zh-CN" altLang="en-US" sz="2800" b="1">
                <a:solidFill>
                  <a:srgbClr val="1F497D"/>
                </a:solidFill>
                <a:latin typeface="宋体"/>
              </a:rPr>
              <a:t>．</a:t>
            </a:r>
            <a:r>
              <a:rPr lang="zh-CN" altLang="en-US" sz="2800" b="1">
                <a:solidFill>
                  <a:srgbClr val="0D0D0D"/>
                </a:solidFill>
                <a:latin typeface="宋体"/>
              </a:rPr>
              <a:t>放大镜成</a:t>
            </a:r>
            <a:r>
              <a:rPr lang="zh-CN" altLang="en-US" sz="2800" b="1">
                <a:solidFill>
                  <a:srgbClr val="FF0000"/>
                </a:solidFill>
                <a:latin typeface="宋体"/>
              </a:rPr>
              <a:t>放大正立</a:t>
            </a:r>
            <a:r>
              <a:rPr lang="zh-CN" altLang="en-US" sz="2800" b="1">
                <a:solidFill>
                  <a:srgbClr val="0D0D0D"/>
                </a:solidFill>
                <a:latin typeface="宋体"/>
              </a:rPr>
              <a:t>的</a:t>
            </a:r>
            <a:r>
              <a:rPr lang="zh-CN" altLang="en-US" sz="2800" b="1">
                <a:solidFill>
                  <a:srgbClr val="FF0000"/>
                </a:solidFill>
                <a:latin typeface="宋体"/>
              </a:rPr>
              <a:t>虚像</a:t>
            </a:r>
            <a:r>
              <a:rPr lang="zh-CN" altLang="en-US" sz="2800" b="1">
                <a:solidFill>
                  <a:srgbClr val="0D0D0D"/>
                </a:solidFill>
                <a:latin typeface="宋体"/>
              </a:rPr>
              <a:t>。</a:t>
            </a:r>
          </a:p>
          <a:p>
            <a:pPr marL="342900" indent="-34290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  <a:defRPr/>
            </a:pPr>
            <a:r>
              <a:rPr lang="en-US" altLang="zh-CN" sz="2800" b="1">
                <a:solidFill>
                  <a:srgbClr val="0D0D0D"/>
                </a:solidFill>
                <a:latin typeface="宋体"/>
              </a:rPr>
              <a:t>     2</a:t>
            </a:r>
            <a:r>
              <a:rPr lang="zh-CN" altLang="en-US" sz="2800" b="1">
                <a:solidFill>
                  <a:srgbClr val="1F497D"/>
                </a:solidFill>
                <a:latin typeface="宋体"/>
              </a:rPr>
              <a:t>．</a:t>
            </a:r>
            <a:r>
              <a:rPr lang="zh-CN" altLang="en-US" sz="2800" b="1">
                <a:solidFill>
                  <a:srgbClr val="0D0D0D"/>
                </a:solidFill>
                <a:latin typeface="宋体"/>
              </a:rPr>
              <a:t>像与物体位于凸透镜的</a:t>
            </a:r>
            <a:r>
              <a:rPr lang="zh-CN" altLang="en-US" sz="2800" b="1">
                <a:solidFill>
                  <a:srgbClr val="FF0000"/>
                </a:solidFill>
                <a:latin typeface="宋体"/>
              </a:rPr>
              <a:t>同侧</a:t>
            </a:r>
            <a:r>
              <a:rPr lang="zh-CN" altLang="en-US" sz="2800" b="1">
                <a:solidFill>
                  <a:srgbClr val="0D0D0D"/>
                </a:solidFill>
                <a:latin typeface="宋体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xmlns="" val="33352479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  <p:bldP spid="13319" grpId="0"/>
      <p:bldP spid="133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50" descr="09604012##凸透镜成实像情景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" y="1773238"/>
            <a:ext cx="8353425" cy="342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7050" y="490538"/>
            <a:ext cx="2955925" cy="554037"/>
          </a:xfrm>
          <a:solidFill>
            <a:schemeClr val="accent1"/>
          </a:solidFill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zh-CN" altLang="en-US" sz="2800" b="1" smtClean="0">
                <a:latin typeface="宋体" panose="02010600030101010101" pitchFamily="2" charset="-122"/>
              </a:rPr>
              <a:t>四、实像和虚像</a:t>
            </a:r>
          </a:p>
        </p:txBody>
      </p:sp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684213" y="4997450"/>
            <a:ext cx="8459787" cy="1095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1F497D"/>
                </a:solidFill>
                <a:latin typeface="宋体"/>
              </a:rPr>
              <a:t>实像：</a:t>
            </a: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1F497D"/>
                </a:solidFill>
                <a:latin typeface="宋体"/>
              </a:rPr>
              <a:t>   由</a:t>
            </a:r>
            <a:r>
              <a:rPr lang="zh-CN" altLang="en-US" sz="2800" b="1" dirty="0">
                <a:solidFill>
                  <a:srgbClr val="CC0000"/>
                </a:solidFill>
                <a:latin typeface="宋体"/>
              </a:rPr>
              <a:t>实际光线会聚</a:t>
            </a:r>
            <a:r>
              <a:rPr lang="zh-CN" altLang="en-US" sz="2800" b="1" dirty="0">
                <a:solidFill>
                  <a:srgbClr val="1F497D"/>
                </a:solidFill>
                <a:latin typeface="宋体"/>
              </a:rPr>
              <a:t>而成的</a:t>
            </a:r>
            <a:r>
              <a:rPr lang="en-US" altLang="zh-CN" sz="2800" b="1" dirty="0">
                <a:solidFill>
                  <a:srgbClr val="1F497D"/>
                </a:solidFill>
                <a:latin typeface="宋体"/>
              </a:rPr>
              <a:t>,</a:t>
            </a:r>
            <a:r>
              <a:rPr lang="zh-CN" altLang="en-US" sz="2800" b="1" dirty="0">
                <a:solidFill>
                  <a:srgbClr val="CC0000"/>
                </a:solidFill>
                <a:latin typeface="宋体"/>
              </a:rPr>
              <a:t>能呈现在光屏上</a:t>
            </a:r>
            <a:r>
              <a:rPr lang="zh-CN" altLang="en-US" sz="2800" b="1" dirty="0">
                <a:solidFill>
                  <a:srgbClr val="1F497D"/>
                </a:solidFill>
                <a:latin typeface="宋体"/>
              </a:rPr>
              <a:t>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5663" y="1379538"/>
            <a:ext cx="1438275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b="1" dirty="0">
                <a:solidFill>
                  <a:srgbClr val="000000"/>
                </a:solidFill>
                <a:latin typeface="宋体"/>
              </a:rPr>
              <a:t>1</a:t>
            </a:r>
            <a:r>
              <a:rPr lang="zh-CN" altLang="en-US" sz="2800" b="1" dirty="0">
                <a:solidFill>
                  <a:srgbClr val="000000"/>
                </a:solidFill>
                <a:latin typeface="宋体"/>
              </a:rPr>
              <a:t>、实像</a:t>
            </a:r>
          </a:p>
        </p:txBody>
      </p:sp>
    </p:spTree>
    <p:extLst>
      <p:ext uri="{BB962C8B-B14F-4D97-AF65-F5344CB8AC3E}">
        <p14:creationId xmlns:p14="http://schemas.microsoft.com/office/powerpoint/2010/main" xmlns="" val="35722494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9" descr="09604013##凸透镜成虚像情景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650" y="1628775"/>
            <a:ext cx="7308850" cy="318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452438" y="4327525"/>
            <a:ext cx="828040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1F497D"/>
                </a:solidFill>
                <a:latin typeface="宋体" panose="02010600030101010101" pitchFamily="2" charset="-122"/>
              </a:rPr>
              <a:t>虚像：</a:t>
            </a: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1F497D"/>
                </a:solidFill>
                <a:latin typeface="宋体" panose="02010600030101010101" pitchFamily="2" charset="-122"/>
              </a:rPr>
              <a:t>　　由反射光线或折射光线的</a:t>
            </a:r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</a:rPr>
              <a:t>反向延长线</a:t>
            </a:r>
            <a:r>
              <a:rPr lang="zh-CN" altLang="en-US" sz="2800" b="1">
                <a:solidFill>
                  <a:srgbClr val="1F497D"/>
                </a:solidFill>
                <a:latin typeface="宋体" panose="02010600030101010101" pitchFamily="2" charset="-122"/>
              </a:rPr>
              <a:t>相交而形成</a:t>
            </a:r>
            <a:r>
              <a:rPr lang="en-US" altLang="zh-CN" sz="2800" b="1">
                <a:solidFill>
                  <a:srgbClr val="1F497D"/>
                </a:solidFill>
                <a:latin typeface="宋体" panose="02010600030101010101" pitchFamily="2" charset="-122"/>
              </a:rPr>
              <a:t>,</a:t>
            </a:r>
            <a:r>
              <a:rPr lang="zh-CN" altLang="en-US" sz="2800" b="1">
                <a:solidFill>
                  <a:srgbClr val="CC0000"/>
                </a:solidFill>
                <a:latin typeface="宋体" panose="02010600030101010101" pitchFamily="2" charset="-122"/>
              </a:rPr>
              <a:t>不能呈现在光屏上</a:t>
            </a:r>
            <a:r>
              <a:rPr lang="zh-CN" altLang="en-US" sz="2800" b="1">
                <a:solidFill>
                  <a:srgbClr val="1F497D"/>
                </a:solidFill>
                <a:latin typeface="宋体" panose="02010600030101010101" pitchFamily="2" charset="-122"/>
              </a:rPr>
              <a:t>。人眼逆着出射光线可以看到虚像。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5663" y="1379538"/>
            <a:ext cx="1438275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b="1" dirty="0">
                <a:solidFill>
                  <a:srgbClr val="000000"/>
                </a:solidFill>
                <a:latin typeface="宋体"/>
              </a:rPr>
              <a:t>2</a:t>
            </a:r>
            <a:r>
              <a:rPr lang="zh-CN" altLang="en-US" sz="2800" b="1" dirty="0">
                <a:solidFill>
                  <a:srgbClr val="000000"/>
                </a:solidFill>
                <a:latin typeface="宋体"/>
              </a:rPr>
              <a:t>、虚像</a:t>
            </a:r>
          </a:p>
        </p:txBody>
      </p:sp>
    </p:spTree>
    <p:extLst>
      <p:ext uri="{BB962C8B-B14F-4D97-AF65-F5344CB8AC3E}">
        <p14:creationId xmlns:p14="http://schemas.microsoft.com/office/powerpoint/2010/main" xmlns="" val="24509281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内容占位符 57345" descr="cao00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lum bright="6000" contrast="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4" name="文本框 57346"/>
          <p:cNvSpPr txBox="1">
            <a:spLocks noChangeArrowheads="1"/>
          </p:cNvSpPr>
          <p:nvPr/>
        </p:nvSpPr>
        <p:spPr bwMode="auto">
          <a:xfrm>
            <a:off x="2987675" y="404813"/>
            <a:ext cx="32416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400" b="1">
                <a:solidFill>
                  <a:srgbClr val="6666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实像和虚像</a:t>
            </a:r>
          </a:p>
        </p:txBody>
      </p:sp>
      <p:sp>
        <p:nvSpPr>
          <p:cNvPr id="57348" name="文本框 57347"/>
          <p:cNvSpPr txBox="1">
            <a:spLocks noChangeArrowheads="1"/>
          </p:cNvSpPr>
          <p:nvPr/>
        </p:nvSpPr>
        <p:spPr bwMode="auto">
          <a:xfrm>
            <a:off x="755650" y="1484313"/>
            <a:ext cx="8137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</a:rPr>
              <a:t>实像：</a:t>
            </a:r>
            <a:r>
              <a:rPr lang="zh-CN" altLang="en-US" sz="2400" b="1">
                <a:solidFill>
                  <a:srgbClr val="C0504D"/>
                </a:solidFill>
                <a:latin typeface="Arial" panose="020B0604020202020204" pitchFamily="34" charset="0"/>
              </a:rPr>
              <a:t>是实际光线会聚而形成的</a:t>
            </a:r>
            <a:r>
              <a:rPr lang="en-US" altLang="zh-CN" sz="2400" b="1">
                <a:solidFill>
                  <a:srgbClr val="C0504D"/>
                </a:solidFill>
                <a:latin typeface="Arial" panose="020B0604020202020204" pitchFamily="34" charset="0"/>
              </a:rPr>
              <a:t>,</a:t>
            </a:r>
            <a:r>
              <a:rPr lang="zh-CN" altLang="en-US" sz="2400" b="1">
                <a:solidFill>
                  <a:srgbClr val="C0504D"/>
                </a:solidFill>
                <a:latin typeface="Arial" panose="020B0604020202020204" pitchFamily="34" charset="0"/>
              </a:rPr>
              <a:t>能呈现在光屏上</a:t>
            </a:r>
            <a:r>
              <a:rPr lang="en-US" altLang="zh-CN" sz="2400" b="1">
                <a:solidFill>
                  <a:srgbClr val="C0504D"/>
                </a:solidFill>
                <a:latin typeface="Arial" panose="020B0604020202020204" pitchFamily="34" charset="0"/>
              </a:rPr>
              <a:t>.</a:t>
            </a:r>
            <a:r>
              <a:rPr lang="zh-CN" altLang="en-US" sz="2400" b="1">
                <a:solidFill>
                  <a:srgbClr val="C0504D"/>
                </a:solidFill>
                <a:latin typeface="Arial" panose="020B0604020202020204" pitchFamily="34" charset="0"/>
              </a:rPr>
              <a:t>　例如：</a:t>
            </a:r>
          </a:p>
        </p:txBody>
      </p:sp>
      <p:sp>
        <p:nvSpPr>
          <p:cNvPr id="57349" name="文本框 57348"/>
          <p:cNvSpPr txBox="1">
            <a:spLocks noChangeArrowheads="1"/>
          </p:cNvSpPr>
          <p:nvPr/>
        </p:nvSpPr>
        <p:spPr bwMode="auto">
          <a:xfrm>
            <a:off x="827088" y="3860800"/>
            <a:ext cx="75612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</a:rPr>
              <a:t>虚像：</a:t>
            </a:r>
            <a:r>
              <a:rPr lang="zh-CN" altLang="en-US" sz="2400" b="1">
                <a:solidFill>
                  <a:srgbClr val="C0504D"/>
                </a:solidFill>
                <a:latin typeface="Arial" panose="020B0604020202020204" pitchFamily="34" charset="0"/>
              </a:rPr>
              <a:t>是反射光线或折射光线的反向延长线相交而形成的</a:t>
            </a:r>
            <a:r>
              <a:rPr lang="en-US" altLang="zh-CN" sz="2400" b="1">
                <a:solidFill>
                  <a:srgbClr val="C0504D"/>
                </a:solidFill>
                <a:latin typeface="Arial" panose="020B0604020202020204" pitchFamily="34" charset="0"/>
              </a:rPr>
              <a:t>,</a:t>
            </a:r>
            <a:r>
              <a:rPr lang="zh-CN" altLang="en-US" sz="2400" b="1">
                <a:solidFill>
                  <a:srgbClr val="C0504D"/>
                </a:solidFill>
                <a:latin typeface="Arial" panose="020B0604020202020204" pitchFamily="34" charset="0"/>
              </a:rPr>
              <a:t>不能呈现在光屏上</a:t>
            </a:r>
            <a:r>
              <a:rPr lang="en-US" altLang="zh-CN" sz="2400" b="1">
                <a:solidFill>
                  <a:srgbClr val="C0504D"/>
                </a:solidFill>
                <a:latin typeface="Arial" panose="020B0604020202020204" pitchFamily="34" charset="0"/>
              </a:rPr>
              <a:t>.        </a:t>
            </a:r>
            <a:r>
              <a:rPr lang="zh-CN" altLang="en-US" sz="2400" b="1">
                <a:solidFill>
                  <a:srgbClr val="C0504D"/>
                </a:solidFill>
                <a:latin typeface="Arial" panose="020B0604020202020204" pitchFamily="34" charset="0"/>
              </a:rPr>
              <a:t>例如</a:t>
            </a:r>
            <a:r>
              <a:rPr lang="en-US" altLang="zh-CN" sz="2400" b="1">
                <a:solidFill>
                  <a:srgbClr val="C0504D"/>
                </a:solidFill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57350" name="文本框 57349"/>
          <p:cNvSpPr txBox="1">
            <a:spLocks noChangeArrowheads="1"/>
          </p:cNvSpPr>
          <p:nvPr/>
        </p:nvSpPr>
        <p:spPr bwMode="auto">
          <a:xfrm>
            <a:off x="1403350" y="6165850"/>
            <a:ext cx="15113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b="1">
                <a:solidFill>
                  <a:srgbClr val="0000CC"/>
                </a:solidFill>
                <a:latin typeface="Arial" panose="020B0604020202020204" pitchFamily="34" charset="0"/>
              </a:rPr>
              <a:t>平面镜成像</a:t>
            </a:r>
          </a:p>
        </p:txBody>
      </p:sp>
      <p:sp>
        <p:nvSpPr>
          <p:cNvPr id="57351" name="文本框 57350"/>
          <p:cNvSpPr txBox="1">
            <a:spLocks noChangeArrowheads="1"/>
          </p:cNvSpPr>
          <p:nvPr/>
        </p:nvSpPr>
        <p:spPr bwMode="auto">
          <a:xfrm>
            <a:off x="6516688" y="6237288"/>
            <a:ext cx="15128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b="1">
                <a:solidFill>
                  <a:srgbClr val="0000CC"/>
                </a:solidFill>
                <a:latin typeface="Arial" panose="020B0604020202020204" pitchFamily="34" charset="0"/>
              </a:rPr>
              <a:t>放大镜的像</a:t>
            </a:r>
          </a:p>
        </p:txBody>
      </p:sp>
      <p:pic>
        <p:nvPicPr>
          <p:cNvPr id="57352" name="图片 57351" descr="u=1200772538,1471556232&amp;gp=42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205038"/>
            <a:ext cx="2089150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7353" name="组合 57352"/>
          <p:cNvGrpSpPr>
            <a:grpSpLocks/>
          </p:cNvGrpSpPr>
          <p:nvPr/>
        </p:nvGrpSpPr>
        <p:grpSpPr bwMode="auto">
          <a:xfrm>
            <a:off x="3635375" y="2133600"/>
            <a:ext cx="1925638" cy="1173163"/>
            <a:chOff x="413" y="846"/>
            <a:chExt cx="2512" cy="1754"/>
          </a:xfrm>
        </p:grpSpPr>
        <p:pic>
          <p:nvPicPr>
            <p:cNvPr id="23561" name="内容占位符 57353" descr="plant2-3_S"/>
            <p:cNvPicPr>
              <a:picLocks noGrp="1" noChangeAspect="1" noChangeArrowheads="1"/>
            </p:cNvPicPr>
            <p:nvPr/>
          </p:nvPicPr>
          <p:blipFill>
            <a:blip r:embed="rId6" cstate="print">
              <a:lum bright="16000" contrast="-7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" y="984"/>
              <a:ext cx="2485" cy="1616"/>
            </a:xfrm>
            <a:prstGeom prst="rect">
              <a:avLst/>
            </a:prstGeom>
            <a:noFill/>
            <a:ln w="9525">
              <a:solidFill>
                <a:srgbClr val="CC006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562" name="直接连接符 57354"/>
            <p:cNvSpPr>
              <a:spLocks noChangeShapeType="1"/>
            </p:cNvSpPr>
            <p:nvPr/>
          </p:nvSpPr>
          <p:spPr bwMode="auto">
            <a:xfrm>
              <a:off x="703" y="1071"/>
              <a:ext cx="1088" cy="273"/>
            </a:xfrm>
            <a:prstGeom prst="line">
              <a:avLst/>
            </a:prstGeom>
            <a:noFill/>
            <a:ln w="9525">
              <a:solidFill>
                <a:srgbClr val="CC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3563" name="直接连接符 57355"/>
            <p:cNvSpPr>
              <a:spLocks noChangeShapeType="1"/>
            </p:cNvSpPr>
            <p:nvPr/>
          </p:nvSpPr>
          <p:spPr bwMode="auto">
            <a:xfrm flipV="1">
              <a:off x="748" y="1570"/>
              <a:ext cx="1043" cy="318"/>
            </a:xfrm>
            <a:prstGeom prst="line">
              <a:avLst/>
            </a:prstGeom>
            <a:noFill/>
            <a:ln w="9525">
              <a:solidFill>
                <a:srgbClr val="CC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3564" name="直接连接符 57356"/>
            <p:cNvSpPr>
              <a:spLocks noChangeShapeType="1"/>
            </p:cNvSpPr>
            <p:nvPr/>
          </p:nvSpPr>
          <p:spPr bwMode="auto">
            <a:xfrm>
              <a:off x="703" y="1071"/>
              <a:ext cx="2041" cy="499"/>
            </a:xfrm>
            <a:prstGeom prst="line">
              <a:avLst/>
            </a:prstGeom>
            <a:noFill/>
            <a:ln w="9525">
              <a:solidFill>
                <a:srgbClr val="CC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3565" name="直接连接符 57357"/>
            <p:cNvSpPr>
              <a:spLocks noChangeShapeType="1"/>
            </p:cNvSpPr>
            <p:nvPr/>
          </p:nvSpPr>
          <p:spPr bwMode="auto">
            <a:xfrm flipV="1">
              <a:off x="748" y="1253"/>
              <a:ext cx="1996" cy="635"/>
            </a:xfrm>
            <a:prstGeom prst="line">
              <a:avLst/>
            </a:prstGeom>
            <a:noFill/>
            <a:ln w="9525">
              <a:solidFill>
                <a:srgbClr val="CC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3566" name="上箭头 57358"/>
            <p:cNvSpPr>
              <a:spLocks noChangeArrowheads="1"/>
            </p:cNvSpPr>
            <p:nvPr/>
          </p:nvSpPr>
          <p:spPr bwMode="auto">
            <a:xfrm>
              <a:off x="748" y="1071"/>
              <a:ext cx="45" cy="816"/>
            </a:xfrm>
            <a:prstGeom prst="upArrow">
              <a:avLst>
                <a:gd name="adj1" fmla="val 50000"/>
                <a:gd name="adj2" fmla="val 453081"/>
              </a:avLst>
            </a:prstGeom>
            <a:solidFill>
              <a:schemeClr val="accent1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3567" name="上箭头 57359"/>
            <p:cNvSpPr>
              <a:spLocks noChangeArrowheads="1"/>
            </p:cNvSpPr>
            <p:nvPr/>
          </p:nvSpPr>
          <p:spPr bwMode="auto">
            <a:xfrm rot="10800000">
              <a:off x="2699" y="1253"/>
              <a:ext cx="45" cy="317"/>
            </a:xfrm>
            <a:prstGeom prst="upArrow">
              <a:avLst>
                <a:gd name="adj1" fmla="val 50000"/>
                <a:gd name="adj2" fmla="val 176013"/>
              </a:avLst>
            </a:prstGeom>
            <a:solidFill>
              <a:schemeClr val="accent1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3568" name="文本框 57360"/>
            <p:cNvSpPr txBox="1">
              <a:spLocks noChangeArrowheads="1"/>
            </p:cNvSpPr>
            <p:nvPr/>
          </p:nvSpPr>
          <p:spPr bwMode="auto">
            <a:xfrm>
              <a:off x="703" y="846"/>
              <a:ext cx="319" cy="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>
                  <a:solidFill>
                    <a:srgbClr val="000000"/>
                  </a:solidFill>
                  <a:latin typeface="Arial" panose="020B0604020202020204" pitchFamily="34" charset="0"/>
                </a:rPr>
                <a:t>A</a:t>
              </a:r>
            </a:p>
          </p:txBody>
        </p:sp>
        <p:sp>
          <p:nvSpPr>
            <p:cNvPr id="23569" name="文本框 57361"/>
            <p:cNvSpPr txBox="1">
              <a:spLocks noChangeArrowheads="1"/>
            </p:cNvSpPr>
            <p:nvPr/>
          </p:nvSpPr>
          <p:spPr bwMode="auto">
            <a:xfrm>
              <a:off x="657" y="1888"/>
              <a:ext cx="319" cy="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>
                  <a:solidFill>
                    <a:srgbClr val="000000"/>
                  </a:solidFill>
                  <a:latin typeface="Arial" panose="020B0604020202020204" pitchFamily="34" charset="0"/>
                </a:rPr>
                <a:t>B</a:t>
              </a:r>
            </a:p>
          </p:txBody>
        </p:sp>
        <p:sp>
          <p:nvSpPr>
            <p:cNvPr id="23570" name="文本框 57362"/>
            <p:cNvSpPr txBox="1">
              <a:spLocks noChangeArrowheads="1"/>
            </p:cNvSpPr>
            <p:nvPr/>
          </p:nvSpPr>
          <p:spPr bwMode="auto">
            <a:xfrm>
              <a:off x="2608" y="1525"/>
              <a:ext cx="317" cy="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>
                  <a:solidFill>
                    <a:srgbClr val="000000"/>
                  </a:solidFill>
                  <a:latin typeface="Arial" panose="020B0604020202020204" pitchFamily="34" charset="0"/>
                </a:rPr>
                <a:t>A’</a:t>
              </a:r>
            </a:p>
          </p:txBody>
        </p:sp>
        <p:sp>
          <p:nvSpPr>
            <p:cNvPr id="23571" name="文本框 57363"/>
            <p:cNvSpPr txBox="1">
              <a:spLocks noChangeArrowheads="1"/>
            </p:cNvSpPr>
            <p:nvPr/>
          </p:nvSpPr>
          <p:spPr bwMode="auto">
            <a:xfrm>
              <a:off x="2608" y="1071"/>
              <a:ext cx="317" cy="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>
                  <a:solidFill>
                    <a:srgbClr val="000000"/>
                  </a:solidFill>
                  <a:latin typeface="Arial" panose="020B0604020202020204" pitchFamily="34" charset="0"/>
                </a:rPr>
                <a:t>B’</a:t>
              </a:r>
            </a:p>
          </p:txBody>
        </p:sp>
      </p:grpSp>
      <p:grpSp>
        <p:nvGrpSpPr>
          <p:cNvPr id="57365" name="组合 57364"/>
          <p:cNvGrpSpPr>
            <a:grpSpLocks/>
          </p:cNvGrpSpPr>
          <p:nvPr/>
        </p:nvGrpSpPr>
        <p:grpSpPr bwMode="auto">
          <a:xfrm>
            <a:off x="6156325" y="2133600"/>
            <a:ext cx="2232025" cy="1389063"/>
            <a:chOff x="1202" y="754"/>
            <a:chExt cx="3538" cy="2286"/>
          </a:xfrm>
        </p:grpSpPr>
        <p:pic>
          <p:nvPicPr>
            <p:cNvPr id="23573" name="图片 5736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2" y="820"/>
              <a:ext cx="3538" cy="2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74" name="左箭头 57366"/>
            <p:cNvSpPr>
              <a:spLocks noChangeArrowheads="1"/>
            </p:cNvSpPr>
            <p:nvPr/>
          </p:nvSpPr>
          <p:spPr bwMode="auto">
            <a:xfrm>
              <a:off x="3034" y="2121"/>
              <a:ext cx="505" cy="38"/>
            </a:xfrm>
            <a:prstGeom prst="leftArrow">
              <a:avLst>
                <a:gd name="adj1" fmla="val 50000"/>
                <a:gd name="adj2" fmla="val 332052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3575" name="左箭头 57367"/>
            <p:cNvSpPr>
              <a:spLocks noChangeArrowheads="1"/>
            </p:cNvSpPr>
            <p:nvPr/>
          </p:nvSpPr>
          <p:spPr bwMode="auto">
            <a:xfrm rot="1796034">
              <a:off x="3098" y="1202"/>
              <a:ext cx="316" cy="77"/>
            </a:xfrm>
            <a:prstGeom prst="leftArrow">
              <a:avLst>
                <a:gd name="adj1" fmla="val 50000"/>
                <a:gd name="adj2" fmla="val 10254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3576" name="下箭头 57368"/>
            <p:cNvSpPr>
              <a:spLocks noChangeArrowheads="1"/>
            </p:cNvSpPr>
            <p:nvPr/>
          </p:nvSpPr>
          <p:spPr bwMode="auto">
            <a:xfrm>
              <a:off x="1708" y="1011"/>
              <a:ext cx="62" cy="918"/>
            </a:xfrm>
            <a:prstGeom prst="downArrow">
              <a:avLst>
                <a:gd name="adj1" fmla="val 50000"/>
                <a:gd name="adj2" fmla="val 369956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3577" name="直接连接符 57369"/>
            <p:cNvSpPr>
              <a:spLocks noChangeShapeType="1"/>
            </p:cNvSpPr>
            <p:nvPr/>
          </p:nvSpPr>
          <p:spPr bwMode="auto">
            <a:xfrm flipH="1" flipV="1">
              <a:off x="3155" y="1213"/>
              <a:ext cx="365" cy="91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3578" name="直接连接符 57370"/>
            <p:cNvSpPr>
              <a:spLocks noChangeShapeType="1"/>
            </p:cNvSpPr>
            <p:nvPr/>
          </p:nvSpPr>
          <p:spPr bwMode="auto">
            <a:xfrm flipV="1">
              <a:off x="3032" y="1311"/>
              <a:ext cx="305" cy="78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3579" name="直接连接符 57371"/>
            <p:cNvSpPr>
              <a:spLocks noChangeShapeType="1"/>
            </p:cNvSpPr>
            <p:nvPr/>
          </p:nvSpPr>
          <p:spPr bwMode="auto">
            <a:xfrm flipH="1">
              <a:off x="1752" y="1279"/>
              <a:ext cx="1585" cy="62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3580" name="直接连接符 57372"/>
            <p:cNvSpPr>
              <a:spLocks noChangeShapeType="1"/>
            </p:cNvSpPr>
            <p:nvPr/>
          </p:nvSpPr>
          <p:spPr bwMode="auto">
            <a:xfrm flipH="1" flipV="1">
              <a:off x="1813" y="984"/>
              <a:ext cx="1280" cy="16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3581" name="文本框 57373"/>
            <p:cNvSpPr txBox="1">
              <a:spLocks noChangeArrowheads="1"/>
            </p:cNvSpPr>
            <p:nvPr/>
          </p:nvSpPr>
          <p:spPr bwMode="auto">
            <a:xfrm>
              <a:off x="2788" y="2032"/>
              <a:ext cx="490" cy="6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 sz="2000">
                  <a:solidFill>
                    <a:srgbClr val="FF0000"/>
                  </a:solidFill>
                  <a:latin typeface="Arial" panose="020B0604020202020204" pitchFamily="34" charset="0"/>
                </a:rPr>
                <a:t>A</a:t>
              </a:r>
            </a:p>
          </p:txBody>
        </p:sp>
        <p:sp>
          <p:nvSpPr>
            <p:cNvPr id="23582" name="文本框 57374"/>
            <p:cNvSpPr txBox="1">
              <a:spLocks noChangeArrowheads="1"/>
            </p:cNvSpPr>
            <p:nvPr/>
          </p:nvSpPr>
          <p:spPr bwMode="auto">
            <a:xfrm>
              <a:off x="3519" y="2032"/>
              <a:ext cx="490" cy="6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 sz="2000">
                  <a:solidFill>
                    <a:srgbClr val="FF0000"/>
                  </a:solidFill>
                  <a:latin typeface="Arial" panose="020B0604020202020204" pitchFamily="34" charset="0"/>
                </a:rPr>
                <a:t>B</a:t>
              </a:r>
            </a:p>
          </p:txBody>
        </p:sp>
        <p:sp>
          <p:nvSpPr>
            <p:cNvPr id="23583" name="文本框 57375"/>
            <p:cNvSpPr txBox="1">
              <a:spLocks noChangeArrowheads="1"/>
            </p:cNvSpPr>
            <p:nvPr/>
          </p:nvSpPr>
          <p:spPr bwMode="auto">
            <a:xfrm>
              <a:off x="1567" y="1935"/>
              <a:ext cx="488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 sz="2000">
                  <a:solidFill>
                    <a:srgbClr val="FF0000"/>
                  </a:solidFill>
                  <a:latin typeface="Arial" panose="020B0604020202020204" pitchFamily="34" charset="0"/>
                </a:rPr>
                <a:t>A</a:t>
              </a:r>
              <a:r>
                <a:rPr lang="en-US" altLang="zh-CN">
                  <a:solidFill>
                    <a:srgbClr val="FF0000"/>
                  </a:solidFill>
                  <a:latin typeface="Arial" panose="020B0604020202020204" pitchFamily="34" charset="0"/>
                </a:rPr>
                <a:t>‘</a:t>
              </a:r>
            </a:p>
          </p:txBody>
        </p:sp>
        <p:sp>
          <p:nvSpPr>
            <p:cNvPr id="23584" name="文本框 57376"/>
            <p:cNvSpPr txBox="1">
              <a:spLocks noChangeArrowheads="1"/>
            </p:cNvSpPr>
            <p:nvPr/>
          </p:nvSpPr>
          <p:spPr bwMode="auto">
            <a:xfrm>
              <a:off x="1631" y="754"/>
              <a:ext cx="487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 sz="2000">
                  <a:solidFill>
                    <a:srgbClr val="FF0000"/>
                  </a:solidFill>
                  <a:latin typeface="Arial" panose="020B0604020202020204" pitchFamily="34" charset="0"/>
                </a:rPr>
                <a:t>B</a:t>
              </a:r>
              <a:r>
                <a:rPr lang="en-US" altLang="zh-CN">
                  <a:solidFill>
                    <a:srgbClr val="FF0000"/>
                  </a:solidFill>
                  <a:latin typeface="Arial" panose="020B0604020202020204" pitchFamily="34" charset="0"/>
                </a:rPr>
                <a:t>‘</a:t>
              </a:r>
            </a:p>
          </p:txBody>
        </p:sp>
      </p:grpSp>
      <p:sp>
        <p:nvSpPr>
          <p:cNvPr id="57378" name="矩形 57377"/>
          <p:cNvSpPr>
            <a:spLocks noChangeArrowheads="1"/>
          </p:cNvSpPr>
          <p:nvPr/>
        </p:nvSpPr>
        <p:spPr bwMode="auto">
          <a:xfrm>
            <a:off x="1403350" y="3429000"/>
            <a:ext cx="1333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b="1">
                <a:solidFill>
                  <a:srgbClr val="0000CC"/>
                </a:solidFill>
                <a:latin typeface="Arial" panose="020B0604020202020204" pitchFamily="34" charset="0"/>
              </a:rPr>
              <a:t>小孔成像</a:t>
            </a:r>
            <a:r>
              <a:rPr lang="zh-CN" altLang="en-US">
                <a:solidFill>
                  <a:srgbClr val="0000FF"/>
                </a:solidFill>
                <a:latin typeface="Arial" panose="020B0604020202020204" pitchFamily="34" charset="0"/>
              </a:rPr>
              <a:t>．</a:t>
            </a:r>
          </a:p>
        </p:txBody>
      </p:sp>
      <p:sp>
        <p:nvSpPr>
          <p:cNvPr id="57379" name="矩形 57378"/>
          <p:cNvSpPr>
            <a:spLocks noChangeArrowheads="1"/>
          </p:cNvSpPr>
          <p:nvPr/>
        </p:nvSpPr>
        <p:spPr bwMode="auto">
          <a:xfrm>
            <a:off x="3924300" y="3429000"/>
            <a:ext cx="13350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b="1">
                <a:solidFill>
                  <a:srgbClr val="0000CC"/>
                </a:solidFill>
                <a:latin typeface="Arial" panose="020B0604020202020204" pitchFamily="34" charset="0"/>
              </a:rPr>
              <a:t>照相机的像</a:t>
            </a:r>
          </a:p>
        </p:txBody>
      </p:sp>
      <p:sp>
        <p:nvSpPr>
          <p:cNvPr id="57380" name="矩形 57379"/>
          <p:cNvSpPr>
            <a:spLocks noChangeArrowheads="1"/>
          </p:cNvSpPr>
          <p:nvPr/>
        </p:nvSpPr>
        <p:spPr bwMode="auto">
          <a:xfrm>
            <a:off x="6516688" y="3429000"/>
            <a:ext cx="14398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b="1">
                <a:solidFill>
                  <a:srgbClr val="0000CC"/>
                </a:solidFill>
                <a:latin typeface="Arial" panose="020B0604020202020204" pitchFamily="34" charset="0"/>
              </a:rPr>
              <a:t>投影仪的像</a:t>
            </a:r>
          </a:p>
        </p:txBody>
      </p:sp>
      <p:pic>
        <p:nvPicPr>
          <p:cNvPr id="57381" name="图片 57380" descr="u=63497819,997978172&amp;gp=48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797425"/>
            <a:ext cx="2016125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82" name="图片 57381" descr="u=4288477141,2936925136&amp;gp=40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938" y="4797425"/>
            <a:ext cx="208756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83" name="图片 57382" descr="u=1190829194,11050534&amp;gp=0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797425"/>
            <a:ext cx="20161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84" name="文本框 57383"/>
          <p:cNvSpPr txBox="1">
            <a:spLocks noChangeArrowheads="1"/>
          </p:cNvSpPr>
          <p:nvPr/>
        </p:nvSpPr>
        <p:spPr bwMode="auto">
          <a:xfrm>
            <a:off x="3995738" y="6237288"/>
            <a:ext cx="1441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b="1">
                <a:solidFill>
                  <a:srgbClr val="0000CC"/>
                </a:solidFill>
                <a:latin typeface="Arial" panose="020B0604020202020204" pitchFamily="34" charset="0"/>
              </a:rPr>
              <a:t>“眼睛受骗”</a:t>
            </a:r>
          </a:p>
        </p:txBody>
      </p:sp>
    </p:spTree>
    <p:extLst>
      <p:ext uri="{BB962C8B-B14F-4D97-AF65-F5344CB8AC3E}">
        <p14:creationId xmlns:p14="http://schemas.microsoft.com/office/powerpoint/2010/main" xmlns="" val="34173182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7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7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7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7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7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7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7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57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57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57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57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57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8" grpId="0"/>
      <p:bldP spid="57349" grpId="0"/>
      <p:bldP spid="57378" grpId="0"/>
      <p:bldP spid="57379" grpId="0"/>
      <p:bldP spid="57380" grpId="0"/>
      <p:bldP spid="5738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357313"/>
            <a:ext cx="2555875" cy="814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zh-CN" altLang="en-US" sz="5400" smtClean="0">
                <a:solidFill>
                  <a:srgbClr val="FF0000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实像</a:t>
            </a:r>
            <a:r>
              <a:rPr lang="zh-CN" altLang="en-US" sz="3200" smtClean="0">
                <a:solidFill>
                  <a:srgbClr val="0033CC"/>
                </a:solidFill>
              </a:rPr>
              <a:t>：</a:t>
            </a:r>
            <a:endParaRPr lang="zh-CN" altLang="en-US" smtClean="0"/>
          </a:p>
        </p:txBody>
      </p:sp>
      <p:sp>
        <p:nvSpPr>
          <p:cNvPr id="25602" name="矩形 3"/>
          <p:cNvSpPr>
            <a:spLocks noChangeArrowheads="1"/>
          </p:cNvSpPr>
          <p:nvPr/>
        </p:nvSpPr>
        <p:spPr bwMode="auto">
          <a:xfrm>
            <a:off x="285750" y="285750"/>
            <a:ext cx="567055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r>
              <a:rPr lang="zh-CN" altLang="en-US" sz="4800">
                <a:solidFill>
                  <a:srgbClr val="0000CC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实像和</a:t>
            </a:r>
            <a:r>
              <a:rPr lang="zh-CN" altLang="en-US" sz="4800">
                <a:solidFill>
                  <a:srgbClr val="0000CC"/>
                </a:solidFill>
                <a:latin typeface="华文彩云" panose="02010800040101010101" pitchFamily="2" charset="-122"/>
                <a:ea typeface="华文彩云" panose="02010800040101010101" pitchFamily="2" charset="-122"/>
              </a:rPr>
              <a:t>虚像</a:t>
            </a:r>
            <a:r>
              <a:rPr lang="zh-CN" altLang="en-US" sz="4800">
                <a:solidFill>
                  <a:srgbClr val="0000CC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的区别：</a:t>
            </a:r>
            <a:endParaRPr lang="en-US" altLang="zh-CN" sz="4800">
              <a:solidFill>
                <a:srgbClr val="0000CC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785938" y="1500188"/>
            <a:ext cx="525621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rgbClr val="002060"/>
                </a:solidFill>
                <a:latin typeface="Arial" panose="020B0604020202020204" pitchFamily="34" charset="0"/>
              </a:rPr>
              <a:t>1.</a:t>
            </a:r>
            <a:r>
              <a:rPr lang="zh-CN" altLang="en-US" sz="36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实像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能</a:t>
            </a:r>
            <a:r>
              <a:rPr lang="zh-CN" altLang="en-US" sz="36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呈现在光屏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374650" y="3357563"/>
            <a:ext cx="19621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5400">
                <a:solidFill>
                  <a:srgbClr val="FF0000"/>
                </a:solidFill>
                <a:latin typeface="华文彩云" panose="02010800040101010101" pitchFamily="2" charset="-122"/>
                <a:ea typeface="华文彩云" panose="02010800040101010101" pitchFamily="2" charset="-122"/>
              </a:rPr>
              <a:t>虚像</a:t>
            </a:r>
            <a:r>
              <a:rPr lang="zh-CN" altLang="en-US" sz="3200">
                <a:solidFill>
                  <a:srgbClr val="FF0000"/>
                </a:solidFill>
                <a:latin typeface="Arial" panose="020B0604020202020204" pitchFamily="34" charset="0"/>
              </a:rPr>
              <a:t>：</a:t>
            </a:r>
            <a:endParaRPr lang="zh-CN" altLang="en-US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857375" y="2143125"/>
            <a:ext cx="87487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36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物体和像分别在凸透镜的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两</a:t>
            </a:r>
            <a:r>
              <a:rPr lang="zh-CN" altLang="en-US" sz="36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侧</a:t>
            </a:r>
            <a:endParaRPr lang="zh-CN" altLang="en-US" sz="2000">
              <a:solidFill>
                <a:srgbClr val="00206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1857375" y="3500438"/>
            <a:ext cx="52562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36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虚像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不能</a:t>
            </a:r>
            <a:r>
              <a:rPr lang="zh-CN" altLang="en-US" sz="36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呈现在光屏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1857375" y="4071938"/>
            <a:ext cx="89646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3600" b="1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物体和像在凸透镜的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</a:t>
            </a:r>
            <a:r>
              <a:rPr lang="zh-CN" altLang="en-US" sz="3600" b="1">
                <a:solidFill>
                  <a:srgbClr val="003366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侧</a:t>
            </a:r>
            <a:endParaRPr lang="zh-CN" altLang="en-US" sz="3600">
              <a:solidFill>
                <a:srgbClr val="0033CC"/>
              </a:solidFill>
              <a:latin typeface="Arial" panose="020B0604020202020204" pitchFamily="34" charset="0"/>
            </a:endParaRP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857375" y="2714625"/>
            <a:ext cx="43148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3.</a:t>
            </a:r>
            <a:r>
              <a:rPr lang="zh-CN" altLang="en-US" sz="36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真实光线会聚的像</a:t>
            </a:r>
            <a:endParaRPr lang="zh-CN" altLang="en-US" sz="360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1857375" y="4643438"/>
            <a:ext cx="70675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3.</a:t>
            </a:r>
            <a:r>
              <a:rPr lang="zh-CN" altLang="en-US" sz="36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真实光线的反向延长线会聚的像</a:t>
            </a:r>
          </a:p>
        </p:txBody>
      </p:sp>
    </p:spTree>
    <p:extLst>
      <p:ext uri="{BB962C8B-B14F-4D97-AF65-F5344CB8AC3E}">
        <p14:creationId xmlns:p14="http://schemas.microsoft.com/office/powerpoint/2010/main" xmlns="" val="33893007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1" grpId="0"/>
      <p:bldP spid="12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Rot="1" noChangeArrowheads="1"/>
          </p:cNvSpPr>
          <p:nvPr>
            <p:ph type="title" idx="4294967295"/>
          </p:nvPr>
        </p:nvSpPr>
        <p:spPr bwMode="auto">
          <a:xfrm>
            <a:off x="8786813" y="0"/>
            <a:ext cx="55562" cy="46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l" eaLnBrk="1" hangingPunct="1"/>
            <a:endParaRPr lang="zh-CN" altLang="en-US" sz="5400" b="1" i="1" smtClean="0">
              <a:solidFill>
                <a:srgbClr val="FF0000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32771" name="Rectangle 3"/>
          <p:cNvSpPr>
            <a:spLocks noGrp="1" noRot="1" noChangeArrowheads="1"/>
          </p:cNvSpPr>
          <p:nvPr>
            <p:ph idx="4294967295"/>
          </p:nvPr>
        </p:nvSpPr>
        <p:spPr bwMode="auto">
          <a:xfrm>
            <a:off x="0" y="1890713"/>
            <a:ext cx="8839200" cy="4967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CN" sz="3600" b="1" smtClean="0"/>
              <a:t>1</a:t>
            </a:r>
            <a:r>
              <a:rPr lang="zh-CN" altLang="en-US" sz="3600" b="1" smtClean="0"/>
              <a:t>、</a:t>
            </a:r>
            <a:r>
              <a:rPr lang="zh-CN" altLang="en-US" sz="3600" b="1" smtClean="0">
                <a:solidFill>
                  <a:srgbClr val="0000CC"/>
                </a:solidFill>
              </a:rPr>
              <a:t>照相机：物体离镜头</a:t>
            </a:r>
            <a:r>
              <a:rPr lang="zh-CN" altLang="en-US" sz="3600" b="1" smtClean="0">
                <a:solidFill>
                  <a:srgbClr val="FF0000"/>
                </a:solidFill>
              </a:rPr>
              <a:t>比较远</a:t>
            </a:r>
            <a:r>
              <a:rPr lang="zh-CN" altLang="en-US" sz="3600" smtClean="0"/>
              <a:t>，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3600" smtClean="0"/>
              <a:t>                     </a:t>
            </a:r>
            <a:r>
              <a:rPr lang="zh-CN" altLang="en-US" sz="3600" smtClean="0">
                <a:solidFill>
                  <a:srgbClr val="0000CC"/>
                </a:solidFill>
              </a:rPr>
              <a:t> 像是</a:t>
            </a:r>
            <a:r>
              <a:rPr lang="zh-CN" altLang="en-US" sz="3600" b="1" smtClean="0">
                <a:solidFill>
                  <a:srgbClr val="CF1325"/>
                </a:solidFill>
              </a:rPr>
              <a:t>缩小</a:t>
            </a:r>
            <a:r>
              <a:rPr lang="zh-CN" altLang="en-US" sz="3600" smtClean="0"/>
              <a:t>、</a:t>
            </a:r>
            <a:r>
              <a:rPr lang="zh-CN" altLang="en-US" sz="3600" b="1" smtClean="0">
                <a:solidFill>
                  <a:srgbClr val="CF1325"/>
                </a:solidFill>
              </a:rPr>
              <a:t>倒立</a:t>
            </a:r>
            <a:r>
              <a:rPr lang="zh-CN" altLang="en-US" sz="3600" b="1" smtClean="0">
                <a:solidFill>
                  <a:srgbClr val="0000CC"/>
                </a:solidFill>
              </a:rPr>
              <a:t>的</a:t>
            </a:r>
            <a:r>
              <a:rPr lang="zh-CN" altLang="en-US" sz="3600" b="1" smtClean="0">
                <a:solidFill>
                  <a:srgbClr val="CF1325"/>
                </a:solidFill>
              </a:rPr>
              <a:t>实像。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CN" sz="3600" b="1" smtClean="0">
                <a:solidFill>
                  <a:srgbClr val="0000CC"/>
                </a:solidFill>
              </a:rPr>
              <a:t>2</a:t>
            </a:r>
            <a:r>
              <a:rPr lang="zh-CN" altLang="en-US" sz="3600" b="1" smtClean="0">
                <a:solidFill>
                  <a:srgbClr val="0000CC"/>
                </a:solidFill>
              </a:rPr>
              <a:t>、投影仪：物体离镜头</a:t>
            </a:r>
            <a:r>
              <a:rPr lang="zh-CN" altLang="en-US" sz="3600" b="1" smtClean="0">
                <a:solidFill>
                  <a:srgbClr val="FF0000"/>
                </a:solidFill>
              </a:rPr>
              <a:t>比较近</a:t>
            </a:r>
            <a:r>
              <a:rPr lang="zh-CN" altLang="en-US" sz="3600" smtClean="0">
                <a:solidFill>
                  <a:srgbClr val="FF0000"/>
                </a:solidFill>
              </a:rPr>
              <a:t>，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3600" smtClean="0"/>
              <a:t>                      </a:t>
            </a:r>
            <a:r>
              <a:rPr lang="zh-CN" altLang="en-US" sz="3600" b="1" smtClean="0">
                <a:solidFill>
                  <a:srgbClr val="0000CC"/>
                </a:solidFill>
              </a:rPr>
              <a:t>像是</a:t>
            </a:r>
            <a:r>
              <a:rPr lang="zh-CN" altLang="en-US" sz="3600" b="1" smtClean="0">
                <a:solidFill>
                  <a:srgbClr val="C00000"/>
                </a:solidFill>
              </a:rPr>
              <a:t>放大</a:t>
            </a:r>
            <a:r>
              <a:rPr lang="zh-CN" altLang="en-US" sz="3600" b="1" smtClean="0">
                <a:solidFill>
                  <a:srgbClr val="0000CC"/>
                </a:solidFill>
              </a:rPr>
              <a:t>、</a:t>
            </a:r>
            <a:r>
              <a:rPr lang="zh-CN" altLang="en-US" sz="3600" b="1" smtClean="0">
                <a:solidFill>
                  <a:srgbClr val="C00000"/>
                </a:solidFill>
              </a:rPr>
              <a:t>倒立</a:t>
            </a:r>
            <a:r>
              <a:rPr lang="zh-CN" altLang="en-US" sz="3600" b="1" smtClean="0">
                <a:solidFill>
                  <a:srgbClr val="0000CC"/>
                </a:solidFill>
              </a:rPr>
              <a:t>的</a:t>
            </a:r>
            <a:r>
              <a:rPr lang="zh-CN" altLang="en-US" sz="3600" b="1" smtClean="0">
                <a:solidFill>
                  <a:srgbClr val="C00000"/>
                </a:solidFill>
              </a:rPr>
              <a:t>实像</a:t>
            </a:r>
            <a:r>
              <a:rPr lang="zh-CN" altLang="en-US" sz="3600" b="1" smtClean="0">
                <a:solidFill>
                  <a:srgbClr val="0000CC"/>
                </a:solidFill>
              </a:rPr>
              <a:t>。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CN" sz="3600" b="1" smtClean="0">
                <a:solidFill>
                  <a:srgbClr val="0000CC"/>
                </a:solidFill>
              </a:rPr>
              <a:t>3</a:t>
            </a:r>
            <a:r>
              <a:rPr lang="zh-CN" altLang="en-US" sz="3600" b="1" smtClean="0">
                <a:solidFill>
                  <a:srgbClr val="0000CC"/>
                </a:solidFill>
              </a:rPr>
              <a:t>、放大镜：物体离镜头</a:t>
            </a:r>
            <a:r>
              <a:rPr lang="zh-CN" altLang="en-US" sz="3600" b="1" smtClean="0">
                <a:solidFill>
                  <a:srgbClr val="FF0000"/>
                </a:solidFill>
              </a:rPr>
              <a:t>很近</a:t>
            </a:r>
            <a:r>
              <a:rPr lang="zh-CN" altLang="en-US" sz="3600" smtClean="0"/>
              <a:t>，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sz="3600" smtClean="0"/>
              <a:t>                      </a:t>
            </a:r>
            <a:r>
              <a:rPr lang="zh-CN" altLang="en-US" sz="3600" smtClean="0">
                <a:solidFill>
                  <a:srgbClr val="0000CC"/>
                </a:solidFill>
              </a:rPr>
              <a:t>像是</a:t>
            </a:r>
            <a:r>
              <a:rPr lang="zh-CN" altLang="en-US" sz="3600" b="1" smtClean="0">
                <a:solidFill>
                  <a:srgbClr val="CF1325"/>
                </a:solidFill>
              </a:rPr>
              <a:t>放大</a:t>
            </a:r>
            <a:r>
              <a:rPr lang="zh-CN" altLang="en-US" sz="3600" smtClean="0"/>
              <a:t>、</a:t>
            </a:r>
            <a:r>
              <a:rPr lang="zh-CN" altLang="en-US" sz="3600" b="1" smtClean="0">
                <a:solidFill>
                  <a:srgbClr val="CF1325"/>
                </a:solidFill>
              </a:rPr>
              <a:t>正立</a:t>
            </a:r>
            <a:r>
              <a:rPr lang="zh-CN" altLang="en-US" sz="3600" b="1" smtClean="0">
                <a:solidFill>
                  <a:srgbClr val="0000CC"/>
                </a:solidFill>
              </a:rPr>
              <a:t>的</a:t>
            </a:r>
            <a:r>
              <a:rPr lang="zh-CN" altLang="en-US" sz="3600" b="1" smtClean="0">
                <a:solidFill>
                  <a:srgbClr val="CF1325"/>
                </a:solidFill>
              </a:rPr>
              <a:t>虚像。</a:t>
            </a:r>
            <a:endParaRPr lang="en-US" altLang="zh-CN" sz="3600" b="1" smtClean="0">
              <a:solidFill>
                <a:srgbClr val="CF1325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CN" sz="3600" b="1" smtClean="0">
                <a:solidFill>
                  <a:srgbClr val="0000CC"/>
                </a:solidFill>
              </a:rPr>
              <a:t>4</a:t>
            </a:r>
            <a:r>
              <a:rPr lang="zh-CN" altLang="en-US" sz="3600" b="1" smtClean="0">
                <a:solidFill>
                  <a:srgbClr val="0000CC"/>
                </a:solidFill>
                <a:latin typeface="宋体" panose="02010600030101010101" pitchFamily="2" charset="-122"/>
              </a:rPr>
              <a:t>、</a:t>
            </a:r>
            <a:r>
              <a:rPr lang="zh-CN" altLang="en-US" sz="3600" b="1" smtClean="0">
                <a:solidFill>
                  <a:srgbClr val="0000CC"/>
                </a:solidFill>
              </a:rPr>
              <a:t>实像和虚像。</a:t>
            </a:r>
          </a:p>
        </p:txBody>
      </p:sp>
      <p:sp>
        <p:nvSpPr>
          <p:cNvPr id="27651" name="TextBox 3"/>
          <p:cNvSpPr txBox="1">
            <a:spLocks noChangeArrowheads="1"/>
          </p:cNvSpPr>
          <p:nvPr/>
        </p:nvSpPr>
        <p:spPr bwMode="auto">
          <a:xfrm>
            <a:off x="214313" y="500063"/>
            <a:ext cx="4146550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800">
                <a:solidFill>
                  <a:srgbClr val="0000CC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五</a:t>
            </a:r>
            <a:r>
              <a:rPr lang="en-US" altLang="zh-CN" sz="4800">
                <a:solidFill>
                  <a:srgbClr val="0000CC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.</a:t>
            </a:r>
            <a:r>
              <a:rPr lang="zh-CN" altLang="en-US" sz="4800">
                <a:solidFill>
                  <a:srgbClr val="0000CC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课堂小结：</a:t>
            </a:r>
          </a:p>
        </p:txBody>
      </p:sp>
    </p:spTree>
    <p:extLst>
      <p:ext uri="{BB962C8B-B14F-4D97-AF65-F5344CB8AC3E}">
        <p14:creationId xmlns:p14="http://schemas.microsoft.com/office/powerpoint/2010/main" xmlns="" val="15141405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4"/>
          <p:cNvSpPr txBox="1">
            <a:spLocks noChangeArrowheads="1"/>
          </p:cNvSpPr>
          <p:nvPr/>
        </p:nvSpPr>
        <p:spPr bwMode="auto">
          <a:xfrm>
            <a:off x="420688" y="2138363"/>
            <a:ext cx="770572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　　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、照相机的镜头相当于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________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镜，用同一架照相机先给小华拍一张全身像后，再给他拍一张半身像，那么摄影师应该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________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照相机暗箱长度（填“拉长”、“缩短”、“不动”）。</a:t>
            </a: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5046663" y="2117725"/>
            <a:ext cx="1368425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宋体"/>
              </a:rPr>
              <a:t>凸透</a:t>
            </a: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5235575" y="2974975"/>
            <a:ext cx="1368425" cy="5222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宋体"/>
              </a:rPr>
              <a:t>拉长</a:t>
            </a:r>
          </a:p>
        </p:txBody>
      </p:sp>
      <p:grpSp>
        <p:nvGrpSpPr>
          <p:cNvPr id="29700" name="Group 5"/>
          <p:cNvGrpSpPr>
            <a:grpSpLocks/>
          </p:cNvGrpSpPr>
          <p:nvPr/>
        </p:nvGrpSpPr>
        <p:grpSpPr bwMode="auto">
          <a:xfrm>
            <a:off x="184150" y="174625"/>
            <a:ext cx="2789238" cy="920750"/>
            <a:chOff x="0" y="0"/>
            <a:chExt cx="2231" cy="580"/>
          </a:xfrm>
        </p:grpSpPr>
        <p:pic>
          <p:nvPicPr>
            <p:cNvPr id="29701" name="圆角矩形 1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02" name="Text Box 7"/>
            <p:cNvSpPr txBox="1">
              <a:spLocks noChangeArrowheads="1"/>
            </p:cNvSpPr>
            <p:nvPr/>
          </p:nvSpPr>
          <p:spPr bwMode="auto">
            <a:xfrm>
              <a:off x="94" y="68"/>
              <a:ext cx="2116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3600">
                  <a:solidFill>
                    <a:srgbClr val="FFFFFF"/>
                  </a:solidFill>
                  <a:latin typeface="宋体" panose="02010600030101010101" pitchFamily="2" charset="-122"/>
                </a:rPr>
                <a:t>练一练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0299273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/>
      <p:bldP spid="2765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1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4475" y="4614863"/>
            <a:ext cx="2249488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眼镜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200" y="609600"/>
            <a:ext cx="1704975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摄象机1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9563" y="4624388"/>
            <a:ext cx="2241550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望远镜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38913" y="609600"/>
            <a:ext cx="2293937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显微镜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8000" y="609600"/>
            <a:ext cx="1830388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放大镜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0600" y="609600"/>
            <a:ext cx="1735138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幻灯机1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54238" y="4618038"/>
            <a:ext cx="1493837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WordArt 9"/>
          <p:cNvSpPr>
            <a:spLocks noChangeArrowheads="1" noChangeShapeType="1" noTextEdit="1"/>
          </p:cNvSpPr>
          <p:nvPr/>
        </p:nvSpPr>
        <p:spPr bwMode="auto">
          <a:xfrm>
            <a:off x="1651000" y="2800350"/>
            <a:ext cx="4622800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54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 panose="02010600030101010101" pitchFamily="2" charset="-122"/>
              </a:rPr>
              <a:t>拓展视力的神镜</a:t>
            </a:r>
          </a:p>
        </p:txBody>
      </p:sp>
      <p:pic>
        <p:nvPicPr>
          <p:cNvPr id="10" name="Picture 10" descr="LobServlet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4025" y="4854575"/>
            <a:ext cx="1176338" cy="115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534598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2"/>
          <p:cNvSpPr txBox="1">
            <a:spLocks noChangeArrowheads="1"/>
          </p:cNvSpPr>
          <p:nvPr/>
        </p:nvSpPr>
        <p:spPr bwMode="auto">
          <a:xfrm>
            <a:off x="582613" y="1973263"/>
            <a:ext cx="5113337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</a:rPr>
              <a:t>　　　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、如图所示的投影仪是教学中常用的仪器，放在幻灯机上的物体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MN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发出的光线经过镜头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A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和镜子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B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后，可在竖直屏幕上成一清晰的像。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　（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1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）由图可知，镜头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A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是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_______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镜，镜子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B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是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_______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镜。</a:t>
            </a:r>
          </a:p>
        </p:txBody>
      </p:sp>
      <p:pic>
        <p:nvPicPr>
          <p:cNvPr id="30722" name="Picture 3" descr="1233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10250" y="1331913"/>
            <a:ext cx="2608263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655638" y="4525963"/>
            <a:ext cx="1368425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宋体"/>
              </a:rPr>
              <a:t>凸透</a:t>
            </a: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3935413" y="4543425"/>
            <a:ext cx="1368425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宋体"/>
              </a:rPr>
              <a:t>平面</a:t>
            </a:r>
          </a:p>
        </p:txBody>
      </p:sp>
      <p:grpSp>
        <p:nvGrpSpPr>
          <p:cNvPr id="30725" name="Group 5"/>
          <p:cNvGrpSpPr>
            <a:grpSpLocks/>
          </p:cNvGrpSpPr>
          <p:nvPr/>
        </p:nvGrpSpPr>
        <p:grpSpPr bwMode="auto">
          <a:xfrm>
            <a:off x="184150" y="174625"/>
            <a:ext cx="2789238" cy="920750"/>
            <a:chOff x="0" y="0"/>
            <a:chExt cx="2231" cy="580"/>
          </a:xfrm>
        </p:grpSpPr>
        <p:pic>
          <p:nvPicPr>
            <p:cNvPr id="30726" name="圆角矩形 1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27" name="Text Box 7"/>
            <p:cNvSpPr txBox="1">
              <a:spLocks noChangeArrowheads="1"/>
            </p:cNvSpPr>
            <p:nvPr/>
          </p:nvSpPr>
          <p:spPr bwMode="auto">
            <a:xfrm>
              <a:off x="94" y="68"/>
              <a:ext cx="2116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3600">
                  <a:solidFill>
                    <a:srgbClr val="FFFFFF"/>
                  </a:solidFill>
                  <a:latin typeface="宋体" panose="02010600030101010101" pitchFamily="2" charset="-122"/>
                </a:rPr>
                <a:t>练一练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2266211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/>
      <p:bldP spid="2867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2"/>
          <p:cNvSpPr txBox="1">
            <a:spLocks noChangeArrowheads="1"/>
          </p:cNvSpPr>
          <p:nvPr/>
        </p:nvSpPr>
        <p:spPr bwMode="auto">
          <a:xfrm>
            <a:off x="454025" y="1741488"/>
            <a:ext cx="7704138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　（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2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）关于投影仪的工作原理，以下叙述中正确的是（   ）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A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、当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u&lt;f 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时，成正立放大的虚像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B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、当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f&lt;u&lt;2f 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时，成正立放大的虚像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C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、当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u&gt;2f 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时，成倒立缩小的实像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D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、当</a:t>
            </a:r>
            <a:r>
              <a:rPr lang="en-US" altLang="zh-CN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f&lt;u&lt;2f 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时，成倒立放大的实像</a:t>
            </a:r>
            <a:endParaRPr lang="zh-CN" altLang="en-US" sz="2800">
              <a:solidFill>
                <a:srgbClr val="000000"/>
              </a:solidFill>
              <a:latin typeface="宋体" panose="02010600030101010101" pitchFamily="2" charset="-122"/>
              <a:ea typeface="隶书" panose="02010509060101010101" pitchFamily="49" charset="-122"/>
            </a:endParaRP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1979613" y="2200275"/>
            <a:ext cx="7921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</a:rPr>
              <a:t>D</a:t>
            </a:r>
          </a:p>
        </p:txBody>
      </p:sp>
      <p:grpSp>
        <p:nvGrpSpPr>
          <p:cNvPr id="31747" name="Group 5"/>
          <p:cNvGrpSpPr>
            <a:grpSpLocks/>
          </p:cNvGrpSpPr>
          <p:nvPr/>
        </p:nvGrpSpPr>
        <p:grpSpPr bwMode="auto">
          <a:xfrm>
            <a:off x="184150" y="174625"/>
            <a:ext cx="2789238" cy="920750"/>
            <a:chOff x="0" y="0"/>
            <a:chExt cx="2231" cy="580"/>
          </a:xfrm>
        </p:grpSpPr>
        <p:pic>
          <p:nvPicPr>
            <p:cNvPr id="31748" name="圆角矩形 1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749" name="Text Box 7"/>
            <p:cNvSpPr txBox="1">
              <a:spLocks noChangeArrowheads="1"/>
            </p:cNvSpPr>
            <p:nvPr/>
          </p:nvSpPr>
          <p:spPr bwMode="auto">
            <a:xfrm>
              <a:off x="94" y="68"/>
              <a:ext cx="2116" cy="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zh-CN" altLang="en-US" sz="3600">
                  <a:solidFill>
                    <a:srgbClr val="FFFFFF"/>
                  </a:solidFill>
                  <a:latin typeface="宋体" panose="02010600030101010101" pitchFamily="2" charset="-122"/>
                </a:rPr>
                <a:t>练一练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5068868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 descr="http://www.it.com.cn/f/notebook/0510/12/050718_tyj_yy_06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04950" y="1349375"/>
            <a:ext cx="6067425" cy="404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0" name="TextBox 2"/>
          <p:cNvSpPr txBox="1">
            <a:spLocks noChangeArrowheads="1"/>
          </p:cNvSpPr>
          <p:nvPr/>
        </p:nvSpPr>
        <p:spPr bwMode="auto">
          <a:xfrm>
            <a:off x="465138" y="522288"/>
            <a:ext cx="60372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Comic Sans MS" panose="030F0702030302020204" pitchFamily="66" charset="0"/>
              </a:rPr>
              <a:t>判断下面图片中的像是虚像还是实像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192338" y="5675313"/>
            <a:ext cx="28146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B0F0"/>
                </a:solidFill>
                <a:latin typeface="Comic Sans MS" panose="030F0702030302020204" pitchFamily="66" charset="0"/>
              </a:rPr>
              <a:t>投影仪成实像</a:t>
            </a:r>
          </a:p>
        </p:txBody>
      </p:sp>
    </p:spTree>
    <p:extLst>
      <p:ext uri="{BB962C8B-B14F-4D97-AF65-F5344CB8AC3E}">
        <p14:creationId xmlns:p14="http://schemas.microsoft.com/office/powerpoint/2010/main" xmlns="" val="37689241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 descr="http://xxkx.cersp.com/jxzy/UploadFiles_8728/200608/20060810233540599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926" r="896"/>
          <a:stretch>
            <a:fillRect/>
          </a:stretch>
        </p:blipFill>
        <p:spPr bwMode="auto">
          <a:xfrm>
            <a:off x="1389063" y="1465263"/>
            <a:ext cx="6419850" cy="403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4" name="TextBox 2"/>
          <p:cNvSpPr txBox="1">
            <a:spLocks noChangeArrowheads="1"/>
          </p:cNvSpPr>
          <p:nvPr/>
        </p:nvSpPr>
        <p:spPr bwMode="auto">
          <a:xfrm>
            <a:off x="465138" y="522288"/>
            <a:ext cx="60372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Comic Sans MS" panose="030F0702030302020204" pitchFamily="66" charset="0"/>
              </a:rPr>
              <a:t>判断下面图片中的像是虚像还是实像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989263" y="5849938"/>
            <a:ext cx="26416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B0F0"/>
                </a:solidFill>
                <a:latin typeface="Comic Sans MS" panose="030F0702030302020204" pitchFamily="66" charset="0"/>
              </a:rPr>
              <a:t>照相机成实像</a:t>
            </a:r>
          </a:p>
        </p:txBody>
      </p:sp>
    </p:spTree>
    <p:extLst>
      <p:ext uri="{BB962C8B-B14F-4D97-AF65-F5344CB8AC3E}">
        <p14:creationId xmlns:p14="http://schemas.microsoft.com/office/powerpoint/2010/main" xmlns="" val="19280080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 descr="http://t2.baidu.com/it/u=1112589887,1214890526&amp;fm=23&amp;gp=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2088" y="1562100"/>
            <a:ext cx="5924550" cy="388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8" name="TextBox 2"/>
          <p:cNvSpPr txBox="1">
            <a:spLocks noChangeArrowheads="1"/>
          </p:cNvSpPr>
          <p:nvPr/>
        </p:nvSpPr>
        <p:spPr bwMode="auto">
          <a:xfrm>
            <a:off x="465138" y="522288"/>
            <a:ext cx="60372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Comic Sans MS" panose="030F0702030302020204" pitchFamily="66" charset="0"/>
              </a:rPr>
              <a:t>判断下面图片中的像是虚像还是实像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511425" y="5776913"/>
            <a:ext cx="30178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B0F0"/>
                </a:solidFill>
                <a:latin typeface="Comic Sans MS" panose="030F0702030302020204" pitchFamily="66" charset="0"/>
              </a:rPr>
              <a:t>小孔成像成实像</a:t>
            </a:r>
          </a:p>
        </p:txBody>
      </p:sp>
    </p:spTree>
    <p:extLst>
      <p:ext uri="{BB962C8B-B14F-4D97-AF65-F5344CB8AC3E}">
        <p14:creationId xmlns:p14="http://schemas.microsoft.com/office/powerpoint/2010/main" xmlns="" val="5437513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 descr="http://t2.baidu.com/it/u=1796872333,3898506640&amp;fm=90&amp;gp=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24150" y="954088"/>
            <a:ext cx="2892425" cy="434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2" name="TextBox 2"/>
          <p:cNvSpPr txBox="1">
            <a:spLocks noChangeArrowheads="1"/>
          </p:cNvSpPr>
          <p:nvPr/>
        </p:nvSpPr>
        <p:spPr bwMode="auto">
          <a:xfrm>
            <a:off x="465138" y="522288"/>
            <a:ext cx="60372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Comic Sans MS" panose="030F0702030302020204" pitchFamily="66" charset="0"/>
              </a:rPr>
              <a:t>判断下面图片中的像是虚像还是实像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859088" y="5834063"/>
            <a:ext cx="31067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B0F0"/>
                </a:solidFill>
                <a:latin typeface="Comic Sans MS" panose="030F0702030302020204" pitchFamily="66" charset="0"/>
              </a:rPr>
              <a:t>放大镜成虚像</a:t>
            </a:r>
          </a:p>
        </p:txBody>
      </p:sp>
    </p:spTree>
    <p:extLst>
      <p:ext uri="{BB962C8B-B14F-4D97-AF65-F5344CB8AC3E}">
        <p14:creationId xmlns:p14="http://schemas.microsoft.com/office/powerpoint/2010/main" xmlns="" val="4321250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43" descr="3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01888" y="1233488"/>
            <a:ext cx="3854450" cy="443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6" name="TextBox 7"/>
          <p:cNvSpPr txBox="1">
            <a:spLocks noChangeArrowheads="1"/>
          </p:cNvSpPr>
          <p:nvPr/>
        </p:nvSpPr>
        <p:spPr bwMode="auto">
          <a:xfrm>
            <a:off x="465138" y="522288"/>
            <a:ext cx="60372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Comic Sans MS" panose="030F0702030302020204" pitchFamily="66" charset="0"/>
              </a:rPr>
              <a:t>判断下面图片中的像是虚像还是实像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062288" y="5805488"/>
            <a:ext cx="24098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B0F0"/>
                </a:solidFill>
                <a:latin typeface="Comic Sans MS" panose="030F0702030302020204" pitchFamily="66" charset="0"/>
              </a:rPr>
              <a:t>平面镜成虚像</a:t>
            </a:r>
          </a:p>
        </p:txBody>
      </p:sp>
    </p:spTree>
    <p:extLst>
      <p:ext uri="{BB962C8B-B14F-4D97-AF65-F5344CB8AC3E}">
        <p14:creationId xmlns:p14="http://schemas.microsoft.com/office/powerpoint/2010/main" xmlns="" val="9352047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333375" y="1884363"/>
            <a:ext cx="8477250" cy="2606675"/>
          </a:xfrm>
          <a:prstGeom prst="roundRect">
            <a:avLst>
              <a:gd name="adj" fmla="val 16667"/>
            </a:avLst>
          </a:prstGeom>
          <a:solidFill>
            <a:schemeClr val="bg1">
              <a:alpha val="70000"/>
            </a:schemeClr>
          </a:solidFill>
          <a:ln w="25400">
            <a:solidFill>
              <a:srgbClr val="00FFFF"/>
            </a:solidFill>
            <a:round/>
          </a:ln>
          <a:effectLst>
            <a:outerShdw dist="35921" dir="2700000" algn="ctr" rotWithShape="0">
              <a:srgbClr val="005E9E">
                <a:alpha val="50000"/>
              </a:srgbClr>
            </a:outer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dirty="0">
                <a:solidFill>
                  <a:srgbClr val="FF0000"/>
                </a:solidFill>
                <a:latin typeface="Comic Sans MS" pitchFamily="66" charset="0"/>
              </a:rPr>
              <a:t>  </a:t>
            </a:r>
            <a:r>
              <a:rPr lang="zh-CN" altLang="zh-CN" sz="2800" dirty="0">
                <a:solidFill>
                  <a:srgbClr val="FF0000"/>
                </a:solidFill>
                <a:latin typeface="Comic Sans MS" pitchFamily="66" charset="0"/>
              </a:rPr>
              <a:t>好书有不朽的能力，它是人类活动最丰硕长久的果实。</a:t>
            </a:r>
            <a:endParaRPr lang="zh-CN" altLang="zh-CN" sz="2800" dirty="0">
              <a:solidFill>
                <a:srgbClr val="FF0000"/>
              </a:solidFill>
              <a:latin typeface="宋体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407079" y="862762"/>
            <a:ext cx="227177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5400" b="1" dirty="0">
                <a:ln w="31550" cmpd="sng">
                  <a:gradFill>
                    <a:gsLst>
                      <a:gs pos="70000">
                        <a:srgbClr val="AE4845">
                          <a:shade val="50000"/>
                          <a:satMod val="190000"/>
                        </a:srgbClr>
                      </a:gs>
                      <a:gs pos="0">
                        <a:srgbClr val="AE4845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AE4845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omic Sans MS" pitchFamily="66" charset="0"/>
              </a:rPr>
              <a:t>结束语</a:t>
            </a:r>
          </a:p>
        </p:txBody>
      </p:sp>
    </p:spTree>
    <p:extLst>
      <p:ext uri="{BB962C8B-B14F-4D97-AF65-F5344CB8AC3E}">
        <p14:creationId xmlns:p14="http://schemas.microsoft.com/office/powerpoint/2010/main" xmlns="" val="177921756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1028" descr="052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80" r="-441" b="9700"/>
          <a:stretch>
            <a:fillRect/>
          </a:stretch>
        </p:blipFill>
        <p:spPr bwMode="auto">
          <a:xfrm>
            <a:off x="939800" y="928688"/>
            <a:ext cx="6621463" cy="219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0" name="Picture 1034" descr="照相机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082" t="12860" r="4517" b="12711"/>
          <a:stretch>
            <a:fillRect/>
          </a:stretch>
        </p:blipFill>
        <p:spPr bwMode="auto">
          <a:xfrm>
            <a:off x="1103313" y="2932113"/>
            <a:ext cx="6386512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63538" y="290513"/>
            <a:ext cx="2205037" cy="522287"/>
          </a:xfrm>
          <a:prstGeom prst="rect">
            <a:avLst/>
          </a:prstGeom>
          <a:solidFill>
            <a:schemeClr val="accent1"/>
          </a:solidFill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000000"/>
                </a:solidFill>
                <a:latin typeface="宋体"/>
              </a:rPr>
              <a:t>一、照相机</a:t>
            </a:r>
          </a:p>
        </p:txBody>
      </p:sp>
    </p:spTree>
    <p:extLst>
      <p:ext uri="{BB962C8B-B14F-4D97-AF65-F5344CB8AC3E}">
        <p14:creationId xmlns:p14="http://schemas.microsoft.com/office/powerpoint/2010/main" xmlns="" val="32592082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4"/>
          <p:cNvSpPr txBox="1">
            <a:spLocks noChangeArrowheads="1"/>
          </p:cNvSpPr>
          <p:nvPr/>
        </p:nvSpPr>
        <p:spPr bwMode="auto">
          <a:xfrm>
            <a:off x="496888" y="3440113"/>
            <a:ext cx="8280400" cy="295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None/>
            </a:pPr>
            <a:r>
              <a:rPr lang="zh-CN" altLang="en-US" sz="2800" b="1">
                <a:solidFill>
                  <a:srgbClr val="002060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sz="2800" b="1">
                <a:solidFill>
                  <a:srgbClr val="0D0D0D"/>
                </a:solidFill>
                <a:latin typeface="宋体" panose="02010600030101010101" pitchFamily="2" charset="-122"/>
              </a:rPr>
              <a:t>来自物体的光经过照相机镜头后，在胶片上会聚成被摄物体的像。胶卷上涂着一层对光敏感的物质，它在曝光后发生化学变化，物体的像就被记录在胶卷上。数码相机用</a:t>
            </a:r>
            <a:r>
              <a:rPr lang="zh-CN" altLang="en-US" sz="2800" b="1">
                <a:solidFill>
                  <a:srgbClr val="0066CC"/>
                </a:solidFill>
                <a:latin typeface="宋体" panose="02010600030101010101" pitchFamily="2" charset="-122"/>
              </a:rPr>
              <a:t>电子感光器件和存储器件</a:t>
            </a:r>
            <a:r>
              <a:rPr lang="zh-CN" altLang="en-US" sz="2800" b="1">
                <a:solidFill>
                  <a:srgbClr val="1F497D"/>
                </a:solidFill>
                <a:latin typeface="宋体" panose="02010600030101010101" pitchFamily="2" charset="-122"/>
              </a:rPr>
              <a:t>替代胶片作为成像的光屏并记录像的信息。</a:t>
            </a:r>
          </a:p>
        </p:txBody>
      </p:sp>
      <p:sp>
        <p:nvSpPr>
          <p:cNvPr id="5124" name="TextBox 5"/>
          <p:cNvSpPr txBox="1">
            <a:spLocks noChangeArrowheads="1"/>
          </p:cNvSpPr>
          <p:nvPr/>
        </p:nvSpPr>
        <p:spPr bwMode="auto">
          <a:xfrm>
            <a:off x="684213" y="476250"/>
            <a:ext cx="4248150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>
                <a:solidFill>
                  <a:srgbClr val="000000"/>
                </a:solidFill>
                <a:latin typeface="宋体"/>
              </a:rPr>
              <a:t>照相机成像原理</a:t>
            </a:r>
          </a:p>
        </p:txBody>
      </p:sp>
      <p:pic>
        <p:nvPicPr>
          <p:cNvPr id="11267" name="Picture 12" descr="6-1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4263" y="1008063"/>
            <a:ext cx="6408737" cy="234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34771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89" name="Object 1028"/>
          <p:cNvGraphicFramePr>
            <a:graphicFrameLocks/>
          </p:cNvGraphicFramePr>
          <p:nvPr/>
        </p:nvGraphicFramePr>
        <p:xfrm>
          <a:off x="1628775" y="587375"/>
          <a:ext cx="5867400" cy="2187575"/>
        </p:xfrm>
        <a:graphic>
          <a:graphicData uri="http://schemas.openxmlformats.org/presentationml/2006/ole">
            <p:oleObj spid="_x0000_s1026" r:id="rId3" imgW="4161905" imgH="1552792" progId="PBrush">
              <p:embed/>
            </p:oleObj>
          </a:graphicData>
        </a:graphic>
      </p:graphicFrame>
      <p:sp>
        <p:nvSpPr>
          <p:cNvPr id="20482" name="Text Box 1026"/>
          <p:cNvSpPr txBox="1">
            <a:spLocks noChangeArrowheads="1"/>
          </p:cNvSpPr>
          <p:nvPr/>
        </p:nvSpPr>
        <p:spPr bwMode="auto">
          <a:xfrm>
            <a:off x="423863" y="2643188"/>
            <a:ext cx="8001000" cy="11699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000000"/>
                </a:solidFill>
                <a:latin typeface="宋体"/>
              </a:rPr>
              <a:t>照 相 机 的 原 理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800" b="1" dirty="0">
                <a:solidFill>
                  <a:srgbClr val="1F497D"/>
                </a:solidFill>
                <a:latin typeface="宋体"/>
              </a:rPr>
              <a:t> </a:t>
            </a:r>
            <a:r>
              <a:rPr lang="en-US" altLang="zh-CN" sz="2800" b="1" dirty="0">
                <a:solidFill>
                  <a:srgbClr val="1F497D"/>
                </a:solidFill>
                <a:latin typeface="宋体"/>
              </a:rPr>
              <a:t>u&gt;2f </a:t>
            </a:r>
            <a:r>
              <a:rPr lang="zh-CN" altLang="en-US" sz="2800" b="1" dirty="0">
                <a:solidFill>
                  <a:srgbClr val="1F497D"/>
                </a:solidFill>
                <a:latin typeface="宋体"/>
              </a:rPr>
              <a:t>时，成倒立缩小的实像</a:t>
            </a:r>
          </a:p>
        </p:txBody>
      </p:sp>
      <p:sp>
        <p:nvSpPr>
          <p:cNvPr id="20483" name="Text Box 1027"/>
          <p:cNvSpPr txBox="1">
            <a:spLocks noChangeArrowheads="1"/>
          </p:cNvSpPr>
          <p:nvPr/>
        </p:nvSpPr>
        <p:spPr bwMode="auto">
          <a:xfrm>
            <a:off x="338138" y="3886200"/>
            <a:ext cx="8458200" cy="24622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000000"/>
                </a:solidFill>
                <a:latin typeface="宋体"/>
              </a:rPr>
              <a:t>照 相 机 的 使用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800" b="1" dirty="0">
                <a:solidFill>
                  <a:srgbClr val="FF0000"/>
                </a:solidFill>
                <a:latin typeface="宋体"/>
              </a:rPr>
              <a:t>     </a:t>
            </a:r>
            <a:r>
              <a:rPr lang="zh-CN" altLang="en-US" sz="2800" b="1" dirty="0">
                <a:solidFill>
                  <a:srgbClr val="1F497D"/>
                </a:solidFill>
                <a:latin typeface="宋体"/>
              </a:rPr>
              <a:t>人与相机距离在</a:t>
            </a:r>
            <a:r>
              <a:rPr lang="en-US" altLang="zh-CN" sz="2800" b="1" dirty="0">
                <a:solidFill>
                  <a:srgbClr val="1F497D"/>
                </a:solidFill>
                <a:latin typeface="宋体"/>
              </a:rPr>
              <a:t>u&gt;2f </a:t>
            </a:r>
            <a:r>
              <a:rPr lang="zh-CN" altLang="en-US" sz="2800" b="1" dirty="0">
                <a:solidFill>
                  <a:srgbClr val="1F497D"/>
                </a:solidFill>
                <a:latin typeface="宋体"/>
              </a:rPr>
              <a:t>的地方，调焦、调光圈</a:t>
            </a:r>
            <a:r>
              <a:rPr lang="en-US" altLang="zh-CN" sz="2800" b="1" dirty="0">
                <a:solidFill>
                  <a:srgbClr val="1F497D"/>
                </a:solidFill>
                <a:latin typeface="宋体"/>
              </a:rPr>
              <a:t>.</a:t>
            </a:r>
            <a:r>
              <a:rPr lang="zh-CN" altLang="en-US" sz="2800" b="1" dirty="0">
                <a:solidFill>
                  <a:srgbClr val="1F497D"/>
                </a:solidFill>
                <a:latin typeface="宋体"/>
              </a:rPr>
              <a:t>若想使底片上的像变大，应使相机靠近人，同时使镜头远离底片（增大暗箱长度）。即应用当物距变小时，像和像距都变大这一原理。</a:t>
            </a:r>
          </a:p>
        </p:txBody>
      </p:sp>
    </p:spTree>
    <p:extLst>
      <p:ext uri="{BB962C8B-B14F-4D97-AF65-F5344CB8AC3E}">
        <p14:creationId xmlns:p14="http://schemas.microsoft.com/office/powerpoint/2010/main" xmlns="" val="13549807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493713" y="1698625"/>
            <a:ext cx="8067675" cy="2089150"/>
          </a:xfrm>
        </p:spPr>
        <p:txBody>
          <a:bodyPr/>
          <a:lstStyle/>
          <a:p>
            <a:pPr>
              <a:lnSpc>
                <a:spcPct val="125000"/>
              </a:lnSpc>
              <a:spcBef>
                <a:spcPct val="0"/>
              </a:spcBef>
              <a:defRPr/>
            </a:pPr>
            <a:r>
              <a:rPr lang="zh-CN" altLang="en-US" sz="2800" b="1" smtClean="0">
                <a:solidFill>
                  <a:srgbClr val="0D0D0D"/>
                </a:solidFill>
                <a:latin typeface="+mn-ea"/>
              </a:rPr>
              <a:t>像是缩小还是放大？像是正立还是倒立？像距与物距哪个大？</a:t>
            </a:r>
          </a:p>
          <a:p>
            <a:pPr>
              <a:lnSpc>
                <a:spcPct val="125000"/>
              </a:lnSpc>
              <a:spcBef>
                <a:spcPct val="0"/>
              </a:spcBef>
              <a:defRPr/>
            </a:pPr>
            <a:r>
              <a:rPr lang="zh-CN" altLang="en-US" sz="2800" b="1" smtClean="0">
                <a:solidFill>
                  <a:srgbClr val="0D0D0D"/>
                </a:solidFill>
                <a:latin typeface="+mn-ea"/>
              </a:rPr>
              <a:t>像与物体位于凸透镜的同侧还是两侧？ 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468313" y="757238"/>
            <a:ext cx="2216150" cy="5238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  <a:defRPr/>
            </a:pPr>
            <a:r>
              <a:rPr lang="zh-CN" altLang="en-US" sz="2800" b="1" dirty="0">
                <a:solidFill>
                  <a:srgbClr val="0066CC"/>
                </a:solidFill>
                <a:latin typeface="宋体"/>
              </a:rPr>
              <a:t>观察思考：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468313" y="3698875"/>
            <a:ext cx="2374900" cy="522288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  <a:defRPr/>
            </a:pPr>
            <a:r>
              <a:rPr lang="zh-CN" altLang="en-US" sz="2800" b="1" dirty="0">
                <a:solidFill>
                  <a:srgbClr val="0066CC"/>
                </a:solidFill>
                <a:latin typeface="宋体"/>
              </a:rPr>
              <a:t>小结：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422275" y="4362450"/>
            <a:ext cx="8208963" cy="1633538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marL="342900" indent="-34290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0D0D0D"/>
                </a:solidFill>
                <a:latin typeface="宋体"/>
              </a:rPr>
              <a:t>成像特点：</a:t>
            </a:r>
            <a:r>
              <a:rPr lang="en-US" altLang="zh-CN" sz="2800" b="1" dirty="0">
                <a:solidFill>
                  <a:srgbClr val="0D0D0D"/>
                </a:solidFill>
                <a:latin typeface="宋体"/>
              </a:rPr>
              <a:t>1</a:t>
            </a:r>
            <a:r>
              <a:rPr lang="zh-CN" altLang="en-US" sz="2800" b="1" dirty="0">
                <a:solidFill>
                  <a:srgbClr val="1F497D"/>
                </a:solidFill>
                <a:latin typeface="宋体"/>
              </a:rPr>
              <a:t>．</a:t>
            </a:r>
            <a:r>
              <a:rPr lang="zh-CN" altLang="en-US" sz="2800" b="1" dirty="0">
                <a:solidFill>
                  <a:srgbClr val="0D0D0D"/>
                </a:solidFill>
                <a:latin typeface="宋体"/>
              </a:rPr>
              <a:t>照相机成</a:t>
            </a:r>
            <a:r>
              <a:rPr lang="zh-CN" altLang="en-US" sz="2800" b="1" dirty="0">
                <a:solidFill>
                  <a:srgbClr val="FF0000"/>
                </a:solidFill>
                <a:latin typeface="宋体"/>
              </a:rPr>
              <a:t>缩小</a:t>
            </a:r>
            <a:r>
              <a:rPr lang="zh-CN" altLang="en-US" sz="2800" b="1" dirty="0">
                <a:solidFill>
                  <a:srgbClr val="0D0D0D"/>
                </a:solidFill>
                <a:latin typeface="宋体"/>
              </a:rPr>
              <a:t>、</a:t>
            </a:r>
            <a:r>
              <a:rPr lang="zh-CN" altLang="en-US" sz="2800" b="1" dirty="0">
                <a:solidFill>
                  <a:srgbClr val="FF0000"/>
                </a:solidFill>
                <a:latin typeface="宋体"/>
              </a:rPr>
              <a:t>倒立</a:t>
            </a:r>
            <a:r>
              <a:rPr lang="zh-CN" altLang="en-US" sz="2800" b="1" dirty="0">
                <a:solidFill>
                  <a:srgbClr val="0D0D0D"/>
                </a:solidFill>
                <a:latin typeface="宋体"/>
              </a:rPr>
              <a:t>的</a:t>
            </a:r>
            <a:r>
              <a:rPr lang="zh-CN" altLang="en-US" sz="2800" b="1" dirty="0">
                <a:solidFill>
                  <a:srgbClr val="1F497D"/>
                </a:solidFill>
                <a:latin typeface="宋体"/>
              </a:rPr>
              <a:t>像</a:t>
            </a:r>
            <a:r>
              <a:rPr lang="zh-CN" altLang="en-US" sz="2800" b="1" dirty="0">
                <a:solidFill>
                  <a:srgbClr val="0D0D0D"/>
                </a:solidFill>
                <a:latin typeface="宋体"/>
              </a:rPr>
              <a:t>。</a:t>
            </a:r>
          </a:p>
          <a:p>
            <a:pPr marL="342900" indent="-34290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b="1" dirty="0">
                <a:solidFill>
                  <a:srgbClr val="0D0D0D"/>
                </a:solidFill>
                <a:latin typeface="宋体"/>
              </a:rPr>
              <a:t>          2</a:t>
            </a:r>
            <a:r>
              <a:rPr lang="zh-CN" altLang="en-US" sz="2800" b="1" dirty="0">
                <a:solidFill>
                  <a:srgbClr val="0D0D0D"/>
                </a:solidFill>
                <a:latin typeface="宋体"/>
              </a:rPr>
              <a:t>．像距小于物距。</a:t>
            </a:r>
          </a:p>
          <a:p>
            <a:pPr marL="342900" indent="-34290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b="1" dirty="0">
                <a:solidFill>
                  <a:srgbClr val="0D0D0D"/>
                </a:solidFill>
                <a:latin typeface="宋体"/>
              </a:rPr>
              <a:t>          3</a:t>
            </a:r>
            <a:r>
              <a:rPr lang="zh-CN" altLang="en-US" sz="2800" b="1" dirty="0">
                <a:solidFill>
                  <a:srgbClr val="0D0D0D"/>
                </a:solidFill>
                <a:latin typeface="宋体"/>
              </a:rPr>
              <a:t>．像与物体位于凸透镜的</a:t>
            </a:r>
            <a:r>
              <a:rPr lang="zh-CN" altLang="en-US" sz="2800" b="1" dirty="0">
                <a:solidFill>
                  <a:srgbClr val="FF0000"/>
                </a:solidFill>
                <a:latin typeface="宋体"/>
              </a:rPr>
              <a:t>两侧</a:t>
            </a:r>
            <a:r>
              <a:rPr lang="zh-CN" altLang="en-US" sz="2800" b="1" dirty="0">
                <a:solidFill>
                  <a:srgbClr val="0D0D0D"/>
                </a:solidFill>
                <a:latin typeface="宋体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xmlns="" val="30794256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784350" y="2266950"/>
            <a:ext cx="7740650" cy="5222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000000"/>
                </a:solidFill>
                <a:latin typeface="宋体"/>
              </a:rPr>
              <a:t>纸筒两个、凸透镜、半透明纸</a:t>
            </a:r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609600" y="2276475"/>
            <a:ext cx="1871663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000000"/>
                </a:solidFill>
                <a:latin typeface="宋体"/>
              </a:rPr>
              <a:t>器材：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779463" y="3963988"/>
            <a:ext cx="6913562" cy="13843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000000"/>
                </a:solidFill>
                <a:latin typeface="宋体"/>
              </a:rPr>
              <a:t>　　请拿起你做的照相机，对着明亮的窗外，拉动纸筒，改变透镜和半透明纸之间的距离，你看到了什么？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4975" y="406400"/>
            <a:ext cx="1320800" cy="523875"/>
          </a:xfrm>
          <a:prstGeom prst="rect">
            <a:avLst/>
          </a:prstGeom>
          <a:solidFill>
            <a:schemeClr val="accent1"/>
          </a:solidFill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000000"/>
                </a:solidFill>
                <a:latin typeface="宋体"/>
              </a:rPr>
              <a:t>小实验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8000" y="1335088"/>
            <a:ext cx="358457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1F497D"/>
                </a:solidFill>
                <a:latin typeface="宋体"/>
              </a:rPr>
              <a:t>做一做（自制照相机）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2288" y="3106738"/>
            <a:ext cx="1262062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1F497D"/>
                </a:solidFill>
                <a:latin typeface="宋体"/>
              </a:rPr>
              <a:t>看一看</a:t>
            </a:r>
          </a:p>
        </p:txBody>
      </p:sp>
    </p:spTree>
    <p:extLst>
      <p:ext uri="{BB962C8B-B14F-4D97-AF65-F5344CB8AC3E}">
        <p14:creationId xmlns:p14="http://schemas.microsoft.com/office/powerpoint/2010/main" xmlns="" val="377998411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584200" y="703263"/>
            <a:ext cx="7467600" cy="18161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b="1">
                <a:solidFill>
                  <a:srgbClr val="000000"/>
                </a:solidFill>
                <a:latin typeface="宋体"/>
              </a:rPr>
              <a:t>【</a:t>
            </a:r>
            <a:r>
              <a:rPr lang="zh-CN" altLang="en-US" sz="2800" b="1">
                <a:solidFill>
                  <a:srgbClr val="000000"/>
                </a:solidFill>
                <a:latin typeface="宋体"/>
              </a:rPr>
              <a:t>例</a:t>
            </a:r>
            <a:r>
              <a:rPr lang="en-US" altLang="zh-CN" sz="2800" b="1">
                <a:solidFill>
                  <a:srgbClr val="000000"/>
                </a:solidFill>
                <a:latin typeface="宋体"/>
              </a:rPr>
              <a:t>1】</a:t>
            </a:r>
            <a:r>
              <a:rPr lang="zh-CN" altLang="en-US" sz="2800" b="1">
                <a:solidFill>
                  <a:srgbClr val="000000"/>
                </a:solidFill>
                <a:latin typeface="宋体"/>
              </a:rPr>
              <a:t>某人照完半身像，想再利用同一个照相机照一张全身像，这时他应该离相机远些还是近些？同时调节调焦环，使胶片远离镜头还是靠近镜头？</a:t>
            </a: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677863" y="4484688"/>
            <a:ext cx="5954712" cy="9540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b="1" dirty="0">
                <a:solidFill>
                  <a:srgbClr val="000000"/>
                </a:solidFill>
                <a:latin typeface="宋体"/>
              </a:rPr>
              <a:t>【</a:t>
            </a:r>
            <a:r>
              <a:rPr lang="zh-CN" altLang="en-US" sz="2800" b="1" dirty="0">
                <a:solidFill>
                  <a:srgbClr val="000000"/>
                </a:solidFill>
                <a:latin typeface="宋体"/>
              </a:rPr>
              <a:t>解答</a:t>
            </a:r>
            <a:r>
              <a:rPr lang="en-US" altLang="zh-CN" sz="2800" b="1" dirty="0">
                <a:solidFill>
                  <a:srgbClr val="000000"/>
                </a:solidFill>
                <a:latin typeface="宋体"/>
              </a:rPr>
              <a:t>】</a:t>
            </a:r>
            <a:r>
              <a:rPr lang="zh-CN" altLang="en-US" sz="2800" b="1" dirty="0">
                <a:solidFill>
                  <a:srgbClr val="CC3300"/>
                </a:solidFill>
                <a:latin typeface="宋体"/>
              </a:rPr>
              <a:t>人应该远离相机，同时使胶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CC3300"/>
                </a:solidFill>
                <a:latin typeface="宋体"/>
              </a:rPr>
              <a:t>片靠近镜头。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736600" y="3065463"/>
            <a:ext cx="7162800" cy="1385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b="1">
                <a:solidFill>
                  <a:srgbClr val="000000"/>
                </a:solidFill>
                <a:latin typeface="宋体"/>
              </a:rPr>
              <a:t>【</a:t>
            </a:r>
            <a:r>
              <a:rPr lang="zh-CN" altLang="en-US" sz="2800" b="1">
                <a:solidFill>
                  <a:srgbClr val="000000"/>
                </a:solidFill>
                <a:latin typeface="宋体"/>
              </a:rPr>
              <a:t>分析</a:t>
            </a:r>
            <a:r>
              <a:rPr lang="en-US" altLang="zh-CN" sz="2800" b="1">
                <a:solidFill>
                  <a:srgbClr val="000000"/>
                </a:solidFill>
                <a:latin typeface="宋体"/>
              </a:rPr>
              <a:t>】</a:t>
            </a:r>
            <a:r>
              <a:rPr lang="zh-CN" altLang="en-US" sz="2800" b="1">
                <a:solidFill>
                  <a:srgbClr val="000000"/>
                </a:solidFill>
                <a:latin typeface="宋体"/>
              </a:rPr>
              <a:t>从拍半身像改为拍全身像，实际上</a:t>
            </a:r>
            <a:r>
              <a:rPr lang="zh-CN" altLang="en-US" sz="2800" b="1">
                <a:solidFill>
                  <a:srgbClr val="C0504D"/>
                </a:solidFill>
                <a:latin typeface="宋体"/>
              </a:rPr>
              <a:t>像缩小</a:t>
            </a:r>
            <a:r>
              <a:rPr lang="zh-CN" altLang="en-US" sz="2800" b="1">
                <a:solidFill>
                  <a:srgbClr val="000000"/>
                </a:solidFill>
                <a:latin typeface="宋体"/>
              </a:rPr>
              <a:t>了，此时</a:t>
            </a:r>
            <a:r>
              <a:rPr lang="zh-CN" altLang="en-US" sz="2800" b="1">
                <a:solidFill>
                  <a:srgbClr val="C0504D"/>
                </a:solidFill>
                <a:latin typeface="宋体"/>
              </a:rPr>
              <a:t>像距应该缩小</a:t>
            </a:r>
            <a:r>
              <a:rPr lang="zh-CN" altLang="en-US" sz="2800" b="1">
                <a:solidFill>
                  <a:srgbClr val="000000"/>
                </a:solidFill>
                <a:latin typeface="宋体"/>
              </a:rPr>
              <a:t>，</a:t>
            </a:r>
            <a:r>
              <a:rPr lang="zh-CN" altLang="en-US" sz="2800" b="1">
                <a:solidFill>
                  <a:srgbClr val="C0504D"/>
                </a:solidFill>
                <a:latin typeface="宋体"/>
              </a:rPr>
              <a:t>同时增大物距</a:t>
            </a:r>
            <a:r>
              <a:rPr lang="zh-CN" altLang="en-US" sz="2800" b="1">
                <a:solidFill>
                  <a:srgbClr val="000000"/>
                </a:solidFill>
                <a:latin typeface="宋体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xmlns="" val="14249865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  <p:bldP spid="1638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touyingyi_jishe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8588" y="3590925"/>
            <a:ext cx="3168650" cy="252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6" name="Picture 3" descr="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84488" y="1330325"/>
            <a:ext cx="2184400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4" descr="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1113" y="1546225"/>
            <a:ext cx="1004887" cy="98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5405438" y="2338388"/>
            <a:ext cx="313213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镜头（</a:t>
            </a:r>
            <a:r>
              <a:rPr lang="zh-CN" altLang="en-US" sz="3200" b="1">
                <a:solidFill>
                  <a:srgbClr val="80008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凸透镜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</a:t>
            </a:r>
          </a:p>
        </p:txBody>
      </p:sp>
      <p:sp>
        <p:nvSpPr>
          <p:cNvPr id="16389" name="Text Box 6"/>
          <p:cNvSpPr txBox="1">
            <a:spLocks noChangeArrowheads="1"/>
          </p:cNvSpPr>
          <p:nvPr/>
        </p:nvSpPr>
        <p:spPr bwMode="auto">
          <a:xfrm>
            <a:off x="2236788" y="1330325"/>
            <a:ext cx="15843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反光镜</a:t>
            </a:r>
          </a:p>
        </p:txBody>
      </p:sp>
      <p:sp>
        <p:nvSpPr>
          <p:cNvPr id="16390" name="Text Box 7"/>
          <p:cNvSpPr txBox="1">
            <a:spLocks noChangeArrowheads="1"/>
          </p:cNvSpPr>
          <p:nvPr/>
        </p:nvSpPr>
        <p:spPr bwMode="auto">
          <a:xfrm>
            <a:off x="1444625" y="5651500"/>
            <a:ext cx="11525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光源</a:t>
            </a:r>
          </a:p>
        </p:txBody>
      </p:sp>
      <p:grpSp>
        <p:nvGrpSpPr>
          <p:cNvPr id="16391" name="Group 8"/>
          <p:cNvGrpSpPr>
            <a:grpSpLocks/>
          </p:cNvGrpSpPr>
          <p:nvPr/>
        </p:nvGrpSpPr>
        <p:grpSpPr bwMode="auto">
          <a:xfrm rot="210825">
            <a:off x="3749675" y="3851275"/>
            <a:ext cx="1511300" cy="360363"/>
            <a:chOff x="0" y="0"/>
            <a:chExt cx="1270" cy="318"/>
          </a:xfrm>
        </p:grpSpPr>
        <p:sp>
          <p:nvSpPr>
            <p:cNvPr id="16392" name="Line 9"/>
            <p:cNvSpPr>
              <a:spLocks noChangeShapeType="1"/>
            </p:cNvSpPr>
            <p:nvPr/>
          </p:nvSpPr>
          <p:spPr bwMode="auto">
            <a:xfrm flipV="1">
              <a:off x="0" y="0"/>
              <a:ext cx="771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6393" name="Line 10"/>
            <p:cNvSpPr>
              <a:spLocks noChangeShapeType="1"/>
            </p:cNvSpPr>
            <p:nvPr/>
          </p:nvSpPr>
          <p:spPr bwMode="auto">
            <a:xfrm>
              <a:off x="771" y="0"/>
              <a:ext cx="499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6394" name="Line 11"/>
            <p:cNvSpPr>
              <a:spLocks noChangeShapeType="1"/>
            </p:cNvSpPr>
            <p:nvPr/>
          </p:nvSpPr>
          <p:spPr bwMode="auto">
            <a:xfrm flipH="1">
              <a:off x="499" y="182"/>
              <a:ext cx="771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6395" name="Line 12"/>
            <p:cNvSpPr>
              <a:spLocks noChangeShapeType="1"/>
            </p:cNvSpPr>
            <p:nvPr/>
          </p:nvSpPr>
          <p:spPr bwMode="auto">
            <a:xfrm flipH="1" flipV="1">
              <a:off x="0" y="91"/>
              <a:ext cx="499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00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6396" name="Text Box 13"/>
          <p:cNvSpPr txBox="1">
            <a:spLocks noChangeArrowheads="1"/>
          </p:cNvSpPr>
          <p:nvPr/>
        </p:nvSpPr>
        <p:spPr bwMode="auto">
          <a:xfrm>
            <a:off x="5908675" y="3635375"/>
            <a:ext cx="15843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投影片</a:t>
            </a:r>
          </a:p>
        </p:txBody>
      </p:sp>
      <p:sp>
        <p:nvSpPr>
          <p:cNvPr id="16397" name="Line 14"/>
          <p:cNvSpPr>
            <a:spLocks noChangeShapeType="1"/>
          </p:cNvSpPr>
          <p:nvPr/>
        </p:nvSpPr>
        <p:spPr bwMode="auto">
          <a:xfrm>
            <a:off x="3605213" y="1763713"/>
            <a:ext cx="433387" cy="287337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398" name="Line 15"/>
          <p:cNvSpPr>
            <a:spLocks noChangeShapeType="1"/>
          </p:cNvSpPr>
          <p:nvPr/>
        </p:nvSpPr>
        <p:spPr bwMode="auto">
          <a:xfrm flipV="1">
            <a:off x="2381250" y="5580063"/>
            <a:ext cx="1008063" cy="431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399" name="Line 16"/>
          <p:cNvSpPr>
            <a:spLocks noChangeShapeType="1"/>
          </p:cNvSpPr>
          <p:nvPr/>
        </p:nvSpPr>
        <p:spPr bwMode="auto">
          <a:xfrm>
            <a:off x="5116513" y="2627313"/>
            <a:ext cx="433387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400" name="Line 17"/>
          <p:cNvSpPr>
            <a:spLocks noChangeShapeType="1"/>
          </p:cNvSpPr>
          <p:nvPr/>
        </p:nvSpPr>
        <p:spPr bwMode="auto">
          <a:xfrm flipV="1">
            <a:off x="5116513" y="3922713"/>
            <a:ext cx="79216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401" name="TextBox 17"/>
          <p:cNvSpPr txBox="1">
            <a:spLocks noChangeArrowheads="1"/>
          </p:cNvSpPr>
          <p:nvPr/>
        </p:nvSpPr>
        <p:spPr bwMode="auto">
          <a:xfrm>
            <a:off x="406400" y="406400"/>
            <a:ext cx="2003425" cy="5238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Comic Sans MS" panose="030F0702030302020204" pitchFamily="66" charset="0"/>
              </a:rPr>
              <a:t>二、投影仪</a:t>
            </a:r>
          </a:p>
        </p:txBody>
      </p:sp>
    </p:spTree>
    <p:extLst>
      <p:ext uri="{BB962C8B-B14F-4D97-AF65-F5344CB8AC3E}">
        <p14:creationId xmlns:p14="http://schemas.microsoft.com/office/powerpoint/2010/main" xmlns="" val="3382210690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数学模板">
  <a:themeElements>
    <a:clrScheme name="相交线第1课时（北京2中分校何鸾）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相交线第1课时（北京2中分校何鸾）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相交线第1课时（北京2中分校何鸾）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838</Words>
  <Application>Microsoft Office PowerPoint</Application>
  <PresentationFormat>全屏显示(4:3)</PresentationFormat>
  <Paragraphs>125</Paragraphs>
  <Slides>27</Slides>
  <Notes>4</Notes>
  <HiddenSlides>0</HiddenSlides>
  <MMClips>1</MMClips>
  <ScaleCrop>false</ScaleCrop>
  <HeadingPairs>
    <vt:vector size="6" baseType="variant">
      <vt:variant>
        <vt:lpstr>主题</vt:lpstr>
      </vt:variant>
      <vt:variant>
        <vt:i4>2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27</vt:i4>
      </vt:variant>
    </vt:vector>
  </HeadingPairs>
  <TitlesOfParts>
    <vt:vector size="29" baseType="lpstr">
      <vt:lpstr>Office 主题</vt:lpstr>
      <vt:lpstr>数学模板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 投影仪成像特点</vt:lpstr>
      <vt:lpstr> 三、放大镜</vt:lpstr>
      <vt:lpstr>幻灯片 13</vt:lpstr>
      <vt:lpstr>四、实像和虚像</vt:lpstr>
      <vt:lpstr>幻灯片 15</vt:lpstr>
      <vt:lpstr>幻灯片 16</vt:lpstr>
      <vt:lpstr>实像：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</vt:vector>
  </TitlesOfParts>
  <Company>微软中国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China</cp:lastModifiedBy>
  <cp:revision>2</cp:revision>
  <dcterms:created xsi:type="dcterms:W3CDTF">2018-11-14T02:11:49Z</dcterms:created>
  <dcterms:modified xsi:type="dcterms:W3CDTF">2018-11-15T02:49:05Z</dcterms:modified>
</cp:coreProperties>
</file>