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7" r:id="rId2"/>
    <p:sldId id="256" r:id="rId3"/>
    <p:sldId id="383" r:id="rId4"/>
    <p:sldId id="288" r:id="rId5"/>
    <p:sldId id="289" r:id="rId6"/>
    <p:sldId id="290" r:id="rId7"/>
    <p:sldId id="293" r:id="rId8"/>
    <p:sldId id="291" r:id="rId9"/>
    <p:sldId id="309" r:id="rId10"/>
    <p:sldId id="294" r:id="rId11"/>
    <p:sldId id="295" r:id="rId12"/>
    <p:sldId id="296" r:id="rId13"/>
    <p:sldId id="344" r:id="rId14"/>
    <p:sldId id="345" r:id="rId15"/>
    <p:sldId id="347" r:id="rId16"/>
    <p:sldId id="297" r:id="rId1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66"/>
    <a:srgbClr val="66FF33"/>
    <a:srgbClr val="CCFF66"/>
    <a:srgbClr val="CCFF33"/>
    <a:srgbClr val="99FFCC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7" d="100"/>
          <a:sy n="117" d="100"/>
        </p:scale>
        <p:origin x="-288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AF3EFB87-191E-48C6-8E33-C1E852C6C9BF}" type="datetimeFigureOut">
              <a:rPr lang="zh-CN" altLang="en-US"/>
              <a:pPr>
                <a:defRPr/>
              </a:pPr>
              <a:t>2017/6/8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F944B725-AFB1-4984-B705-78E6ABA2896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/>
          </p:cNvSpPr>
          <p:nvPr>
            <p:ph type="sldImg" idx="2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文本占位符 2"/>
          <p:cNvSpPr>
            <a:spLocks noGrp="1"/>
          </p:cNvSpPr>
          <p:nvPr>
            <p:ph type="body" idx="3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幻灯片图像占位符 1"/>
          <p:cNvSpPr>
            <a:spLocks noGrp="1" noRot="1"/>
          </p:cNvSpPr>
          <p:nvPr>
            <p:ph type="sldImg" idx="2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文本占位符 2"/>
          <p:cNvSpPr>
            <a:spLocks noGrp="1"/>
          </p:cNvSpPr>
          <p:nvPr>
            <p:ph type="body" idx="3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7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2858E2DB-72FB-46EE-9E10-554B0B6274C7}" type="slidenum">
              <a:rPr lang="en-US" altLang="zh-CN" sz="1200">
                <a:latin typeface="Calibri" pitchFamily="34" charset="0"/>
              </a:rPr>
              <a:pPr algn="r"/>
              <a:t>13</a:t>
            </a:fld>
            <a:endParaRPr lang="zh-CN" altLang="zh-CN" sz="1200">
              <a:latin typeface="Calibri" pitchFamily="34" charset="0"/>
            </a:endParaRPr>
          </a:p>
        </p:txBody>
      </p:sp>
      <p:sp>
        <p:nvSpPr>
          <p:cNvPr id="29698" name="Rectangle 2"/>
          <p:cNvSpPr>
            <a:spLocks noGrp="1" noRo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zh-CN" smtClean="0"/>
          </a:p>
        </p:txBody>
      </p:sp>
      <p:sp>
        <p:nvSpPr>
          <p:cNvPr id="29700" name="灯片编号占位符 1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5212FA6-0A76-4DBE-94AD-8CD7EF3C0FE2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zh-CN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B5622-83B6-49D7-8560-DEE48EADE7F5}" type="datetimeFigureOut">
              <a:rPr lang="zh-CN" altLang="en-US"/>
              <a:pPr>
                <a:defRPr/>
              </a:pPr>
              <a:t>2017/6/8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3E34A7-ACCF-4F04-B34F-695561AC8F6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FEB101-F16D-471E-BF75-575726D064C4}" type="datetimeFigureOut">
              <a:rPr lang="zh-CN" altLang="en-US"/>
              <a:pPr>
                <a:defRPr/>
              </a:pPr>
              <a:t>2017/6/8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4D2A80-51B9-497E-A77F-728A809F4DB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0CBEF4-938A-41EA-AB9C-44A6A0EE15EC}" type="datetimeFigureOut">
              <a:rPr lang="zh-CN" altLang="en-US"/>
              <a:pPr>
                <a:defRPr/>
              </a:pPr>
              <a:t>2017/6/8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E6289C-44A0-4344-8736-C3E46E7158D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3119D2-4335-4039-B1A8-699CE43B7ACC}" type="datetimeFigureOut">
              <a:rPr lang="zh-CN" altLang="en-US"/>
              <a:pPr>
                <a:defRPr/>
              </a:pPr>
              <a:t>2017/6/8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9E76B8-B364-4126-86D1-77C3046E582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3CB167-3155-4DAF-9740-010F5E56A7DD}" type="datetimeFigureOut">
              <a:rPr lang="zh-CN" altLang="en-US"/>
              <a:pPr>
                <a:defRPr/>
              </a:pPr>
              <a:t>2017/6/8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3556E1-EA57-4F48-A6EB-60D5A2ABF4B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B2F444-49E8-40B4-B9FF-7562D47429FF}" type="datetimeFigureOut">
              <a:rPr lang="zh-CN" altLang="en-US"/>
              <a:pPr>
                <a:defRPr/>
              </a:pPr>
              <a:t>2017/6/8 Thursday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F24A4E-0451-4D2E-8B32-5BCDBF26232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217157-8A3F-43B7-8BC0-4C3299C04494}" type="datetimeFigureOut">
              <a:rPr lang="zh-CN" altLang="en-US"/>
              <a:pPr>
                <a:defRPr/>
              </a:pPr>
              <a:t>2017/6/8 Thursday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DD43FC-924B-474C-98F2-F7D76AC98CC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ED2961-7948-461F-9462-812DED14B2E0}" type="datetimeFigureOut">
              <a:rPr lang="zh-CN" altLang="en-US"/>
              <a:pPr>
                <a:defRPr/>
              </a:pPr>
              <a:t>2017/6/8 Thursday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C5BD16-6DAE-4530-9927-5E4EBA8BB20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E3BC4F-9C50-4F35-8268-981C47CE2DA1}" type="datetimeFigureOut">
              <a:rPr lang="zh-CN" altLang="en-US"/>
              <a:pPr>
                <a:defRPr/>
              </a:pPr>
              <a:t>2017/6/8 Thursday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376FE-9F01-452F-A0B3-2C05F0C6CCF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5BC5B9-A4A3-43EA-B72F-506272290F5E}" type="datetimeFigureOut">
              <a:rPr lang="zh-CN" altLang="en-US"/>
              <a:pPr>
                <a:defRPr/>
              </a:pPr>
              <a:t>2017/6/8 Thursday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3E38AA-AF5D-43F3-93AB-F1C6F25CB49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81D197-7549-4905-9EAE-DA06743B3151}" type="datetimeFigureOut">
              <a:rPr lang="zh-CN" altLang="en-US"/>
              <a:pPr>
                <a:defRPr/>
              </a:pPr>
              <a:t>2017/6/8 Thursday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E5DCA9-E03D-4BF8-8544-D8216EA115F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ACF73FE-1763-4E0A-8298-1ECC2F103712}" type="datetimeFigureOut">
              <a:rPr lang="zh-CN" altLang="en-US"/>
              <a:pPr>
                <a:defRPr/>
              </a:pPr>
              <a:t>2017/6/8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9255882-C82F-4075-A450-C6803F0DA1F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gif"/><Relationship Id="rId4" Type="http://schemas.openxmlformats.org/officeDocument/2006/relationships/image" Target="../media/image11.gi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4" descr="timgCA0SR1J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75" y="1588"/>
            <a:ext cx="12185650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图片 36865" descr="图片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23813" cy="688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7894" name="组合 37893"/>
          <p:cNvGrpSpPr>
            <a:grpSpLocks/>
          </p:cNvGrpSpPr>
          <p:nvPr/>
        </p:nvGrpSpPr>
        <p:grpSpPr bwMode="auto">
          <a:xfrm>
            <a:off x="152400" y="228600"/>
            <a:ext cx="3352800" cy="762000"/>
            <a:chOff x="144" y="144"/>
            <a:chExt cx="2688" cy="336"/>
          </a:xfrm>
        </p:grpSpPr>
        <p:sp>
          <p:nvSpPr>
            <p:cNvPr id="25642" name="圆角矩形 37894"/>
            <p:cNvSpPr>
              <a:spLocks noChangeArrowheads="1"/>
            </p:cNvSpPr>
            <p:nvPr/>
          </p:nvSpPr>
          <p:spPr bwMode="auto">
            <a:xfrm>
              <a:off x="144" y="144"/>
              <a:ext cx="2688" cy="336"/>
            </a:xfrm>
            <a:prstGeom prst="roundRect">
              <a:avLst>
                <a:gd name="adj" fmla="val 16667"/>
              </a:avLst>
            </a:prstGeom>
            <a:solidFill>
              <a:srgbClr val="CCFFCC"/>
            </a:solidFill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>
                <a:latin typeface="Times New Roman" pitchFamily="18" charset="0"/>
              </a:endParaRPr>
            </a:p>
          </p:txBody>
        </p:sp>
        <p:sp>
          <p:nvSpPr>
            <p:cNvPr id="25643" name="文本框 37895"/>
            <p:cNvSpPr txBox="1">
              <a:spLocks noChangeArrowheads="1"/>
            </p:cNvSpPr>
            <p:nvPr/>
          </p:nvSpPr>
          <p:spPr bwMode="auto">
            <a:xfrm>
              <a:off x="338" y="153"/>
              <a:ext cx="2494" cy="2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3600">
                  <a:latin typeface="Times New Roman" pitchFamily="18" charset="0"/>
                </a:rPr>
                <a:t>演示实验</a:t>
              </a:r>
              <a:r>
                <a:rPr lang="en-US" altLang="zh-CN" sz="3600">
                  <a:latin typeface="Times New Roman" pitchFamily="18" charset="0"/>
                </a:rPr>
                <a:t>1</a:t>
              </a:r>
            </a:p>
          </p:txBody>
        </p:sp>
      </p:grp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3841750" y="239713"/>
            <a:ext cx="4168775" cy="787400"/>
            <a:chOff x="144" y="133"/>
            <a:chExt cx="2688" cy="347"/>
          </a:xfrm>
        </p:grpSpPr>
        <p:sp>
          <p:nvSpPr>
            <p:cNvPr id="25640" name="圆角矩形 37894"/>
            <p:cNvSpPr>
              <a:spLocks noChangeArrowheads="1"/>
            </p:cNvSpPr>
            <p:nvPr/>
          </p:nvSpPr>
          <p:spPr bwMode="auto">
            <a:xfrm>
              <a:off x="144" y="144"/>
              <a:ext cx="2688" cy="336"/>
            </a:xfrm>
            <a:prstGeom prst="roundRect">
              <a:avLst>
                <a:gd name="adj" fmla="val 16667"/>
              </a:avLst>
            </a:prstGeom>
            <a:solidFill>
              <a:srgbClr val="99FFCC"/>
            </a:solidFill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>
                <a:latin typeface="Times New Roman" pitchFamily="18" charset="0"/>
              </a:endParaRPr>
            </a:p>
          </p:txBody>
        </p:sp>
        <p:sp>
          <p:nvSpPr>
            <p:cNvPr id="4" name="文本框 37895"/>
            <p:cNvSpPr txBox="1"/>
            <p:nvPr/>
          </p:nvSpPr>
          <p:spPr>
            <a:xfrm>
              <a:off x="144" y="133"/>
              <a:ext cx="2494" cy="28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600">
                  <a:latin typeface="Times New Roman" panose="02020603050405020304" pitchFamily="18" charset="0"/>
                  <a:ea typeface="宋体" panose="02010600030101010101" pitchFamily="2" charset="-122"/>
                </a:rPr>
                <a:t>学生分组实验2</a:t>
              </a:r>
            </a:p>
          </p:txBody>
        </p:sp>
      </p:grp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8258175" y="228600"/>
            <a:ext cx="4343400" cy="776288"/>
            <a:chOff x="144" y="138"/>
            <a:chExt cx="2688" cy="342"/>
          </a:xfrm>
        </p:grpSpPr>
        <p:sp>
          <p:nvSpPr>
            <p:cNvPr id="25638" name="圆角矩形 37894"/>
            <p:cNvSpPr>
              <a:spLocks noChangeArrowheads="1"/>
            </p:cNvSpPr>
            <p:nvPr/>
          </p:nvSpPr>
          <p:spPr bwMode="auto">
            <a:xfrm>
              <a:off x="144" y="144"/>
              <a:ext cx="2688" cy="336"/>
            </a:xfrm>
            <a:prstGeom prst="roundRect">
              <a:avLst>
                <a:gd name="adj" fmla="val 16667"/>
              </a:avLst>
            </a:prstGeom>
            <a:solidFill>
              <a:srgbClr val="66FF66"/>
            </a:solidFill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>
                <a:latin typeface="Times New Roman" pitchFamily="18" charset="0"/>
              </a:endParaRPr>
            </a:p>
          </p:txBody>
        </p:sp>
        <p:sp>
          <p:nvSpPr>
            <p:cNvPr id="25639" name="文本框 37895"/>
            <p:cNvSpPr txBox="1">
              <a:spLocks noChangeArrowheads="1"/>
            </p:cNvSpPr>
            <p:nvPr/>
          </p:nvSpPr>
          <p:spPr bwMode="auto">
            <a:xfrm>
              <a:off x="241" y="138"/>
              <a:ext cx="2494" cy="2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3600">
                  <a:latin typeface="Times New Roman" pitchFamily="18" charset="0"/>
                </a:rPr>
                <a:t>学生分组实验</a:t>
              </a:r>
              <a:r>
                <a:rPr lang="en-US" altLang="zh-CN" sz="3600">
                  <a:latin typeface="Times New Roman" pitchFamily="18" charset="0"/>
                </a:rPr>
                <a:t>3</a:t>
              </a:r>
            </a:p>
          </p:txBody>
        </p:sp>
      </p:grpSp>
      <p:sp>
        <p:nvSpPr>
          <p:cNvPr id="39948" name="直接连接符 39947"/>
          <p:cNvSpPr/>
          <p:nvPr/>
        </p:nvSpPr>
        <p:spPr>
          <a:xfrm rot="19260000" flipH="1">
            <a:off x="1666875" y="1095375"/>
            <a:ext cx="596900" cy="747713"/>
          </a:xfrm>
          <a:prstGeom prst="line">
            <a:avLst/>
          </a:prstGeom>
          <a:ln w="63500" cap="flat" cmpd="sng">
            <a:solidFill>
              <a:schemeClr val="tx1">
                <a:lumMod val="95000"/>
                <a:lumOff val="5000"/>
              </a:schemeClr>
            </a:solidFill>
            <a:prstDash val="solid"/>
            <a:headEnd type="none" w="med" len="med"/>
            <a:tailEnd type="triangle" w="med" len="med"/>
          </a:ln>
        </p:spPr>
      </p:sp>
      <p:grpSp>
        <p:nvGrpSpPr>
          <p:cNvPr id="8" name="组合 7"/>
          <p:cNvGrpSpPr>
            <a:grpSpLocks/>
          </p:cNvGrpSpPr>
          <p:nvPr/>
        </p:nvGrpSpPr>
        <p:grpSpPr bwMode="auto">
          <a:xfrm>
            <a:off x="152400" y="1919288"/>
            <a:ext cx="3395663" cy="762000"/>
            <a:chOff x="54" y="-216"/>
            <a:chExt cx="2722" cy="336"/>
          </a:xfrm>
        </p:grpSpPr>
        <p:sp>
          <p:nvSpPr>
            <p:cNvPr id="25636" name="圆角矩形 37894"/>
            <p:cNvSpPr>
              <a:spLocks noChangeArrowheads="1"/>
            </p:cNvSpPr>
            <p:nvPr/>
          </p:nvSpPr>
          <p:spPr bwMode="auto">
            <a:xfrm>
              <a:off x="88" y="-216"/>
              <a:ext cx="2688" cy="336"/>
            </a:xfrm>
            <a:prstGeom prst="roundRect">
              <a:avLst>
                <a:gd name="adj" fmla="val 16667"/>
              </a:avLst>
            </a:prstGeom>
            <a:solidFill>
              <a:srgbClr val="CCFFCC"/>
            </a:solidFill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>
                <a:latin typeface="Times New Roman" pitchFamily="18" charset="0"/>
              </a:endParaRPr>
            </a:p>
          </p:txBody>
        </p:sp>
        <p:sp>
          <p:nvSpPr>
            <p:cNvPr id="25637" name="文本框 37895"/>
            <p:cNvSpPr txBox="1">
              <a:spLocks noChangeArrowheads="1"/>
            </p:cNvSpPr>
            <p:nvPr/>
          </p:nvSpPr>
          <p:spPr bwMode="auto">
            <a:xfrm>
              <a:off x="54" y="-204"/>
              <a:ext cx="2494" cy="2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3600">
                  <a:latin typeface="Times New Roman" pitchFamily="18" charset="0"/>
                </a:rPr>
                <a:t>电动机提重物</a:t>
              </a:r>
            </a:p>
          </p:txBody>
        </p:sp>
      </p:grp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4098925" y="1984375"/>
            <a:ext cx="3352800" cy="762000"/>
            <a:chOff x="144" y="144"/>
            <a:chExt cx="2688" cy="336"/>
          </a:xfrm>
        </p:grpSpPr>
        <p:sp>
          <p:nvSpPr>
            <p:cNvPr id="25634" name="圆角矩形 37894"/>
            <p:cNvSpPr>
              <a:spLocks noChangeArrowheads="1"/>
            </p:cNvSpPr>
            <p:nvPr/>
          </p:nvSpPr>
          <p:spPr bwMode="auto">
            <a:xfrm>
              <a:off x="144" y="144"/>
              <a:ext cx="2688" cy="336"/>
            </a:xfrm>
            <a:prstGeom prst="roundRect">
              <a:avLst>
                <a:gd name="adj" fmla="val 16667"/>
              </a:avLst>
            </a:prstGeom>
            <a:solidFill>
              <a:srgbClr val="99FFCC"/>
            </a:solidFill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>
                <a:latin typeface="Times New Roman" pitchFamily="18" charset="0"/>
              </a:endParaRPr>
            </a:p>
          </p:txBody>
        </p:sp>
        <p:sp>
          <p:nvSpPr>
            <p:cNvPr id="25635" name="文本框 37895"/>
            <p:cNvSpPr txBox="1">
              <a:spLocks noChangeArrowheads="1"/>
            </p:cNvSpPr>
            <p:nvPr/>
          </p:nvSpPr>
          <p:spPr bwMode="auto">
            <a:xfrm>
              <a:off x="241" y="144"/>
              <a:ext cx="2494" cy="2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3600">
                  <a:latin typeface="Times New Roman" pitchFamily="18" charset="0"/>
                </a:rPr>
                <a:t>小灯泡并联</a:t>
              </a:r>
            </a:p>
          </p:txBody>
        </p:sp>
      </p:grpSp>
      <p:grpSp>
        <p:nvGrpSpPr>
          <p:cNvPr id="25608" name="组合 14"/>
          <p:cNvGrpSpPr>
            <a:grpSpLocks/>
          </p:cNvGrpSpPr>
          <p:nvPr/>
        </p:nvGrpSpPr>
        <p:grpSpPr bwMode="auto">
          <a:xfrm>
            <a:off x="8839200" y="1982788"/>
            <a:ext cx="3352800" cy="762000"/>
            <a:chOff x="144" y="144"/>
            <a:chExt cx="2688" cy="336"/>
          </a:xfrm>
        </p:grpSpPr>
        <p:sp>
          <p:nvSpPr>
            <p:cNvPr id="25632" name="圆角矩形 37894"/>
            <p:cNvSpPr>
              <a:spLocks noChangeArrowheads="1"/>
            </p:cNvSpPr>
            <p:nvPr/>
          </p:nvSpPr>
          <p:spPr bwMode="auto">
            <a:xfrm>
              <a:off x="144" y="144"/>
              <a:ext cx="2688" cy="336"/>
            </a:xfrm>
            <a:prstGeom prst="roundRect">
              <a:avLst>
                <a:gd name="adj" fmla="val 16667"/>
              </a:avLst>
            </a:prstGeom>
            <a:solidFill>
              <a:srgbClr val="66FF66"/>
            </a:solidFill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>
                <a:latin typeface="Times New Roman" pitchFamily="18" charset="0"/>
              </a:endParaRPr>
            </a:p>
          </p:txBody>
        </p:sp>
        <p:sp>
          <p:nvSpPr>
            <p:cNvPr id="25633" name="文本框 37895"/>
            <p:cNvSpPr txBox="1">
              <a:spLocks noChangeArrowheads="1"/>
            </p:cNvSpPr>
            <p:nvPr/>
          </p:nvSpPr>
          <p:spPr bwMode="auto">
            <a:xfrm>
              <a:off x="240" y="170"/>
              <a:ext cx="2494" cy="282"/>
            </a:xfrm>
            <a:prstGeom prst="rect">
              <a:avLst/>
            </a:prstGeom>
            <a:solidFill>
              <a:srgbClr val="66FF66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3600">
                  <a:latin typeface="Times New Roman" pitchFamily="18" charset="0"/>
                </a:rPr>
                <a:t>小灯泡串联</a:t>
              </a:r>
            </a:p>
          </p:txBody>
        </p:sp>
      </p:grpSp>
      <p:grpSp>
        <p:nvGrpSpPr>
          <p:cNvPr id="37933" name="组合 37932"/>
          <p:cNvGrpSpPr>
            <a:grpSpLocks/>
          </p:cNvGrpSpPr>
          <p:nvPr/>
        </p:nvGrpSpPr>
        <p:grpSpPr bwMode="auto">
          <a:xfrm rot="5400000">
            <a:off x="292100" y="3249613"/>
            <a:ext cx="990600" cy="1282700"/>
            <a:chOff x="620" y="-603"/>
            <a:chExt cx="624" cy="3004"/>
          </a:xfrm>
        </p:grpSpPr>
        <p:sp>
          <p:nvSpPr>
            <p:cNvPr id="25630" name="圆角矩形 37897"/>
            <p:cNvSpPr>
              <a:spLocks noChangeArrowheads="1"/>
            </p:cNvSpPr>
            <p:nvPr/>
          </p:nvSpPr>
          <p:spPr bwMode="auto">
            <a:xfrm rot="5400000">
              <a:off x="-501" y="650"/>
              <a:ext cx="2865" cy="624"/>
            </a:xfrm>
            <a:prstGeom prst="roundRect">
              <a:avLst>
                <a:gd name="adj" fmla="val 16667"/>
              </a:avLst>
            </a:prstGeom>
            <a:solidFill>
              <a:srgbClr val="CCFFCC"/>
            </a:solidFill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 rot="10800000" vert="eaVert" wrap="none" anchor="ctr"/>
            <a:lstStyle/>
            <a:p>
              <a:pPr algn="ctr"/>
              <a:endParaRPr lang="zh-CN" altLang="en-US">
                <a:latin typeface="Times New Roman" pitchFamily="18" charset="0"/>
              </a:endParaRPr>
            </a:p>
          </p:txBody>
        </p:sp>
        <p:sp>
          <p:nvSpPr>
            <p:cNvPr id="25631" name="文本框 37898"/>
            <p:cNvSpPr txBox="1">
              <a:spLocks noChangeArrowheads="1"/>
            </p:cNvSpPr>
            <p:nvPr/>
          </p:nvSpPr>
          <p:spPr bwMode="auto">
            <a:xfrm rot="5400000">
              <a:off x="-570" y="680"/>
              <a:ext cx="3004" cy="4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10800000" vert="eaVert">
              <a:spAutoFit/>
            </a:bodyPr>
            <a:lstStyle/>
            <a:p>
              <a:pPr algn="ctr"/>
              <a:r>
                <a:rPr lang="zh-CN" altLang="en-US" sz="3600">
                  <a:latin typeface="Times New Roman" pitchFamily="18" charset="0"/>
                </a:rPr>
                <a:t>结论</a:t>
              </a:r>
            </a:p>
          </p:txBody>
        </p:sp>
      </p:grpSp>
      <p:sp>
        <p:nvSpPr>
          <p:cNvPr id="19" name="直接连接符 18"/>
          <p:cNvSpPr/>
          <p:nvPr/>
        </p:nvSpPr>
        <p:spPr>
          <a:xfrm rot="19260000" flipH="1">
            <a:off x="1447800" y="3111500"/>
            <a:ext cx="1036638" cy="1246188"/>
          </a:xfrm>
          <a:prstGeom prst="line">
            <a:avLst/>
          </a:prstGeom>
          <a:ln w="63500" cap="flat" cmpd="sng">
            <a:solidFill>
              <a:schemeClr val="tx1">
                <a:lumMod val="95000"/>
                <a:lumOff val="5000"/>
              </a:schemeClr>
            </a:solidFill>
            <a:prstDash val="solid"/>
            <a:headEnd type="none" w="med" len="med"/>
            <a:tailEnd type="triangle" w="med" len="med"/>
          </a:ln>
        </p:spPr>
      </p:sp>
      <p:grpSp>
        <p:nvGrpSpPr>
          <p:cNvPr id="20" name="组合 19"/>
          <p:cNvGrpSpPr>
            <a:grpSpLocks/>
          </p:cNvGrpSpPr>
          <p:nvPr/>
        </p:nvGrpSpPr>
        <p:grpSpPr bwMode="auto">
          <a:xfrm>
            <a:off x="-74613" y="5316538"/>
            <a:ext cx="5500688" cy="1557337"/>
            <a:chOff x="144" y="144"/>
            <a:chExt cx="2688" cy="336"/>
          </a:xfrm>
        </p:grpSpPr>
        <p:sp>
          <p:nvSpPr>
            <p:cNvPr id="25628" name="圆角矩形 37894"/>
            <p:cNvSpPr>
              <a:spLocks noChangeArrowheads="1"/>
            </p:cNvSpPr>
            <p:nvPr/>
          </p:nvSpPr>
          <p:spPr bwMode="auto">
            <a:xfrm>
              <a:off x="144" y="144"/>
              <a:ext cx="2688" cy="336"/>
            </a:xfrm>
            <a:prstGeom prst="roundRect">
              <a:avLst>
                <a:gd name="adj" fmla="val 16667"/>
              </a:avLst>
            </a:prstGeom>
            <a:solidFill>
              <a:srgbClr val="CCFFCC"/>
            </a:solidFill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>
                <a:latin typeface="Times New Roman" pitchFamily="18" charset="0"/>
              </a:endParaRPr>
            </a:p>
          </p:txBody>
        </p:sp>
        <p:sp>
          <p:nvSpPr>
            <p:cNvPr id="25629" name="文本框 37895"/>
            <p:cNvSpPr txBox="1">
              <a:spLocks noChangeArrowheads="1"/>
            </p:cNvSpPr>
            <p:nvPr/>
          </p:nvSpPr>
          <p:spPr bwMode="auto">
            <a:xfrm>
              <a:off x="144" y="144"/>
              <a:ext cx="2676" cy="2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3600">
                  <a:latin typeface="Times New Roman" pitchFamily="18" charset="0"/>
                </a:rPr>
                <a:t>电压、电流相同时，通电时间越</a:t>
              </a:r>
              <a:r>
                <a:rPr lang="en-US" altLang="zh-CN" sz="3600">
                  <a:sym typeface="+mn-ea"/>
                </a:rPr>
                <a:t>____</a:t>
              </a:r>
              <a:r>
                <a:rPr lang="zh-CN" altLang="en-US" sz="3600">
                  <a:latin typeface="Times New Roman" pitchFamily="18" charset="0"/>
                </a:rPr>
                <a:t>，电功越</a:t>
              </a:r>
              <a:r>
                <a:rPr lang="en-US" altLang="zh-CN" sz="3600">
                  <a:sym typeface="+mn-ea"/>
                </a:rPr>
                <a:t>____</a:t>
              </a:r>
              <a:endParaRPr lang="zh-CN" altLang="en-US" sz="3600">
                <a:latin typeface="Times New Roman" pitchFamily="18" charset="0"/>
              </a:endParaRPr>
            </a:p>
          </p:txBody>
        </p:sp>
      </p:grpSp>
      <p:grpSp>
        <p:nvGrpSpPr>
          <p:cNvPr id="23" name="组合 22"/>
          <p:cNvGrpSpPr>
            <a:grpSpLocks/>
          </p:cNvGrpSpPr>
          <p:nvPr/>
        </p:nvGrpSpPr>
        <p:grpSpPr bwMode="auto">
          <a:xfrm>
            <a:off x="3497263" y="3652838"/>
            <a:ext cx="5681662" cy="1557337"/>
            <a:chOff x="144" y="144"/>
            <a:chExt cx="2749" cy="336"/>
          </a:xfrm>
        </p:grpSpPr>
        <p:sp>
          <p:nvSpPr>
            <p:cNvPr id="25626" name="圆角矩形 37894"/>
            <p:cNvSpPr>
              <a:spLocks noChangeArrowheads="1"/>
            </p:cNvSpPr>
            <p:nvPr/>
          </p:nvSpPr>
          <p:spPr bwMode="auto">
            <a:xfrm>
              <a:off x="144" y="144"/>
              <a:ext cx="2688" cy="336"/>
            </a:xfrm>
            <a:prstGeom prst="roundRect">
              <a:avLst>
                <a:gd name="adj" fmla="val 16667"/>
              </a:avLst>
            </a:prstGeom>
            <a:solidFill>
              <a:srgbClr val="99FFCC"/>
            </a:solidFill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>
                <a:latin typeface="Times New Roman" pitchFamily="18" charset="0"/>
              </a:endParaRPr>
            </a:p>
          </p:txBody>
        </p:sp>
        <p:sp>
          <p:nvSpPr>
            <p:cNvPr id="25627" name="文本框 37895"/>
            <p:cNvSpPr txBox="1">
              <a:spLocks noChangeArrowheads="1"/>
            </p:cNvSpPr>
            <p:nvPr/>
          </p:nvSpPr>
          <p:spPr bwMode="auto">
            <a:xfrm>
              <a:off x="170" y="144"/>
              <a:ext cx="2723" cy="2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3600">
                  <a:latin typeface="Times New Roman" pitchFamily="18" charset="0"/>
                  <a:sym typeface="+mn-ea"/>
                </a:rPr>
                <a:t>通电时间</a:t>
              </a:r>
              <a:r>
                <a:rPr lang="zh-CN" altLang="en-US" sz="3600">
                  <a:latin typeface="Times New Roman" pitchFamily="18" charset="0"/>
                </a:rPr>
                <a:t>、</a:t>
              </a:r>
              <a:r>
                <a:rPr lang="zh-CN" altLang="en-US" sz="3600">
                  <a:latin typeface="Times New Roman" pitchFamily="18" charset="0"/>
                  <a:sym typeface="+mn-ea"/>
                </a:rPr>
                <a:t>电压</a:t>
              </a:r>
              <a:r>
                <a:rPr lang="zh-CN" altLang="en-US" sz="3600">
                  <a:latin typeface="Times New Roman" pitchFamily="18" charset="0"/>
                </a:rPr>
                <a:t>相同时，</a:t>
              </a:r>
              <a:r>
                <a:rPr lang="zh-CN" altLang="en-US" sz="3600">
                  <a:latin typeface="Times New Roman" pitchFamily="18" charset="0"/>
                  <a:sym typeface="+mn-ea"/>
                </a:rPr>
                <a:t>电流</a:t>
              </a:r>
              <a:r>
                <a:rPr lang="zh-CN" altLang="en-US" sz="3600">
                  <a:latin typeface="Times New Roman" pitchFamily="18" charset="0"/>
                </a:rPr>
                <a:t>越</a:t>
              </a:r>
              <a:r>
                <a:rPr lang="en-US" altLang="zh-CN" sz="3600">
                  <a:sym typeface="+mn-ea"/>
                </a:rPr>
                <a:t>____</a:t>
              </a:r>
              <a:r>
                <a:rPr lang="zh-CN" altLang="en-US" sz="3600">
                  <a:latin typeface="Times New Roman" pitchFamily="18" charset="0"/>
                </a:rPr>
                <a:t>，电功越</a:t>
              </a:r>
              <a:r>
                <a:rPr lang="en-US" altLang="zh-CN" sz="3600">
                  <a:sym typeface="+mn-ea"/>
                </a:rPr>
                <a:t>____</a:t>
              </a:r>
              <a:endParaRPr lang="zh-CN" altLang="en-US" sz="3600">
                <a:latin typeface="Times New Roman" pitchFamily="18" charset="0"/>
              </a:endParaRPr>
            </a:p>
          </p:txBody>
        </p:sp>
      </p:grpSp>
      <p:sp>
        <p:nvSpPr>
          <p:cNvPr id="26" name="直接连接符 25"/>
          <p:cNvSpPr/>
          <p:nvPr/>
        </p:nvSpPr>
        <p:spPr>
          <a:xfrm rot="19260000" flipH="1">
            <a:off x="5476875" y="1095375"/>
            <a:ext cx="596900" cy="747713"/>
          </a:xfrm>
          <a:prstGeom prst="line">
            <a:avLst/>
          </a:prstGeom>
          <a:ln w="63500" cap="flat" cmpd="sng">
            <a:solidFill>
              <a:schemeClr val="tx1">
                <a:lumMod val="95000"/>
                <a:lumOff val="5000"/>
              </a:schemeClr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7" name="直接连接符 26"/>
          <p:cNvSpPr/>
          <p:nvPr/>
        </p:nvSpPr>
        <p:spPr>
          <a:xfrm rot="19260000" flipH="1">
            <a:off x="10131425" y="1130300"/>
            <a:ext cx="596900" cy="749300"/>
          </a:xfrm>
          <a:prstGeom prst="line">
            <a:avLst/>
          </a:prstGeom>
          <a:ln w="63500" cap="flat" cmpd="sng">
            <a:solidFill>
              <a:schemeClr val="tx1">
                <a:lumMod val="95000"/>
                <a:lumOff val="5000"/>
              </a:schemeClr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8" name="直接连接符 27"/>
          <p:cNvSpPr/>
          <p:nvPr/>
        </p:nvSpPr>
        <p:spPr>
          <a:xfrm rot="19260000" flipH="1">
            <a:off x="5478463" y="2800350"/>
            <a:ext cx="595312" cy="749300"/>
          </a:xfrm>
          <a:prstGeom prst="line">
            <a:avLst/>
          </a:prstGeom>
          <a:ln w="63500" cap="flat" cmpd="sng">
            <a:solidFill>
              <a:schemeClr val="tx1">
                <a:lumMod val="95000"/>
                <a:lumOff val="5000"/>
              </a:schemeClr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9" name="直接连接符 28"/>
          <p:cNvSpPr/>
          <p:nvPr/>
        </p:nvSpPr>
        <p:spPr>
          <a:xfrm rot="19260000" flipH="1">
            <a:off x="9912350" y="2933700"/>
            <a:ext cx="1038225" cy="1246188"/>
          </a:xfrm>
          <a:prstGeom prst="line">
            <a:avLst/>
          </a:prstGeom>
          <a:ln w="63500" cap="flat" cmpd="sng">
            <a:solidFill>
              <a:schemeClr val="tx1">
                <a:lumMod val="95000"/>
                <a:lumOff val="5000"/>
              </a:schemeClr>
            </a:solidFill>
            <a:prstDash val="solid"/>
            <a:headEnd type="none" w="med" len="med"/>
            <a:tailEnd type="triangle" w="med" len="med"/>
          </a:ln>
        </p:spPr>
      </p:sp>
      <p:grpSp>
        <p:nvGrpSpPr>
          <p:cNvPr id="25617" name="组合 30"/>
          <p:cNvGrpSpPr>
            <a:grpSpLocks/>
          </p:cNvGrpSpPr>
          <p:nvPr/>
        </p:nvGrpSpPr>
        <p:grpSpPr bwMode="auto">
          <a:xfrm>
            <a:off x="6442075" y="5300663"/>
            <a:ext cx="5911850" cy="1557337"/>
            <a:chOff x="144" y="144"/>
            <a:chExt cx="2688" cy="336"/>
          </a:xfrm>
        </p:grpSpPr>
        <p:sp>
          <p:nvSpPr>
            <p:cNvPr id="25624" name="圆角矩形 37894"/>
            <p:cNvSpPr>
              <a:spLocks noChangeArrowheads="1"/>
            </p:cNvSpPr>
            <p:nvPr/>
          </p:nvSpPr>
          <p:spPr bwMode="auto">
            <a:xfrm>
              <a:off x="144" y="144"/>
              <a:ext cx="2688" cy="336"/>
            </a:xfrm>
            <a:prstGeom prst="roundRect">
              <a:avLst>
                <a:gd name="adj" fmla="val 16667"/>
              </a:avLst>
            </a:prstGeom>
            <a:solidFill>
              <a:srgbClr val="66FF66"/>
            </a:solidFill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>
                <a:latin typeface="Times New Roman" pitchFamily="18" charset="0"/>
              </a:endParaRPr>
            </a:p>
          </p:txBody>
        </p:sp>
        <p:sp>
          <p:nvSpPr>
            <p:cNvPr id="25625" name="文本框 37895"/>
            <p:cNvSpPr txBox="1">
              <a:spLocks noChangeArrowheads="1"/>
            </p:cNvSpPr>
            <p:nvPr/>
          </p:nvSpPr>
          <p:spPr bwMode="auto">
            <a:xfrm>
              <a:off x="326" y="144"/>
              <a:ext cx="2494" cy="257"/>
            </a:xfrm>
            <a:prstGeom prst="rect">
              <a:avLst/>
            </a:prstGeom>
            <a:solidFill>
              <a:srgbClr val="66FF66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3600">
                  <a:latin typeface="Times New Roman" pitchFamily="18" charset="0"/>
                  <a:sym typeface="+mn-ea"/>
                </a:rPr>
                <a:t>通电时间</a:t>
              </a:r>
              <a:r>
                <a:rPr lang="zh-CN" altLang="en-US" sz="3600">
                  <a:latin typeface="Times New Roman" pitchFamily="18" charset="0"/>
                </a:rPr>
                <a:t>、电流相同时，</a:t>
              </a:r>
              <a:r>
                <a:rPr lang="zh-CN" altLang="en-US" sz="3600">
                  <a:latin typeface="Times New Roman" pitchFamily="18" charset="0"/>
                  <a:sym typeface="+mn-ea"/>
                </a:rPr>
                <a:t>电压</a:t>
              </a:r>
              <a:r>
                <a:rPr lang="zh-CN" altLang="en-US" sz="3600">
                  <a:latin typeface="Times New Roman" pitchFamily="18" charset="0"/>
                </a:rPr>
                <a:t>越</a:t>
              </a:r>
              <a:r>
                <a:rPr lang="en-US" altLang="zh-CN" sz="3600">
                  <a:sym typeface="+mn-ea"/>
                </a:rPr>
                <a:t>____</a:t>
              </a:r>
              <a:r>
                <a:rPr lang="zh-CN" altLang="en-US" sz="3600">
                  <a:latin typeface="Times New Roman" pitchFamily="18" charset="0"/>
                </a:rPr>
                <a:t>，电功越</a:t>
              </a:r>
              <a:r>
                <a:rPr lang="en-US" altLang="zh-CN" sz="3600">
                  <a:sym typeface="+mn-ea"/>
                </a:rPr>
                <a:t>____</a:t>
              </a:r>
              <a:endParaRPr lang="zh-CN" altLang="en-US" sz="3600">
                <a:latin typeface="Times New Roman" pitchFamily="18" charset="0"/>
              </a:endParaRPr>
            </a:p>
          </p:txBody>
        </p:sp>
      </p:grp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1554163" y="5864225"/>
            <a:ext cx="642937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Calibri" pitchFamily="34" charset="0"/>
              </a:rPr>
              <a:t>长</a:t>
            </a:r>
          </a:p>
        </p:txBody>
      </p: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4503738" y="5775325"/>
            <a:ext cx="641350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Calibri" pitchFamily="34" charset="0"/>
              </a:rPr>
              <a:t>大</a:t>
            </a:r>
          </a:p>
        </p:txBody>
      </p: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5262563" y="4176713"/>
            <a:ext cx="642937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Calibri" pitchFamily="34" charset="0"/>
              </a:rPr>
              <a:t>大</a:t>
            </a:r>
          </a:p>
        </p:txBody>
      </p:sp>
      <p:sp>
        <p:nvSpPr>
          <p:cNvPr id="34" name="文本框 33"/>
          <p:cNvSpPr txBox="1">
            <a:spLocks noChangeArrowheads="1"/>
          </p:cNvSpPr>
          <p:nvPr/>
        </p:nvSpPr>
        <p:spPr bwMode="auto">
          <a:xfrm>
            <a:off x="8051800" y="4146550"/>
            <a:ext cx="641350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Calibri" pitchFamily="34" charset="0"/>
              </a:rPr>
              <a:t>大</a:t>
            </a:r>
          </a:p>
        </p:txBody>
      </p:sp>
      <p:sp>
        <p:nvSpPr>
          <p:cNvPr id="35" name="文本框 34"/>
          <p:cNvSpPr txBox="1">
            <a:spLocks noChangeArrowheads="1"/>
          </p:cNvSpPr>
          <p:nvPr/>
        </p:nvSpPr>
        <p:spPr bwMode="auto">
          <a:xfrm>
            <a:off x="8529638" y="5813425"/>
            <a:ext cx="641350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Calibri" pitchFamily="34" charset="0"/>
              </a:rPr>
              <a:t>大</a:t>
            </a:r>
          </a:p>
        </p:txBody>
      </p:sp>
      <p:sp>
        <p:nvSpPr>
          <p:cNvPr id="36" name="文本框 35"/>
          <p:cNvSpPr txBox="1">
            <a:spLocks noChangeArrowheads="1"/>
          </p:cNvSpPr>
          <p:nvPr/>
        </p:nvSpPr>
        <p:spPr bwMode="auto">
          <a:xfrm>
            <a:off x="11287125" y="5797550"/>
            <a:ext cx="642938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Calibri" pitchFamily="34" charset="0"/>
              </a:rPr>
              <a:t>大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9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79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2" dur="500"/>
                                        <p:tgtEl>
                                          <p:spTgt spid="25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8" grpId="0"/>
      <p:bldP spid="30" grpId="1"/>
      <p:bldP spid="34" grpId="0"/>
      <p:bldP spid="35" grpId="0"/>
      <p:bldP spid="3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图片 36865" descr="图片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7625" y="-15875"/>
            <a:ext cx="12723813" cy="688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4820" name="Freeform 36"/>
          <p:cNvSpPr/>
          <p:nvPr/>
        </p:nvSpPr>
        <p:spPr bwMode="auto">
          <a:xfrm>
            <a:off x="1004888" y="1114425"/>
            <a:ext cx="4148137" cy="4021138"/>
          </a:xfrm>
          <a:custGeom>
            <a:avLst/>
            <a:gdLst/>
            <a:ahLst/>
            <a:cxnLst>
              <a:cxn ang="0">
                <a:pos x="1289" y="1174"/>
              </a:cxn>
              <a:cxn ang="0">
                <a:pos x="14" y="1203"/>
              </a:cxn>
              <a:cxn ang="0">
                <a:pos x="23" y="5"/>
              </a:cxn>
              <a:cxn ang="0">
                <a:pos x="1248" y="0"/>
              </a:cxn>
              <a:cxn ang="0">
                <a:pos x="1289" y="1174"/>
              </a:cxn>
            </a:cxnLst>
            <a:rect l="0" t="0" r="r" b="b"/>
            <a:pathLst>
              <a:path w="1289" h="1203">
                <a:moveTo>
                  <a:pt x="1289" y="1174"/>
                </a:moveTo>
                <a:cubicBezTo>
                  <a:pt x="864" y="1184"/>
                  <a:pt x="439" y="1194"/>
                  <a:pt x="14" y="1203"/>
                </a:cubicBezTo>
                <a:cubicBezTo>
                  <a:pt x="0" y="804"/>
                  <a:pt x="3" y="404"/>
                  <a:pt x="23" y="5"/>
                </a:cubicBezTo>
                <a:cubicBezTo>
                  <a:pt x="432" y="3"/>
                  <a:pt x="840" y="2"/>
                  <a:pt x="1248" y="0"/>
                </a:cubicBezTo>
                <a:cubicBezTo>
                  <a:pt x="1245" y="392"/>
                  <a:pt x="1259" y="783"/>
                  <a:pt x="1289" y="1174"/>
                </a:cubicBezTo>
                <a:close/>
              </a:path>
            </a:pathLst>
          </a:custGeom>
          <a:gradFill rotWithShape="1">
            <a:gsLst>
              <a:gs pos="0">
                <a:schemeClr val="bg1">
                  <a:gamma/>
                  <a:shade val="92157"/>
                  <a:invGamma/>
                </a:schemeClr>
              </a:gs>
              <a:gs pos="100000">
                <a:schemeClr val="bg1"/>
              </a:gs>
            </a:gsLst>
            <a:lin ang="2700000" scaled="1"/>
          </a:gradFill>
          <a:ln w="9525">
            <a:noFill/>
            <a:rou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>
              <a:latin typeface="+mn-lt"/>
              <a:ea typeface="+mn-ea"/>
            </a:endParaRPr>
          </a:p>
        </p:txBody>
      </p:sp>
      <p:sp>
        <p:nvSpPr>
          <p:cNvPr id="4" name="Freeform 41"/>
          <p:cNvSpPr/>
          <p:nvPr/>
        </p:nvSpPr>
        <p:spPr bwMode="auto">
          <a:xfrm>
            <a:off x="2757488" y="844550"/>
            <a:ext cx="641350" cy="671513"/>
          </a:xfrm>
          <a:custGeom>
            <a:avLst/>
            <a:gdLst/>
            <a:ahLst/>
            <a:cxnLst>
              <a:cxn ang="0">
                <a:pos x="331" y="134"/>
              </a:cxn>
              <a:cxn ang="0">
                <a:pos x="312" y="86"/>
              </a:cxn>
              <a:cxn ang="0">
                <a:pos x="259" y="29"/>
              </a:cxn>
              <a:cxn ang="0">
                <a:pos x="186" y="2"/>
              </a:cxn>
              <a:cxn ang="0">
                <a:pos x="147" y="2"/>
              </a:cxn>
              <a:cxn ang="0">
                <a:pos x="131" y="5"/>
              </a:cxn>
              <a:cxn ang="0">
                <a:pos x="107" y="12"/>
              </a:cxn>
              <a:cxn ang="0">
                <a:pos x="75" y="29"/>
              </a:cxn>
              <a:cxn ang="0">
                <a:pos x="65" y="36"/>
              </a:cxn>
              <a:cxn ang="0">
                <a:pos x="57" y="43"/>
              </a:cxn>
              <a:cxn ang="0">
                <a:pos x="48" y="51"/>
              </a:cxn>
              <a:cxn ang="0">
                <a:pos x="47" y="52"/>
              </a:cxn>
              <a:cxn ang="0">
                <a:pos x="48" y="51"/>
              </a:cxn>
              <a:cxn ang="0">
                <a:pos x="35" y="223"/>
              </a:cxn>
              <a:cxn ang="0">
                <a:pos x="249" y="310"/>
              </a:cxn>
              <a:cxn ang="0">
                <a:pos x="293" y="277"/>
              </a:cxn>
              <a:cxn ang="0">
                <a:pos x="293" y="278"/>
              </a:cxn>
              <a:cxn ang="0">
                <a:pos x="293" y="277"/>
              </a:cxn>
              <a:cxn ang="0">
                <a:pos x="299" y="271"/>
              </a:cxn>
              <a:cxn ang="0">
                <a:pos x="307" y="259"/>
              </a:cxn>
              <a:cxn ang="0">
                <a:pos x="321" y="232"/>
              </a:cxn>
              <a:cxn ang="0">
                <a:pos x="333" y="187"/>
              </a:cxn>
              <a:cxn ang="0">
                <a:pos x="331" y="134"/>
              </a:cxn>
            </a:cxnLst>
            <a:rect l="0" t="0" r="r" b="b"/>
            <a:pathLst>
              <a:path w="336" h="340">
                <a:moveTo>
                  <a:pt x="331" y="134"/>
                </a:moveTo>
                <a:cubicBezTo>
                  <a:pt x="329" y="128"/>
                  <a:pt x="325" y="110"/>
                  <a:pt x="312" y="86"/>
                </a:cubicBezTo>
                <a:cubicBezTo>
                  <a:pt x="306" y="76"/>
                  <a:pt x="291" y="50"/>
                  <a:pt x="259" y="29"/>
                </a:cubicBezTo>
                <a:cubicBezTo>
                  <a:pt x="227" y="7"/>
                  <a:pt x="197" y="4"/>
                  <a:pt x="186" y="2"/>
                </a:cubicBezTo>
                <a:cubicBezTo>
                  <a:pt x="184" y="2"/>
                  <a:pt x="166" y="0"/>
                  <a:pt x="147" y="2"/>
                </a:cubicBezTo>
                <a:cubicBezTo>
                  <a:pt x="131" y="5"/>
                  <a:pt x="131" y="5"/>
                  <a:pt x="131" y="5"/>
                </a:cubicBezTo>
                <a:cubicBezTo>
                  <a:pt x="124" y="7"/>
                  <a:pt x="114" y="10"/>
                  <a:pt x="107" y="12"/>
                </a:cubicBezTo>
                <a:cubicBezTo>
                  <a:pt x="107" y="12"/>
                  <a:pt x="91" y="18"/>
                  <a:pt x="75" y="29"/>
                </a:cubicBezTo>
                <a:cubicBezTo>
                  <a:pt x="72" y="31"/>
                  <a:pt x="68" y="34"/>
                  <a:pt x="65" y="36"/>
                </a:cubicBezTo>
                <a:cubicBezTo>
                  <a:pt x="62" y="38"/>
                  <a:pt x="60" y="40"/>
                  <a:pt x="57" y="43"/>
                </a:cubicBezTo>
                <a:cubicBezTo>
                  <a:pt x="54" y="45"/>
                  <a:pt x="51" y="48"/>
                  <a:pt x="48" y="51"/>
                </a:cubicBezTo>
                <a:cubicBezTo>
                  <a:pt x="48" y="51"/>
                  <a:pt x="47" y="52"/>
                  <a:pt x="47" y="52"/>
                </a:cubicBezTo>
                <a:cubicBezTo>
                  <a:pt x="47" y="52"/>
                  <a:pt x="47" y="51"/>
                  <a:pt x="48" y="51"/>
                </a:cubicBezTo>
                <a:cubicBezTo>
                  <a:pt x="7" y="93"/>
                  <a:pt x="0" y="161"/>
                  <a:pt x="35" y="223"/>
                </a:cubicBezTo>
                <a:cubicBezTo>
                  <a:pt x="80" y="302"/>
                  <a:pt x="175" y="340"/>
                  <a:pt x="249" y="310"/>
                </a:cubicBezTo>
                <a:cubicBezTo>
                  <a:pt x="267" y="302"/>
                  <a:pt x="281" y="291"/>
                  <a:pt x="293" y="277"/>
                </a:cubicBezTo>
                <a:cubicBezTo>
                  <a:pt x="293" y="278"/>
                  <a:pt x="293" y="278"/>
                  <a:pt x="293" y="278"/>
                </a:cubicBezTo>
                <a:cubicBezTo>
                  <a:pt x="293" y="278"/>
                  <a:pt x="293" y="278"/>
                  <a:pt x="293" y="277"/>
                </a:cubicBezTo>
                <a:cubicBezTo>
                  <a:pt x="295" y="275"/>
                  <a:pt x="297" y="273"/>
                  <a:pt x="299" y="271"/>
                </a:cubicBezTo>
                <a:cubicBezTo>
                  <a:pt x="302" y="267"/>
                  <a:pt x="305" y="263"/>
                  <a:pt x="307" y="259"/>
                </a:cubicBezTo>
                <a:cubicBezTo>
                  <a:pt x="315" y="246"/>
                  <a:pt x="317" y="242"/>
                  <a:pt x="321" y="232"/>
                </a:cubicBezTo>
                <a:cubicBezTo>
                  <a:pt x="321" y="232"/>
                  <a:pt x="330" y="211"/>
                  <a:pt x="333" y="187"/>
                </a:cubicBezTo>
                <a:cubicBezTo>
                  <a:pt x="334" y="178"/>
                  <a:pt x="336" y="160"/>
                  <a:pt x="331" y="134"/>
                </a:cubicBezTo>
                <a:close/>
              </a:path>
            </a:pathLst>
          </a:custGeom>
          <a:gradFill rotWithShape="1">
            <a:gsLst>
              <a:gs pos="0">
                <a:schemeClr val="accent1">
                  <a:gamma/>
                  <a:tint val="57255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9525">
            <a:noFill/>
            <a:rou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>
              <a:latin typeface="+mn-lt"/>
              <a:ea typeface="+mn-ea"/>
            </a:endParaRPr>
          </a:p>
        </p:txBody>
      </p:sp>
      <p:sp>
        <p:nvSpPr>
          <p:cNvPr id="20516" name="文本框 10276"/>
          <p:cNvSpPr txBox="1">
            <a:spLocks noChangeArrowheads="1"/>
          </p:cNvSpPr>
          <p:nvPr/>
        </p:nvSpPr>
        <p:spPr bwMode="auto">
          <a:xfrm>
            <a:off x="1092200" y="1516063"/>
            <a:ext cx="3970338" cy="3382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/>
              <a:t>电功与电压、电流</a:t>
            </a:r>
          </a:p>
          <a:p>
            <a:r>
              <a:rPr lang="zh-CN" altLang="en-US" sz="3600"/>
              <a:t>以及通电时间有关。</a:t>
            </a:r>
          </a:p>
          <a:p>
            <a:r>
              <a:rPr lang="en-US" altLang="zh-CN" sz="3600">
                <a:sym typeface="+mn-ea"/>
              </a:rPr>
              <a:t>____</a:t>
            </a:r>
            <a:r>
              <a:rPr lang="zh-CN" altLang="en-US" sz="3600">
                <a:sym typeface="+mn-ea"/>
              </a:rPr>
              <a:t>越大，</a:t>
            </a:r>
            <a:r>
              <a:rPr lang="en-US" altLang="zh-CN" sz="3600">
                <a:sym typeface="+mn-ea"/>
              </a:rPr>
              <a:t>____</a:t>
            </a:r>
            <a:r>
              <a:rPr lang="zh-CN" altLang="en-US" sz="3600">
                <a:sym typeface="+mn-ea"/>
              </a:rPr>
              <a:t>越大，</a:t>
            </a:r>
            <a:r>
              <a:rPr lang="en-US" altLang="zh-CN" sz="3600">
                <a:sym typeface="+mn-ea"/>
              </a:rPr>
              <a:t>_______</a:t>
            </a:r>
            <a:r>
              <a:rPr lang="zh-CN" altLang="en-US" sz="3600">
                <a:sym typeface="+mn-ea"/>
              </a:rPr>
              <a:t>越长，电流做的功越多。</a:t>
            </a:r>
            <a:endParaRPr lang="en-US" altLang="zh-CN" sz="3600">
              <a:sym typeface="+mn-ea"/>
            </a:endParaRPr>
          </a:p>
        </p:txBody>
      </p:sp>
      <p:sp>
        <p:nvSpPr>
          <p:cNvPr id="47112" name="文本框 47111"/>
          <p:cNvSpPr txBox="1"/>
          <p:nvPr/>
        </p:nvSpPr>
        <p:spPr>
          <a:xfrm>
            <a:off x="882650" y="2546350"/>
            <a:ext cx="1439863" cy="671513"/>
          </a:xfrm>
          <a:prstGeom prst="rect">
            <a:avLst/>
          </a:prstGeom>
          <a:noFill/>
          <a:ln w="9525">
            <a:noFill/>
          </a:ln>
        </p:spPr>
        <p:txBody>
          <a:bodyPr anchorCtr="1"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38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电压</a:t>
            </a:r>
          </a:p>
        </p:txBody>
      </p:sp>
      <p:sp>
        <p:nvSpPr>
          <p:cNvPr id="47113" name="文本框 47112"/>
          <p:cNvSpPr txBox="1"/>
          <p:nvPr/>
        </p:nvSpPr>
        <p:spPr>
          <a:xfrm>
            <a:off x="3305175" y="2603500"/>
            <a:ext cx="1439863" cy="671513"/>
          </a:xfrm>
          <a:prstGeom prst="rect">
            <a:avLst/>
          </a:prstGeom>
          <a:noFill/>
          <a:ln w="9525">
            <a:noFill/>
          </a:ln>
        </p:spPr>
        <p:txBody>
          <a:bodyPr anchorCtr="1"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38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电流</a:t>
            </a:r>
          </a:p>
        </p:txBody>
      </p:sp>
      <p:sp>
        <p:nvSpPr>
          <p:cNvPr id="47114" name="文本框 47113"/>
          <p:cNvSpPr txBox="1"/>
          <p:nvPr/>
        </p:nvSpPr>
        <p:spPr>
          <a:xfrm>
            <a:off x="2322513" y="3095625"/>
            <a:ext cx="2233612" cy="671513"/>
          </a:xfrm>
          <a:prstGeom prst="rect">
            <a:avLst/>
          </a:prstGeom>
          <a:noFill/>
          <a:ln w="9525">
            <a:noFill/>
          </a:ln>
        </p:spPr>
        <p:txBody>
          <a:bodyPr anchorCtr="1"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38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通电时间</a:t>
            </a:r>
          </a:p>
        </p:txBody>
      </p: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7015163" y="152400"/>
            <a:ext cx="3367087" cy="787400"/>
            <a:chOff x="144" y="133"/>
            <a:chExt cx="2700" cy="347"/>
          </a:xfrm>
        </p:grpSpPr>
        <p:sp>
          <p:nvSpPr>
            <p:cNvPr id="26658" name="圆角矩形 37894"/>
            <p:cNvSpPr>
              <a:spLocks noChangeArrowheads="1"/>
            </p:cNvSpPr>
            <p:nvPr/>
          </p:nvSpPr>
          <p:spPr bwMode="auto">
            <a:xfrm>
              <a:off x="144" y="144"/>
              <a:ext cx="2688" cy="336"/>
            </a:xfrm>
            <a:prstGeom prst="roundRect">
              <a:avLst>
                <a:gd name="adj" fmla="val 16667"/>
              </a:avLst>
            </a:prstGeom>
            <a:solidFill>
              <a:srgbClr val="CCFFCC"/>
            </a:solidFill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>
                <a:latin typeface="Times New Roman" pitchFamily="18" charset="0"/>
              </a:endParaRPr>
            </a:p>
          </p:txBody>
        </p:sp>
        <p:sp>
          <p:nvSpPr>
            <p:cNvPr id="26659" name="文本框 37895"/>
            <p:cNvSpPr txBox="1">
              <a:spLocks noChangeArrowheads="1"/>
            </p:cNvSpPr>
            <p:nvPr/>
          </p:nvSpPr>
          <p:spPr bwMode="auto">
            <a:xfrm>
              <a:off x="350" y="133"/>
              <a:ext cx="2494" cy="2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3600">
                  <a:latin typeface="Times New Roman" pitchFamily="18" charset="0"/>
                </a:rPr>
                <a:t>大量事实表明</a:t>
              </a:r>
            </a:p>
          </p:txBody>
        </p:sp>
      </p:grpSp>
      <p:sp>
        <p:nvSpPr>
          <p:cNvPr id="374805" name="Freeform 21"/>
          <p:cNvSpPr/>
          <p:nvPr/>
        </p:nvSpPr>
        <p:spPr bwMode="auto">
          <a:xfrm>
            <a:off x="6737350" y="1196975"/>
            <a:ext cx="4148138" cy="4054475"/>
          </a:xfrm>
          <a:custGeom>
            <a:avLst/>
            <a:gdLst/>
            <a:ahLst/>
            <a:cxnLst>
              <a:cxn ang="0">
                <a:pos x="1289" y="1174"/>
              </a:cxn>
              <a:cxn ang="0">
                <a:pos x="14" y="1203"/>
              </a:cxn>
              <a:cxn ang="0">
                <a:pos x="23" y="5"/>
              </a:cxn>
              <a:cxn ang="0">
                <a:pos x="1248" y="0"/>
              </a:cxn>
              <a:cxn ang="0">
                <a:pos x="1289" y="1174"/>
              </a:cxn>
            </a:cxnLst>
            <a:rect l="0" t="0" r="r" b="b"/>
            <a:pathLst>
              <a:path w="1289" h="1203">
                <a:moveTo>
                  <a:pt x="1289" y="1174"/>
                </a:moveTo>
                <a:cubicBezTo>
                  <a:pt x="864" y="1184"/>
                  <a:pt x="439" y="1194"/>
                  <a:pt x="14" y="1203"/>
                </a:cubicBezTo>
                <a:cubicBezTo>
                  <a:pt x="0" y="804"/>
                  <a:pt x="3" y="404"/>
                  <a:pt x="23" y="5"/>
                </a:cubicBezTo>
                <a:cubicBezTo>
                  <a:pt x="432" y="3"/>
                  <a:pt x="840" y="2"/>
                  <a:pt x="1248" y="0"/>
                </a:cubicBezTo>
                <a:cubicBezTo>
                  <a:pt x="1245" y="392"/>
                  <a:pt x="1259" y="783"/>
                  <a:pt x="1289" y="1174"/>
                </a:cubicBezTo>
                <a:close/>
              </a:path>
            </a:pathLst>
          </a:custGeom>
          <a:gradFill rotWithShape="1">
            <a:gsLst>
              <a:gs pos="0">
                <a:schemeClr val="bg1">
                  <a:gamma/>
                  <a:shade val="92157"/>
                  <a:invGamma/>
                </a:schemeClr>
              </a:gs>
              <a:gs pos="100000">
                <a:schemeClr val="bg1"/>
              </a:gs>
            </a:gsLst>
            <a:lin ang="2700000" scaled="1"/>
          </a:gradFill>
          <a:ln w="9525">
            <a:noFill/>
            <a:rou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>
              <a:latin typeface="+mn-lt"/>
              <a:ea typeface="+mn-ea"/>
            </a:endParaRPr>
          </a:p>
        </p:txBody>
      </p:sp>
      <p:sp>
        <p:nvSpPr>
          <p:cNvPr id="374810" name="Freeform 26"/>
          <p:cNvSpPr/>
          <p:nvPr/>
        </p:nvSpPr>
        <p:spPr bwMode="auto">
          <a:xfrm>
            <a:off x="8505825" y="939800"/>
            <a:ext cx="642938" cy="679450"/>
          </a:xfrm>
          <a:custGeom>
            <a:avLst/>
            <a:gdLst/>
            <a:ahLst/>
            <a:cxnLst>
              <a:cxn ang="0">
                <a:pos x="331" y="134"/>
              </a:cxn>
              <a:cxn ang="0">
                <a:pos x="312" y="86"/>
              </a:cxn>
              <a:cxn ang="0">
                <a:pos x="259" y="29"/>
              </a:cxn>
              <a:cxn ang="0">
                <a:pos x="186" y="2"/>
              </a:cxn>
              <a:cxn ang="0">
                <a:pos x="147" y="2"/>
              </a:cxn>
              <a:cxn ang="0">
                <a:pos x="131" y="5"/>
              </a:cxn>
              <a:cxn ang="0">
                <a:pos x="107" y="12"/>
              </a:cxn>
              <a:cxn ang="0">
                <a:pos x="75" y="29"/>
              </a:cxn>
              <a:cxn ang="0">
                <a:pos x="65" y="36"/>
              </a:cxn>
              <a:cxn ang="0">
                <a:pos x="57" y="43"/>
              </a:cxn>
              <a:cxn ang="0">
                <a:pos x="48" y="51"/>
              </a:cxn>
              <a:cxn ang="0">
                <a:pos x="47" y="52"/>
              </a:cxn>
              <a:cxn ang="0">
                <a:pos x="48" y="51"/>
              </a:cxn>
              <a:cxn ang="0">
                <a:pos x="35" y="223"/>
              </a:cxn>
              <a:cxn ang="0">
                <a:pos x="249" y="310"/>
              </a:cxn>
              <a:cxn ang="0">
                <a:pos x="293" y="277"/>
              </a:cxn>
              <a:cxn ang="0">
                <a:pos x="293" y="278"/>
              </a:cxn>
              <a:cxn ang="0">
                <a:pos x="293" y="277"/>
              </a:cxn>
              <a:cxn ang="0">
                <a:pos x="299" y="271"/>
              </a:cxn>
              <a:cxn ang="0">
                <a:pos x="307" y="259"/>
              </a:cxn>
              <a:cxn ang="0">
                <a:pos x="321" y="232"/>
              </a:cxn>
              <a:cxn ang="0">
                <a:pos x="333" y="187"/>
              </a:cxn>
              <a:cxn ang="0">
                <a:pos x="331" y="134"/>
              </a:cxn>
            </a:cxnLst>
            <a:rect l="0" t="0" r="r" b="b"/>
            <a:pathLst>
              <a:path w="336" h="340">
                <a:moveTo>
                  <a:pt x="331" y="134"/>
                </a:moveTo>
                <a:cubicBezTo>
                  <a:pt x="329" y="128"/>
                  <a:pt x="325" y="110"/>
                  <a:pt x="312" y="86"/>
                </a:cubicBezTo>
                <a:cubicBezTo>
                  <a:pt x="306" y="76"/>
                  <a:pt x="291" y="50"/>
                  <a:pt x="259" y="29"/>
                </a:cubicBezTo>
                <a:cubicBezTo>
                  <a:pt x="227" y="7"/>
                  <a:pt x="197" y="4"/>
                  <a:pt x="186" y="2"/>
                </a:cubicBezTo>
                <a:cubicBezTo>
                  <a:pt x="184" y="2"/>
                  <a:pt x="166" y="0"/>
                  <a:pt x="147" y="2"/>
                </a:cubicBezTo>
                <a:cubicBezTo>
                  <a:pt x="131" y="5"/>
                  <a:pt x="131" y="5"/>
                  <a:pt x="131" y="5"/>
                </a:cubicBezTo>
                <a:cubicBezTo>
                  <a:pt x="124" y="7"/>
                  <a:pt x="114" y="10"/>
                  <a:pt x="107" y="12"/>
                </a:cubicBezTo>
                <a:cubicBezTo>
                  <a:pt x="107" y="12"/>
                  <a:pt x="91" y="18"/>
                  <a:pt x="75" y="29"/>
                </a:cubicBezTo>
                <a:cubicBezTo>
                  <a:pt x="72" y="31"/>
                  <a:pt x="68" y="34"/>
                  <a:pt x="65" y="36"/>
                </a:cubicBezTo>
                <a:cubicBezTo>
                  <a:pt x="62" y="38"/>
                  <a:pt x="60" y="40"/>
                  <a:pt x="57" y="43"/>
                </a:cubicBezTo>
                <a:cubicBezTo>
                  <a:pt x="54" y="45"/>
                  <a:pt x="51" y="48"/>
                  <a:pt x="48" y="51"/>
                </a:cubicBezTo>
                <a:cubicBezTo>
                  <a:pt x="48" y="51"/>
                  <a:pt x="47" y="52"/>
                  <a:pt x="47" y="52"/>
                </a:cubicBezTo>
                <a:cubicBezTo>
                  <a:pt x="47" y="52"/>
                  <a:pt x="47" y="51"/>
                  <a:pt x="48" y="51"/>
                </a:cubicBezTo>
                <a:cubicBezTo>
                  <a:pt x="7" y="93"/>
                  <a:pt x="0" y="161"/>
                  <a:pt x="35" y="223"/>
                </a:cubicBezTo>
                <a:cubicBezTo>
                  <a:pt x="80" y="302"/>
                  <a:pt x="175" y="340"/>
                  <a:pt x="249" y="310"/>
                </a:cubicBezTo>
                <a:cubicBezTo>
                  <a:pt x="267" y="302"/>
                  <a:pt x="281" y="291"/>
                  <a:pt x="293" y="277"/>
                </a:cubicBezTo>
                <a:cubicBezTo>
                  <a:pt x="293" y="278"/>
                  <a:pt x="293" y="278"/>
                  <a:pt x="293" y="278"/>
                </a:cubicBezTo>
                <a:cubicBezTo>
                  <a:pt x="293" y="278"/>
                  <a:pt x="293" y="278"/>
                  <a:pt x="293" y="277"/>
                </a:cubicBezTo>
                <a:cubicBezTo>
                  <a:pt x="295" y="275"/>
                  <a:pt x="297" y="273"/>
                  <a:pt x="299" y="271"/>
                </a:cubicBezTo>
                <a:cubicBezTo>
                  <a:pt x="302" y="267"/>
                  <a:pt x="305" y="263"/>
                  <a:pt x="307" y="259"/>
                </a:cubicBezTo>
                <a:cubicBezTo>
                  <a:pt x="315" y="246"/>
                  <a:pt x="317" y="242"/>
                  <a:pt x="321" y="232"/>
                </a:cubicBezTo>
                <a:cubicBezTo>
                  <a:pt x="321" y="232"/>
                  <a:pt x="330" y="211"/>
                  <a:pt x="333" y="187"/>
                </a:cubicBezTo>
                <a:cubicBezTo>
                  <a:pt x="334" y="178"/>
                  <a:pt x="336" y="160"/>
                  <a:pt x="331" y="134"/>
                </a:cubicBezTo>
                <a:close/>
              </a:path>
            </a:pathLst>
          </a:custGeom>
          <a:gradFill rotWithShape="1">
            <a:gsLst>
              <a:gs pos="0">
                <a:schemeClr val="accent2">
                  <a:gamma/>
                  <a:tint val="57255"/>
                  <a:invGamma/>
                </a:schemeClr>
              </a:gs>
              <a:gs pos="100000">
                <a:schemeClr val="accent2"/>
              </a:gs>
            </a:gsLst>
            <a:lin ang="5400000" scaled="1"/>
          </a:gradFill>
          <a:ln w="9525">
            <a:noFill/>
            <a:rou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>
              <a:latin typeface="+mn-lt"/>
              <a:ea typeface="+mn-ea"/>
            </a:endParaRPr>
          </a:p>
        </p:txBody>
      </p:sp>
      <p:sp>
        <p:nvSpPr>
          <p:cNvPr id="374817" name="Freeform 33"/>
          <p:cNvSpPr/>
          <p:nvPr/>
        </p:nvSpPr>
        <p:spPr bwMode="auto">
          <a:xfrm>
            <a:off x="8850313" y="593725"/>
            <a:ext cx="523875" cy="542925"/>
          </a:xfrm>
          <a:custGeom>
            <a:avLst/>
            <a:gdLst/>
            <a:ahLst/>
            <a:cxnLst>
              <a:cxn ang="0">
                <a:pos x="240" y="91"/>
              </a:cxn>
              <a:cxn ang="0">
                <a:pos x="199" y="244"/>
              </a:cxn>
              <a:cxn ang="0">
                <a:pos x="34" y="177"/>
              </a:cxn>
              <a:cxn ang="0">
                <a:pos x="74" y="24"/>
              </a:cxn>
              <a:cxn ang="0">
                <a:pos x="240" y="91"/>
              </a:cxn>
            </a:cxnLst>
            <a:rect l="0" t="0" r="r" b="b"/>
            <a:pathLst>
              <a:path w="274" h="268">
                <a:moveTo>
                  <a:pt x="240" y="91"/>
                </a:moveTo>
                <a:cubicBezTo>
                  <a:pt x="274" y="152"/>
                  <a:pt x="256" y="221"/>
                  <a:pt x="199" y="244"/>
                </a:cubicBezTo>
                <a:cubicBezTo>
                  <a:pt x="143" y="268"/>
                  <a:pt x="69" y="238"/>
                  <a:pt x="34" y="177"/>
                </a:cubicBezTo>
                <a:cubicBezTo>
                  <a:pt x="0" y="116"/>
                  <a:pt x="18" y="48"/>
                  <a:pt x="74" y="24"/>
                </a:cubicBezTo>
                <a:cubicBezTo>
                  <a:pt x="131" y="0"/>
                  <a:pt x="205" y="30"/>
                  <a:pt x="240" y="91"/>
                </a:cubicBez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57255"/>
                  <a:invGamma/>
                </a:schemeClr>
              </a:gs>
            </a:gsLst>
            <a:lin ang="5400000" scaled="1"/>
          </a:gradFill>
          <a:ln w="9525">
            <a:noFill/>
            <a:rou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>
              <a:latin typeface="+mn-lt"/>
              <a:ea typeface="+mn-ea"/>
            </a:endParaRPr>
          </a:p>
        </p:txBody>
      </p:sp>
      <p:sp>
        <p:nvSpPr>
          <p:cNvPr id="12" name="文本框 10276"/>
          <p:cNvSpPr txBox="1"/>
          <p:nvPr/>
        </p:nvSpPr>
        <p:spPr>
          <a:xfrm>
            <a:off x="6985000" y="1868488"/>
            <a:ext cx="3395663" cy="3382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电流所做的功跟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电压、电流和通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电时间成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正比</a:t>
            </a:r>
            <a:r>
              <a:rPr lang="zh-CN" altLang="en-US" sz="36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，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电功等于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电压、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电流和通电时间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的乘积</a:t>
            </a:r>
            <a:r>
              <a:rPr lang="zh-CN" altLang="en-US" sz="3600" b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。</a:t>
            </a:r>
          </a:p>
        </p:txBody>
      </p: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1203325" y="30163"/>
            <a:ext cx="3352800" cy="762000"/>
            <a:chOff x="144" y="144"/>
            <a:chExt cx="2688" cy="336"/>
          </a:xfrm>
        </p:grpSpPr>
        <p:sp>
          <p:nvSpPr>
            <p:cNvPr id="26656" name="圆角矩形 37894"/>
            <p:cNvSpPr>
              <a:spLocks noChangeArrowheads="1"/>
            </p:cNvSpPr>
            <p:nvPr/>
          </p:nvSpPr>
          <p:spPr bwMode="auto">
            <a:xfrm>
              <a:off x="144" y="144"/>
              <a:ext cx="2688" cy="336"/>
            </a:xfrm>
            <a:prstGeom prst="roundRect">
              <a:avLst>
                <a:gd name="adj" fmla="val 16667"/>
              </a:avLst>
            </a:prstGeom>
            <a:solidFill>
              <a:srgbClr val="CCFFCC"/>
            </a:solidFill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>
                <a:latin typeface="Times New Roman" pitchFamily="18" charset="0"/>
              </a:endParaRPr>
            </a:p>
          </p:txBody>
        </p:sp>
        <p:sp>
          <p:nvSpPr>
            <p:cNvPr id="26657" name="文本框 37895"/>
            <p:cNvSpPr txBox="1">
              <a:spLocks noChangeArrowheads="1"/>
            </p:cNvSpPr>
            <p:nvPr/>
          </p:nvSpPr>
          <p:spPr bwMode="auto">
            <a:xfrm>
              <a:off x="338" y="153"/>
              <a:ext cx="2494" cy="2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3600">
                  <a:latin typeface="Times New Roman" pitchFamily="18" charset="0"/>
                </a:rPr>
                <a:t>实验结论</a:t>
              </a:r>
            </a:p>
          </p:txBody>
        </p:sp>
      </p:grpSp>
      <p:grpSp>
        <p:nvGrpSpPr>
          <p:cNvPr id="13" name="组合 12"/>
          <p:cNvGrpSpPr>
            <a:grpSpLocks/>
          </p:cNvGrpSpPr>
          <p:nvPr/>
        </p:nvGrpSpPr>
        <p:grpSpPr bwMode="auto">
          <a:xfrm>
            <a:off x="519113" y="4960938"/>
            <a:ext cx="3379787" cy="762000"/>
            <a:chOff x="202" y="-227"/>
            <a:chExt cx="2710" cy="336"/>
          </a:xfrm>
        </p:grpSpPr>
        <p:sp>
          <p:nvSpPr>
            <p:cNvPr id="26654" name="圆角矩形 37894"/>
            <p:cNvSpPr>
              <a:spLocks noChangeArrowheads="1"/>
            </p:cNvSpPr>
            <p:nvPr/>
          </p:nvSpPr>
          <p:spPr bwMode="auto">
            <a:xfrm>
              <a:off x="224" y="-227"/>
              <a:ext cx="2688" cy="336"/>
            </a:xfrm>
            <a:prstGeom prst="roundRect">
              <a:avLst>
                <a:gd name="adj" fmla="val 16667"/>
              </a:avLst>
            </a:prstGeom>
            <a:solidFill>
              <a:srgbClr val="CCFFCC"/>
            </a:solidFill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>
                <a:latin typeface="Times New Roman" pitchFamily="18" charset="0"/>
              </a:endParaRPr>
            </a:p>
          </p:txBody>
        </p:sp>
        <p:sp>
          <p:nvSpPr>
            <p:cNvPr id="26655" name="文本框 37895"/>
            <p:cNvSpPr txBox="1">
              <a:spLocks noChangeArrowheads="1"/>
            </p:cNvSpPr>
            <p:nvPr/>
          </p:nvSpPr>
          <p:spPr bwMode="auto">
            <a:xfrm>
              <a:off x="202" y="-180"/>
              <a:ext cx="2494" cy="2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3600">
                  <a:latin typeface="Times New Roman" pitchFamily="18" charset="0"/>
                </a:rPr>
                <a:t>计算公式：</a:t>
              </a:r>
            </a:p>
          </p:txBody>
        </p:sp>
      </p:grpSp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4778375" y="5006975"/>
            <a:ext cx="2938463" cy="762000"/>
            <a:chOff x="19" y="-54"/>
            <a:chExt cx="2814" cy="336"/>
          </a:xfrm>
        </p:grpSpPr>
        <p:sp>
          <p:nvSpPr>
            <p:cNvPr id="26652" name="圆角矩形 37894"/>
            <p:cNvSpPr>
              <a:spLocks noChangeArrowheads="1"/>
            </p:cNvSpPr>
            <p:nvPr/>
          </p:nvSpPr>
          <p:spPr bwMode="auto">
            <a:xfrm>
              <a:off x="145" y="-54"/>
              <a:ext cx="2688" cy="336"/>
            </a:xfrm>
            <a:prstGeom prst="roundRect">
              <a:avLst>
                <a:gd name="adj" fmla="val 16667"/>
              </a:avLst>
            </a:prstGeom>
            <a:solidFill>
              <a:srgbClr val="CCFFCC"/>
            </a:solidFill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>
                <a:latin typeface="Times New Roman" pitchFamily="18" charset="0"/>
              </a:endParaRPr>
            </a:p>
          </p:txBody>
        </p:sp>
        <p:sp>
          <p:nvSpPr>
            <p:cNvPr id="26653" name="文本框 37895"/>
            <p:cNvSpPr txBox="1">
              <a:spLocks noChangeArrowheads="1"/>
            </p:cNvSpPr>
            <p:nvPr/>
          </p:nvSpPr>
          <p:spPr bwMode="auto">
            <a:xfrm>
              <a:off x="19" y="-20"/>
              <a:ext cx="2814" cy="2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3600" b="1">
                  <a:latin typeface="Times New Roman" pitchFamily="18" charset="0"/>
                </a:rPr>
                <a:t>W=UIt</a:t>
              </a:r>
            </a:p>
          </p:txBody>
        </p:sp>
      </p:grpSp>
      <p:sp>
        <p:nvSpPr>
          <p:cNvPr id="39948" name="直接连接符 39947"/>
          <p:cNvSpPr/>
          <p:nvPr/>
        </p:nvSpPr>
        <p:spPr>
          <a:xfrm rot="13920000" flipH="1">
            <a:off x="4188618" y="5012532"/>
            <a:ext cx="595313" cy="749300"/>
          </a:xfrm>
          <a:prstGeom prst="line">
            <a:avLst/>
          </a:prstGeom>
          <a:ln w="63500" cap="flat" cmpd="sng">
            <a:solidFill>
              <a:schemeClr val="tx1">
                <a:lumMod val="95000"/>
                <a:lumOff val="5000"/>
              </a:schemeClr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5" name="Freeform 48"/>
          <p:cNvSpPr/>
          <p:nvPr/>
        </p:nvSpPr>
        <p:spPr bwMode="auto">
          <a:xfrm>
            <a:off x="3106738" y="584200"/>
            <a:ext cx="523875" cy="530225"/>
          </a:xfrm>
          <a:custGeom>
            <a:avLst/>
            <a:gdLst/>
            <a:ahLst/>
            <a:cxnLst>
              <a:cxn ang="0">
                <a:pos x="240" y="91"/>
              </a:cxn>
              <a:cxn ang="0">
                <a:pos x="199" y="244"/>
              </a:cxn>
              <a:cxn ang="0">
                <a:pos x="34" y="177"/>
              </a:cxn>
              <a:cxn ang="0">
                <a:pos x="74" y="24"/>
              </a:cxn>
              <a:cxn ang="0">
                <a:pos x="240" y="91"/>
              </a:cxn>
            </a:cxnLst>
            <a:rect l="0" t="0" r="r" b="b"/>
            <a:pathLst>
              <a:path w="274" h="268">
                <a:moveTo>
                  <a:pt x="240" y="91"/>
                </a:moveTo>
                <a:cubicBezTo>
                  <a:pt x="274" y="152"/>
                  <a:pt x="256" y="221"/>
                  <a:pt x="199" y="244"/>
                </a:cubicBezTo>
                <a:cubicBezTo>
                  <a:pt x="143" y="268"/>
                  <a:pt x="69" y="238"/>
                  <a:pt x="34" y="177"/>
                </a:cubicBezTo>
                <a:cubicBezTo>
                  <a:pt x="0" y="116"/>
                  <a:pt x="18" y="48"/>
                  <a:pt x="74" y="24"/>
                </a:cubicBezTo>
                <a:cubicBezTo>
                  <a:pt x="131" y="0"/>
                  <a:pt x="205" y="30"/>
                  <a:pt x="240" y="91"/>
                </a:cubicBez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57255"/>
                  <a:invGamma/>
                </a:schemeClr>
              </a:gs>
            </a:gsLst>
            <a:lin ang="5400000" scaled="1"/>
          </a:gradFill>
          <a:ln w="9525">
            <a:noFill/>
            <a:rou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>
              <a:latin typeface="+mn-lt"/>
              <a:ea typeface="+mn-ea"/>
            </a:endParaRPr>
          </a:p>
        </p:txBody>
      </p:sp>
      <p:sp>
        <p:nvSpPr>
          <p:cNvPr id="7" name="直接连接符 6"/>
          <p:cNvSpPr/>
          <p:nvPr/>
        </p:nvSpPr>
        <p:spPr>
          <a:xfrm rot="19320000" flipH="1">
            <a:off x="5657850" y="5775325"/>
            <a:ext cx="287338" cy="352425"/>
          </a:xfrm>
          <a:prstGeom prst="line">
            <a:avLst/>
          </a:prstGeom>
          <a:ln w="63500" cap="flat" cmpd="sng">
            <a:solidFill>
              <a:schemeClr val="tx1">
                <a:lumMod val="95000"/>
                <a:lumOff val="5000"/>
              </a:schemeClr>
            </a:solidFill>
            <a:prstDash val="solid"/>
            <a:headEnd type="none" w="med" len="med"/>
            <a:tailEnd type="triangle" w="med" len="med"/>
          </a:ln>
        </p:spPr>
      </p:sp>
      <p:grpSp>
        <p:nvGrpSpPr>
          <p:cNvPr id="8" name="组合 7"/>
          <p:cNvGrpSpPr>
            <a:grpSpLocks/>
          </p:cNvGrpSpPr>
          <p:nvPr/>
        </p:nvGrpSpPr>
        <p:grpSpPr bwMode="auto">
          <a:xfrm>
            <a:off x="5422900" y="6159500"/>
            <a:ext cx="758825" cy="762000"/>
            <a:chOff x="202" y="-227"/>
            <a:chExt cx="2710" cy="336"/>
          </a:xfrm>
        </p:grpSpPr>
        <p:sp>
          <p:nvSpPr>
            <p:cNvPr id="26650" name="圆角矩形 37894"/>
            <p:cNvSpPr>
              <a:spLocks noChangeArrowheads="1"/>
            </p:cNvSpPr>
            <p:nvPr/>
          </p:nvSpPr>
          <p:spPr bwMode="auto">
            <a:xfrm>
              <a:off x="224" y="-227"/>
              <a:ext cx="2688" cy="336"/>
            </a:xfrm>
            <a:prstGeom prst="roundRect">
              <a:avLst>
                <a:gd name="adj" fmla="val 16667"/>
              </a:avLst>
            </a:prstGeom>
            <a:solidFill>
              <a:srgbClr val="CCFFCC"/>
            </a:solidFill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>
                <a:latin typeface="Times New Roman" pitchFamily="18" charset="0"/>
              </a:endParaRPr>
            </a:p>
          </p:txBody>
        </p:sp>
        <p:sp>
          <p:nvSpPr>
            <p:cNvPr id="26651" name="文本框 37895"/>
            <p:cNvSpPr txBox="1">
              <a:spLocks noChangeArrowheads="1"/>
            </p:cNvSpPr>
            <p:nvPr/>
          </p:nvSpPr>
          <p:spPr bwMode="auto">
            <a:xfrm>
              <a:off x="202" y="-180"/>
              <a:ext cx="2494" cy="2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3600">
                  <a:latin typeface="Times New Roman" pitchFamily="18" charset="0"/>
                </a:rPr>
                <a:t>J</a:t>
              </a:r>
            </a:p>
          </p:txBody>
        </p:sp>
      </p:grpSp>
      <p:sp>
        <p:nvSpPr>
          <p:cNvPr id="22" name="圆角矩形 37894"/>
          <p:cNvSpPr>
            <a:spLocks noChangeArrowheads="1"/>
          </p:cNvSpPr>
          <p:nvPr/>
        </p:nvSpPr>
        <p:spPr bwMode="auto">
          <a:xfrm>
            <a:off x="6410325" y="6143625"/>
            <a:ext cx="1090613" cy="762000"/>
          </a:xfrm>
          <a:prstGeom prst="roundRect">
            <a:avLst>
              <a:gd name="adj" fmla="val 16667"/>
            </a:avLst>
          </a:prstGeom>
          <a:solidFill>
            <a:srgbClr val="CCFFCC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>
              <a:latin typeface="Times New Roman" pitchFamily="18" charset="0"/>
            </a:endParaRPr>
          </a:p>
        </p:txBody>
      </p:sp>
      <p:sp>
        <p:nvSpPr>
          <p:cNvPr id="24" name="直接连接符 23"/>
          <p:cNvSpPr/>
          <p:nvPr/>
        </p:nvSpPr>
        <p:spPr>
          <a:xfrm rot="19320000" flipH="1">
            <a:off x="6653213" y="5749925"/>
            <a:ext cx="287337" cy="352425"/>
          </a:xfrm>
          <a:prstGeom prst="line">
            <a:avLst/>
          </a:prstGeom>
          <a:ln w="63500" cap="flat" cmpd="sng">
            <a:solidFill>
              <a:schemeClr val="tx1">
                <a:lumMod val="95000"/>
                <a:lumOff val="5000"/>
              </a:schemeClr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5" name="文本框 24"/>
          <p:cNvSpPr txBox="1">
            <a:spLocks noChangeArrowheads="1"/>
          </p:cNvSpPr>
          <p:nvPr/>
        </p:nvSpPr>
        <p:spPr bwMode="auto">
          <a:xfrm>
            <a:off x="6408738" y="6265863"/>
            <a:ext cx="1038225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3600">
                <a:latin typeface="Times New Roman" pitchFamily="18" charset="0"/>
              </a:rPr>
              <a:t>VAS</a:t>
            </a:r>
          </a:p>
        </p:txBody>
      </p:sp>
      <p:grpSp>
        <p:nvGrpSpPr>
          <p:cNvPr id="27" name="组合 26"/>
          <p:cNvGrpSpPr>
            <a:grpSpLocks/>
          </p:cNvGrpSpPr>
          <p:nvPr/>
        </p:nvGrpSpPr>
        <p:grpSpPr bwMode="auto">
          <a:xfrm>
            <a:off x="1446213" y="6122988"/>
            <a:ext cx="1858962" cy="762000"/>
            <a:chOff x="-232" y="144"/>
            <a:chExt cx="3064" cy="336"/>
          </a:xfrm>
        </p:grpSpPr>
        <p:sp>
          <p:nvSpPr>
            <p:cNvPr id="26648" name="圆角矩形 37894"/>
            <p:cNvSpPr>
              <a:spLocks noChangeArrowheads="1"/>
            </p:cNvSpPr>
            <p:nvPr/>
          </p:nvSpPr>
          <p:spPr bwMode="auto">
            <a:xfrm>
              <a:off x="144" y="144"/>
              <a:ext cx="2688" cy="336"/>
            </a:xfrm>
            <a:prstGeom prst="roundRect">
              <a:avLst>
                <a:gd name="adj" fmla="val 16667"/>
              </a:avLst>
            </a:prstGeom>
            <a:solidFill>
              <a:srgbClr val="CCFFCC"/>
            </a:solidFill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>
                <a:latin typeface="Times New Roman" pitchFamily="18" charset="0"/>
              </a:endParaRPr>
            </a:p>
          </p:txBody>
        </p:sp>
        <p:sp>
          <p:nvSpPr>
            <p:cNvPr id="26649" name="文本框 37895"/>
            <p:cNvSpPr txBox="1">
              <a:spLocks noChangeArrowheads="1"/>
            </p:cNvSpPr>
            <p:nvPr/>
          </p:nvSpPr>
          <p:spPr bwMode="auto">
            <a:xfrm>
              <a:off x="-232" y="144"/>
              <a:ext cx="2494" cy="2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3600">
                  <a:latin typeface="Times New Roman" pitchFamily="18" charset="0"/>
                </a:rPr>
                <a:t>单位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37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20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7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7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7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374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374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374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5" dur="500"/>
                                        <p:tgtEl>
                                          <p:spTgt spid="39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6" grpId="0"/>
      <p:bldP spid="47112" grpId="0"/>
      <p:bldP spid="47113" grpId="0"/>
      <p:bldP spid="47114" grpId="0"/>
      <p:bldP spid="12" grpId="0"/>
      <p:bldP spid="22" grpId="0" animBg="1"/>
      <p:bldP spid="2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图片 36865" descr="图片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225" y="-15875"/>
            <a:ext cx="12723813" cy="688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7894" name="组合 37893"/>
          <p:cNvGrpSpPr>
            <a:grpSpLocks/>
          </p:cNvGrpSpPr>
          <p:nvPr/>
        </p:nvGrpSpPr>
        <p:grpSpPr bwMode="auto">
          <a:xfrm>
            <a:off x="152400" y="228600"/>
            <a:ext cx="3352800" cy="762000"/>
            <a:chOff x="144" y="144"/>
            <a:chExt cx="2688" cy="336"/>
          </a:xfrm>
        </p:grpSpPr>
        <p:sp>
          <p:nvSpPr>
            <p:cNvPr id="27660" name="圆角矩形 37894"/>
            <p:cNvSpPr>
              <a:spLocks noChangeArrowheads="1"/>
            </p:cNvSpPr>
            <p:nvPr/>
          </p:nvSpPr>
          <p:spPr bwMode="auto">
            <a:xfrm>
              <a:off x="144" y="144"/>
              <a:ext cx="2688" cy="336"/>
            </a:xfrm>
            <a:prstGeom prst="roundRect">
              <a:avLst>
                <a:gd name="adj" fmla="val 16667"/>
              </a:avLst>
            </a:prstGeom>
            <a:solidFill>
              <a:srgbClr val="CCFFCC"/>
            </a:solidFill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>
                <a:latin typeface="Times New Roman" pitchFamily="18" charset="0"/>
              </a:endParaRPr>
            </a:p>
          </p:txBody>
        </p:sp>
        <p:sp>
          <p:nvSpPr>
            <p:cNvPr id="27661" name="文本框 37895"/>
            <p:cNvSpPr txBox="1">
              <a:spLocks noChangeArrowheads="1"/>
            </p:cNvSpPr>
            <p:nvPr/>
          </p:nvSpPr>
          <p:spPr bwMode="auto">
            <a:xfrm>
              <a:off x="338" y="153"/>
              <a:ext cx="2494" cy="3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4000" b="1">
                  <a:latin typeface="Times New Roman" pitchFamily="18" charset="0"/>
                </a:rPr>
                <a:t>3.</a:t>
              </a:r>
              <a:r>
                <a:rPr lang="zh-CN" altLang="en-US" sz="4000" b="1">
                  <a:latin typeface="Times New Roman" pitchFamily="18" charset="0"/>
                </a:rPr>
                <a:t>电能表</a:t>
              </a:r>
            </a:p>
          </p:txBody>
        </p:sp>
      </p:grpSp>
      <p:pic>
        <p:nvPicPr>
          <p:cNvPr id="13314" name="Picture 3" descr="电能表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3700" y="1530350"/>
            <a:ext cx="3503613" cy="396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4820" name="Freeform 36"/>
          <p:cNvSpPr/>
          <p:nvPr/>
        </p:nvSpPr>
        <p:spPr bwMode="auto">
          <a:xfrm>
            <a:off x="3914775" y="1738313"/>
            <a:ext cx="4148138" cy="4021137"/>
          </a:xfrm>
          <a:custGeom>
            <a:avLst/>
            <a:gdLst/>
            <a:ahLst/>
            <a:cxnLst>
              <a:cxn ang="0">
                <a:pos x="1289" y="1174"/>
              </a:cxn>
              <a:cxn ang="0">
                <a:pos x="14" y="1203"/>
              </a:cxn>
              <a:cxn ang="0">
                <a:pos x="23" y="5"/>
              </a:cxn>
              <a:cxn ang="0">
                <a:pos x="1248" y="0"/>
              </a:cxn>
              <a:cxn ang="0">
                <a:pos x="1289" y="1174"/>
              </a:cxn>
            </a:cxnLst>
            <a:rect l="0" t="0" r="r" b="b"/>
            <a:pathLst>
              <a:path w="1289" h="1203">
                <a:moveTo>
                  <a:pt x="1289" y="1174"/>
                </a:moveTo>
                <a:cubicBezTo>
                  <a:pt x="864" y="1184"/>
                  <a:pt x="439" y="1194"/>
                  <a:pt x="14" y="1203"/>
                </a:cubicBezTo>
                <a:cubicBezTo>
                  <a:pt x="0" y="804"/>
                  <a:pt x="3" y="404"/>
                  <a:pt x="23" y="5"/>
                </a:cubicBezTo>
                <a:cubicBezTo>
                  <a:pt x="432" y="3"/>
                  <a:pt x="840" y="2"/>
                  <a:pt x="1248" y="0"/>
                </a:cubicBezTo>
                <a:cubicBezTo>
                  <a:pt x="1245" y="392"/>
                  <a:pt x="1259" y="783"/>
                  <a:pt x="1289" y="1174"/>
                </a:cubicBezTo>
                <a:close/>
              </a:path>
            </a:pathLst>
          </a:custGeom>
          <a:gradFill rotWithShape="1">
            <a:gsLst>
              <a:gs pos="0">
                <a:schemeClr val="bg1">
                  <a:gamma/>
                  <a:shade val="92157"/>
                  <a:invGamma/>
                </a:schemeClr>
              </a:gs>
              <a:gs pos="100000">
                <a:schemeClr val="bg1"/>
              </a:gs>
            </a:gsLst>
            <a:lin ang="2700000" scaled="1"/>
          </a:gradFill>
          <a:ln w="9525">
            <a:noFill/>
            <a:rou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>
              <a:latin typeface="+mn-lt"/>
              <a:ea typeface="+mn-ea"/>
            </a:endParaRPr>
          </a:p>
        </p:txBody>
      </p:sp>
      <p:sp>
        <p:nvSpPr>
          <p:cNvPr id="4" name="Freeform 41"/>
          <p:cNvSpPr/>
          <p:nvPr/>
        </p:nvSpPr>
        <p:spPr bwMode="auto">
          <a:xfrm>
            <a:off x="5668963" y="1530350"/>
            <a:ext cx="639762" cy="671513"/>
          </a:xfrm>
          <a:custGeom>
            <a:avLst/>
            <a:gdLst/>
            <a:ahLst/>
            <a:cxnLst>
              <a:cxn ang="0">
                <a:pos x="331" y="134"/>
              </a:cxn>
              <a:cxn ang="0">
                <a:pos x="312" y="86"/>
              </a:cxn>
              <a:cxn ang="0">
                <a:pos x="259" y="29"/>
              </a:cxn>
              <a:cxn ang="0">
                <a:pos x="186" y="2"/>
              </a:cxn>
              <a:cxn ang="0">
                <a:pos x="147" y="2"/>
              </a:cxn>
              <a:cxn ang="0">
                <a:pos x="131" y="5"/>
              </a:cxn>
              <a:cxn ang="0">
                <a:pos x="107" y="12"/>
              </a:cxn>
              <a:cxn ang="0">
                <a:pos x="75" y="29"/>
              </a:cxn>
              <a:cxn ang="0">
                <a:pos x="65" y="36"/>
              </a:cxn>
              <a:cxn ang="0">
                <a:pos x="57" y="43"/>
              </a:cxn>
              <a:cxn ang="0">
                <a:pos x="48" y="51"/>
              </a:cxn>
              <a:cxn ang="0">
                <a:pos x="47" y="52"/>
              </a:cxn>
              <a:cxn ang="0">
                <a:pos x="48" y="51"/>
              </a:cxn>
              <a:cxn ang="0">
                <a:pos x="35" y="223"/>
              </a:cxn>
              <a:cxn ang="0">
                <a:pos x="249" y="310"/>
              </a:cxn>
              <a:cxn ang="0">
                <a:pos x="293" y="277"/>
              </a:cxn>
              <a:cxn ang="0">
                <a:pos x="293" y="278"/>
              </a:cxn>
              <a:cxn ang="0">
                <a:pos x="293" y="277"/>
              </a:cxn>
              <a:cxn ang="0">
                <a:pos x="299" y="271"/>
              </a:cxn>
              <a:cxn ang="0">
                <a:pos x="307" y="259"/>
              </a:cxn>
              <a:cxn ang="0">
                <a:pos x="321" y="232"/>
              </a:cxn>
              <a:cxn ang="0">
                <a:pos x="333" y="187"/>
              </a:cxn>
              <a:cxn ang="0">
                <a:pos x="331" y="134"/>
              </a:cxn>
            </a:cxnLst>
            <a:rect l="0" t="0" r="r" b="b"/>
            <a:pathLst>
              <a:path w="336" h="340">
                <a:moveTo>
                  <a:pt x="331" y="134"/>
                </a:moveTo>
                <a:cubicBezTo>
                  <a:pt x="329" y="128"/>
                  <a:pt x="325" y="110"/>
                  <a:pt x="312" y="86"/>
                </a:cubicBezTo>
                <a:cubicBezTo>
                  <a:pt x="306" y="76"/>
                  <a:pt x="291" y="50"/>
                  <a:pt x="259" y="29"/>
                </a:cubicBezTo>
                <a:cubicBezTo>
                  <a:pt x="227" y="7"/>
                  <a:pt x="197" y="4"/>
                  <a:pt x="186" y="2"/>
                </a:cubicBezTo>
                <a:cubicBezTo>
                  <a:pt x="184" y="2"/>
                  <a:pt x="166" y="0"/>
                  <a:pt x="147" y="2"/>
                </a:cubicBezTo>
                <a:cubicBezTo>
                  <a:pt x="131" y="5"/>
                  <a:pt x="131" y="5"/>
                  <a:pt x="131" y="5"/>
                </a:cubicBezTo>
                <a:cubicBezTo>
                  <a:pt x="124" y="7"/>
                  <a:pt x="114" y="10"/>
                  <a:pt x="107" y="12"/>
                </a:cubicBezTo>
                <a:cubicBezTo>
                  <a:pt x="107" y="12"/>
                  <a:pt x="91" y="18"/>
                  <a:pt x="75" y="29"/>
                </a:cubicBezTo>
                <a:cubicBezTo>
                  <a:pt x="72" y="31"/>
                  <a:pt x="68" y="34"/>
                  <a:pt x="65" y="36"/>
                </a:cubicBezTo>
                <a:cubicBezTo>
                  <a:pt x="62" y="38"/>
                  <a:pt x="60" y="40"/>
                  <a:pt x="57" y="43"/>
                </a:cubicBezTo>
                <a:cubicBezTo>
                  <a:pt x="54" y="45"/>
                  <a:pt x="51" y="48"/>
                  <a:pt x="48" y="51"/>
                </a:cubicBezTo>
                <a:cubicBezTo>
                  <a:pt x="48" y="51"/>
                  <a:pt x="47" y="52"/>
                  <a:pt x="47" y="52"/>
                </a:cubicBezTo>
                <a:cubicBezTo>
                  <a:pt x="47" y="52"/>
                  <a:pt x="47" y="51"/>
                  <a:pt x="48" y="51"/>
                </a:cubicBezTo>
                <a:cubicBezTo>
                  <a:pt x="7" y="93"/>
                  <a:pt x="0" y="161"/>
                  <a:pt x="35" y="223"/>
                </a:cubicBezTo>
                <a:cubicBezTo>
                  <a:pt x="80" y="302"/>
                  <a:pt x="175" y="340"/>
                  <a:pt x="249" y="310"/>
                </a:cubicBezTo>
                <a:cubicBezTo>
                  <a:pt x="267" y="302"/>
                  <a:pt x="281" y="291"/>
                  <a:pt x="293" y="277"/>
                </a:cubicBezTo>
                <a:cubicBezTo>
                  <a:pt x="293" y="278"/>
                  <a:pt x="293" y="278"/>
                  <a:pt x="293" y="278"/>
                </a:cubicBezTo>
                <a:cubicBezTo>
                  <a:pt x="293" y="278"/>
                  <a:pt x="293" y="278"/>
                  <a:pt x="293" y="277"/>
                </a:cubicBezTo>
                <a:cubicBezTo>
                  <a:pt x="295" y="275"/>
                  <a:pt x="297" y="273"/>
                  <a:pt x="299" y="271"/>
                </a:cubicBezTo>
                <a:cubicBezTo>
                  <a:pt x="302" y="267"/>
                  <a:pt x="305" y="263"/>
                  <a:pt x="307" y="259"/>
                </a:cubicBezTo>
                <a:cubicBezTo>
                  <a:pt x="315" y="246"/>
                  <a:pt x="317" y="242"/>
                  <a:pt x="321" y="232"/>
                </a:cubicBezTo>
                <a:cubicBezTo>
                  <a:pt x="321" y="232"/>
                  <a:pt x="330" y="211"/>
                  <a:pt x="333" y="187"/>
                </a:cubicBezTo>
                <a:cubicBezTo>
                  <a:pt x="334" y="178"/>
                  <a:pt x="336" y="160"/>
                  <a:pt x="331" y="134"/>
                </a:cubicBezTo>
                <a:close/>
              </a:path>
            </a:pathLst>
          </a:custGeom>
          <a:gradFill rotWithShape="1">
            <a:gsLst>
              <a:gs pos="0">
                <a:schemeClr val="accent1">
                  <a:gamma/>
                  <a:tint val="57255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9525">
            <a:noFill/>
            <a:rou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>
              <a:latin typeface="+mn-lt"/>
              <a:ea typeface="+mn-ea"/>
            </a:endParaRPr>
          </a:p>
        </p:txBody>
      </p:sp>
      <p:sp>
        <p:nvSpPr>
          <p:cNvPr id="5" name="Freeform 48"/>
          <p:cNvSpPr/>
          <p:nvPr/>
        </p:nvSpPr>
        <p:spPr bwMode="auto">
          <a:xfrm>
            <a:off x="6018213" y="1270000"/>
            <a:ext cx="522287" cy="530225"/>
          </a:xfrm>
          <a:custGeom>
            <a:avLst/>
            <a:gdLst/>
            <a:ahLst/>
            <a:cxnLst>
              <a:cxn ang="0">
                <a:pos x="240" y="91"/>
              </a:cxn>
              <a:cxn ang="0">
                <a:pos x="199" y="244"/>
              </a:cxn>
              <a:cxn ang="0">
                <a:pos x="34" y="177"/>
              </a:cxn>
              <a:cxn ang="0">
                <a:pos x="74" y="24"/>
              </a:cxn>
              <a:cxn ang="0">
                <a:pos x="240" y="91"/>
              </a:cxn>
            </a:cxnLst>
            <a:rect l="0" t="0" r="r" b="b"/>
            <a:pathLst>
              <a:path w="274" h="268">
                <a:moveTo>
                  <a:pt x="240" y="91"/>
                </a:moveTo>
                <a:cubicBezTo>
                  <a:pt x="274" y="152"/>
                  <a:pt x="256" y="221"/>
                  <a:pt x="199" y="244"/>
                </a:cubicBezTo>
                <a:cubicBezTo>
                  <a:pt x="143" y="268"/>
                  <a:pt x="69" y="238"/>
                  <a:pt x="34" y="177"/>
                </a:cubicBezTo>
                <a:cubicBezTo>
                  <a:pt x="0" y="116"/>
                  <a:pt x="18" y="48"/>
                  <a:pt x="74" y="24"/>
                </a:cubicBezTo>
                <a:cubicBezTo>
                  <a:pt x="131" y="0"/>
                  <a:pt x="205" y="30"/>
                  <a:pt x="240" y="91"/>
                </a:cubicBez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57255"/>
                  <a:invGamma/>
                </a:schemeClr>
              </a:gs>
            </a:gsLst>
            <a:lin ang="5400000" scaled="1"/>
          </a:gradFill>
          <a:ln w="9525">
            <a:noFill/>
            <a:rou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>
              <a:latin typeface="+mn-lt"/>
              <a:ea typeface="+mn-ea"/>
            </a:endParaRPr>
          </a:p>
        </p:txBody>
      </p:sp>
      <p:sp>
        <p:nvSpPr>
          <p:cNvPr id="20516" name="文本框 10276"/>
          <p:cNvSpPr txBox="1">
            <a:spLocks noChangeArrowheads="1"/>
          </p:cNvSpPr>
          <p:nvPr/>
        </p:nvSpPr>
        <p:spPr bwMode="auto">
          <a:xfrm>
            <a:off x="4002088" y="2205038"/>
            <a:ext cx="3970337" cy="393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Tahoma" pitchFamily="34" charset="0"/>
                <a:sym typeface="+mn-ea"/>
              </a:rPr>
              <a:t>电能表的白色框内的数字为</a:t>
            </a:r>
            <a:r>
              <a:rPr lang="zh-CN" altLang="en-US" sz="3600">
                <a:solidFill>
                  <a:srgbClr val="FF0000"/>
                </a:solidFill>
                <a:latin typeface="Tahoma" pitchFamily="34" charset="0"/>
                <a:sym typeface="+mn-ea"/>
              </a:rPr>
              <a:t>小数</a:t>
            </a:r>
            <a:r>
              <a:rPr lang="zh-CN" altLang="en-US" sz="3600">
                <a:latin typeface="Tahoma" pitchFamily="34" charset="0"/>
                <a:sym typeface="+mn-ea"/>
              </a:rPr>
              <a:t>，单位名称是千瓦特小时，简称千瓦时，符号</a:t>
            </a:r>
            <a:r>
              <a:rPr lang="zh-CN" altLang="en-US" sz="3600">
                <a:latin typeface="Times New Roman" pitchFamily="18" charset="0"/>
                <a:sym typeface="+mn-ea"/>
              </a:rPr>
              <a:t>“</a:t>
            </a:r>
            <a:r>
              <a:rPr lang="en-US" altLang="zh-CN" sz="3600">
                <a:solidFill>
                  <a:srgbClr val="FF0000"/>
                </a:solidFill>
                <a:latin typeface="Times New Roman" pitchFamily="18" charset="0"/>
                <a:sym typeface="+mn-ea"/>
              </a:rPr>
              <a:t>kW•h</a:t>
            </a:r>
            <a:r>
              <a:rPr lang="en-US" altLang="zh-CN" sz="3600">
                <a:latin typeface="宋体" charset="-122"/>
                <a:sym typeface="+mn-ea"/>
              </a:rPr>
              <a:t>”</a:t>
            </a:r>
            <a:endParaRPr lang="en-US" altLang="zh-CN" sz="3600">
              <a:latin typeface="宋体" charset="-122"/>
            </a:endParaRPr>
          </a:p>
          <a:p>
            <a:endParaRPr lang="en-US" altLang="zh-CN" sz="3600">
              <a:latin typeface="Times New Roman" pitchFamily="18" charset="0"/>
            </a:endParaRPr>
          </a:p>
          <a:p>
            <a:endParaRPr lang="en-US" altLang="zh-CN" sz="3600"/>
          </a:p>
        </p:txBody>
      </p:sp>
      <p:sp>
        <p:nvSpPr>
          <p:cNvPr id="374805" name="Freeform 21"/>
          <p:cNvSpPr/>
          <p:nvPr/>
        </p:nvSpPr>
        <p:spPr bwMode="auto">
          <a:xfrm>
            <a:off x="7972425" y="1738313"/>
            <a:ext cx="4640263" cy="4056062"/>
          </a:xfrm>
          <a:custGeom>
            <a:avLst/>
            <a:gdLst/>
            <a:ahLst/>
            <a:cxnLst>
              <a:cxn ang="0">
                <a:pos x="1289" y="1174"/>
              </a:cxn>
              <a:cxn ang="0">
                <a:pos x="14" y="1203"/>
              </a:cxn>
              <a:cxn ang="0">
                <a:pos x="23" y="5"/>
              </a:cxn>
              <a:cxn ang="0">
                <a:pos x="1248" y="0"/>
              </a:cxn>
              <a:cxn ang="0">
                <a:pos x="1289" y="1174"/>
              </a:cxn>
            </a:cxnLst>
            <a:rect l="0" t="0" r="r" b="b"/>
            <a:pathLst>
              <a:path w="1289" h="1203">
                <a:moveTo>
                  <a:pt x="1289" y="1174"/>
                </a:moveTo>
                <a:cubicBezTo>
                  <a:pt x="864" y="1184"/>
                  <a:pt x="439" y="1194"/>
                  <a:pt x="14" y="1203"/>
                </a:cubicBezTo>
                <a:cubicBezTo>
                  <a:pt x="0" y="804"/>
                  <a:pt x="3" y="404"/>
                  <a:pt x="23" y="5"/>
                </a:cubicBezTo>
                <a:cubicBezTo>
                  <a:pt x="432" y="3"/>
                  <a:pt x="840" y="2"/>
                  <a:pt x="1248" y="0"/>
                </a:cubicBezTo>
                <a:cubicBezTo>
                  <a:pt x="1245" y="392"/>
                  <a:pt x="1259" y="783"/>
                  <a:pt x="1289" y="1174"/>
                </a:cubicBezTo>
                <a:close/>
              </a:path>
            </a:pathLst>
          </a:custGeom>
          <a:gradFill rotWithShape="1">
            <a:gsLst>
              <a:gs pos="0">
                <a:schemeClr val="bg1">
                  <a:gamma/>
                  <a:shade val="92157"/>
                  <a:invGamma/>
                </a:schemeClr>
              </a:gs>
              <a:gs pos="100000">
                <a:schemeClr val="bg1"/>
              </a:gs>
            </a:gsLst>
            <a:lin ang="2700000" scaled="1"/>
          </a:gradFill>
          <a:ln w="9525">
            <a:noFill/>
            <a:rou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>
              <a:latin typeface="+mn-lt"/>
              <a:ea typeface="+mn-ea"/>
            </a:endParaRPr>
          </a:p>
        </p:txBody>
      </p:sp>
      <p:sp>
        <p:nvSpPr>
          <p:cNvPr id="374810" name="Freeform 26"/>
          <p:cNvSpPr/>
          <p:nvPr/>
        </p:nvSpPr>
        <p:spPr bwMode="auto">
          <a:xfrm>
            <a:off x="9710738" y="1489075"/>
            <a:ext cx="641350" cy="679450"/>
          </a:xfrm>
          <a:custGeom>
            <a:avLst/>
            <a:gdLst/>
            <a:ahLst/>
            <a:cxnLst>
              <a:cxn ang="0">
                <a:pos x="331" y="134"/>
              </a:cxn>
              <a:cxn ang="0">
                <a:pos x="312" y="86"/>
              </a:cxn>
              <a:cxn ang="0">
                <a:pos x="259" y="29"/>
              </a:cxn>
              <a:cxn ang="0">
                <a:pos x="186" y="2"/>
              </a:cxn>
              <a:cxn ang="0">
                <a:pos x="147" y="2"/>
              </a:cxn>
              <a:cxn ang="0">
                <a:pos x="131" y="5"/>
              </a:cxn>
              <a:cxn ang="0">
                <a:pos x="107" y="12"/>
              </a:cxn>
              <a:cxn ang="0">
                <a:pos x="75" y="29"/>
              </a:cxn>
              <a:cxn ang="0">
                <a:pos x="65" y="36"/>
              </a:cxn>
              <a:cxn ang="0">
                <a:pos x="57" y="43"/>
              </a:cxn>
              <a:cxn ang="0">
                <a:pos x="48" y="51"/>
              </a:cxn>
              <a:cxn ang="0">
                <a:pos x="47" y="52"/>
              </a:cxn>
              <a:cxn ang="0">
                <a:pos x="48" y="51"/>
              </a:cxn>
              <a:cxn ang="0">
                <a:pos x="35" y="223"/>
              </a:cxn>
              <a:cxn ang="0">
                <a:pos x="249" y="310"/>
              </a:cxn>
              <a:cxn ang="0">
                <a:pos x="293" y="277"/>
              </a:cxn>
              <a:cxn ang="0">
                <a:pos x="293" y="278"/>
              </a:cxn>
              <a:cxn ang="0">
                <a:pos x="293" y="277"/>
              </a:cxn>
              <a:cxn ang="0">
                <a:pos x="299" y="271"/>
              </a:cxn>
              <a:cxn ang="0">
                <a:pos x="307" y="259"/>
              </a:cxn>
              <a:cxn ang="0">
                <a:pos x="321" y="232"/>
              </a:cxn>
              <a:cxn ang="0">
                <a:pos x="333" y="187"/>
              </a:cxn>
              <a:cxn ang="0">
                <a:pos x="331" y="134"/>
              </a:cxn>
            </a:cxnLst>
            <a:rect l="0" t="0" r="r" b="b"/>
            <a:pathLst>
              <a:path w="336" h="340">
                <a:moveTo>
                  <a:pt x="331" y="134"/>
                </a:moveTo>
                <a:cubicBezTo>
                  <a:pt x="329" y="128"/>
                  <a:pt x="325" y="110"/>
                  <a:pt x="312" y="86"/>
                </a:cubicBezTo>
                <a:cubicBezTo>
                  <a:pt x="306" y="76"/>
                  <a:pt x="291" y="50"/>
                  <a:pt x="259" y="29"/>
                </a:cubicBezTo>
                <a:cubicBezTo>
                  <a:pt x="227" y="7"/>
                  <a:pt x="197" y="4"/>
                  <a:pt x="186" y="2"/>
                </a:cubicBezTo>
                <a:cubicBezTo>
                  <a:pt x="184" y="2"/>
                  <a:pt x="166" y="0"/>
                  <a:pt x="147" y="2"/>
                </a:cubicBezTo>
                <a:cubicBezTo>
                  <a:pt x="131" y="5"/>
                  <a:pt x="131" y="5"/>
                  <a:pt x="131" y="5"/>
                </a:cubicBezTo>
                <a:cubicBezTo>
                  <a:pt x="124" y="7"/>
                  <a:pt x="114" y="10"/>
                  <a:pt x="107" y="12"/>
                </a:cubicBezTo>
                <a:cubicBezTo>
                  <a:pt x="107" y="12"/>
                  <a:pt x="91" y="18"/>
                  <a:pt x="75" y="29"/>
                </a:cubicBezTo>
                <a:cubicBezTo>
                  <a:pt x="72" y="31"/>
                  <a:pt x="68" y="34"/>
                  <a:pt x="65" y="36"/>
                </a:cubicBezTo>
                <a:cubicBezTo>
                  <a:pt x="62" y="38"/>
                  <a:pt x="60" y="40"/>
                  <a:pt x="57" y="43"/>
                </a:cubicBezTo>
                <a:cubicBezTo>
                  <a:pt x="54" y="45"/>
                  <a:pt x="51" y="48"/>
                  <a:pt x="48" y="51"/>
                </a:cubicBezTo>
                <a:cubicBezTo>
                  <a:pt x="48" y="51"/>
                  <a:pt x="47" y="52"/>
                  <a:pt x="47" y="52"/>
                </a:cubicBezTo>
                <a:cubicBezTo>
                  <a:pt x="47" y="52"/>
                  <a:pt x="47" y="51"/>
                  <a:pt x="48" y="51"/>
                </a:cubicBezTo>
                <a:cubicBezTo>
                  <a:pt x="7" y="93"/>
                  <a:pt x="0" y="161"/>
                  <a:pt x="35" y="223"/>
                </a:cubicBezTo>
                <a:cubicBezTo>
                  <a:pt x="80" y="302"/>
                  <a:pt x="175" y="340"/>
                  <a:pt x="249" y="310"/>
                </a:cubicBezTo>
                <a:cubicBezTo>
                  <a:pt x="267" y="302"/>
                  <a:pt x="281" y="291"/>
                  <a:pt x="293" y="277"/>
                </a:cubicBezTo>
                <a:cubicBezTo>
                  <a:pt x="293" y="278"/>
                  <a:pt x="293" y="278"/>
                  <a:pt x="293" y="278"/>
                </a:cubicBezTo>
                <a:cubicBezTo>
                  <a:pt x="293" y="278"/>
                  <a:pt x="293" y="278"/>
                  <a:pt x="293" y="277"/>
                </a:cubicBezTo>
                <a:cubicBezTo>
                  <a:pt x="295" y="275"/>
                  <a:pt x="297" y="273"/>
                  <a:pt x="299" y="271"/>
                </a:cubicBezTo>
                <a:cubicBezTo>
                  <a:pt x="302" y="267"/>
                  <a:pt x="305" y="263"/>
                  <a:pt x="307" y="259"/>
                </a:cubicBezTo>
                <a:cubicBezTo>
                  <a:pt x="315" y="246"/>
                  <a:pt x="317" y="242"/>
                  <a:pt x="321" y="232"/>
                </a:cubicBezTo>
                <a:cubicBezTo>
                  <a:pt x="321" y="232"/>
                  <a:pt x="330" y="211"/>
                  <a:pt x="333" y="187"/>
                </a:cubicBezTo>
                <a:cubicBezTo>
                  <a:pt x="334" y="178"/>
                  <a:pt x="336" y="160"/>
                  <a:pt x="331" y="134"/>
                </a:cubicBezTo>
                <a:close/>
              </a:path>
            </a:pathLst>
          </a:custGeom>
          <a:gradFill rotWithShape="1">
            <a:gsLst>
              <a:gs pos="0">
                <a:schemeClr val="accent2">
                  <a:gamma/>
                  <a:tint val="57255"/>
                  <a:invGamma/>
                </a:schemeClr>
              </a:gs>
              <a:gs pos="100000">
                <a:schemeClr val="accent2"/>
              </a:gs>
            </a:gsLst>
            <a:lin ang="5400000" scaled="1"/>
          </a:gradFill>
          <a:ln w="9525">
            <a:noFill/>
            <a:rou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>
              <a:latin typeface="+mn-lt"/>
              <a:ea typeface="+mn-ea"/>
            </a:endParaRPr>
          </a:p>
        </p:txBody>
      </p:sp>
      <p:sp>
        <p:nvSpPr>
          <p:cNvPr id="374817" name="Freeform 33"/>
          <p:cNvSpPr/>
          <p:nvPr/>
        </p:nvSpPr>
        <p:spPr bwMode="auto">
          <a:xfrm>
            <a:off x="10053638" y="1143000"/>
            <a:ext cx="525462" cy="542925"/>
          </a:xfrm>
          <a:custGeom>
            <a:avLst/>
            <a:gdLst/>
            <a:ahLst/>
            <a:cxnLst>
              <a:cxn ang="0">
                <a:pos x="240" y="91"/>
              </a:cxn>
              <a:cxn ang="0">
                <a:pos x="199" y="244"/>
              </a:cxn>
              <a:cxn ang="0">
                <a:pos x="34" y="177"/>
              </a:cxn>
              <a:cxn ang="0">
                <a:pos x="74" y="24"/>
              </a:cxn>
              <a:cxn ang="0">
                <a:pos x="240" y="91"/>
              </a:cxn>
            </a:cxnLst>
            <a:rect l="0" t="0" r="r" b="b"/>
            <a:pathLst>
              <a:path w="274" h="268">
                <a:moveTo>
                  <a:pt x="240" y="91"/>
                </a:moveTo>
                <a:cubicBezTo>
                  <a:pt x="274" y="152"/>
                  <a:pt x="256" y="221"/>
                  <a:pt x="199" y="244"/>
                </a:cubicBezTo>
                <a:cubicBezTo>
                  <a:pt x="143" y="268"/>
                  <a:pt x="69" y="238"/>
                  <a:pt x="34" y="177"/>
                </a:cubicBezTo>
                <a:cubicBezTo>
                  <a:pt x="0" y="116"/>
                  <a:pt x="18" y="48"/>
                  <a:pt x="74" y="24"/>
                </a:cubicBezTo>
                <a:cubicBezTo>
                  <a:pt x="131" y="0"/>
                  <a:pt x="205" y="30"/>
                  <a:pt x="240" y="91"/>
                </a:cubicBez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57255"/>
                  <a:invGamma/>
                </a:schemeClr>
              </a:gs>
            </a:gsLst>
            <a:lin ang="5400000" scaled="1"/>
          </a:gradFill>
          <a:ln w="9525">
            <a:noFill/>
            <a:rou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>
              <a:latin typeface="+mn-lt"/>
              <a:ea typeface="+mn-ea"/>
            </a:endParaRPr>
          </a:p>
        </p:txBody>
      </p:sp>
      <p:sp>
        <p:nvSpPr>
          <p:cNvPr id="12" name="文本框 10276"/>
          <p:cNvSpPr txBox="1"/>
          <p:nvPr/>
        </p:nvSpPr>
        <p:spPr>
          <a:xfrm>
            <a:off x="8034338" y="2387600"/>
            <a:ext cx="4416425" cy="2286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</a:t>
            </a:r>
            <a:r>
              <a:rPr lang="en-US" altLang="zh-CN" sz="360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kW•h</a:t>
            </a:r>
            <a:r>
              <a:rPr lang="en-US" altLang="zh-CN" sz="36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= 3.6×10</a:t>
            </a:r>
            <a:r>
              <a:rPr lang="en-US" altLang="zh-CN" sz="3600" baseline="30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6</a:t>
            </a:r>
            <a:r>
              <a:rPr lang="en-US" altLang="zh-CN" sz="36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J</a:t>
            </a:r>
            <a:r>
              <a:rPr lang="zh-CN" altLang="en-US" sz="36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，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相当于</a:t>
            </a:r>
            <a:r>
              <a:rPr lang="en-US" altLang="zh-CN" sz="36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kW</a:t>
            </a:r>
            <a:r>
              <a:rPr lang="zh-CN" altLang="en-US" sz="36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的用电器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工作</a:t>
            </a:r>
            <a:r>
              <a:rPr lang="en-US" altLang="zh-CN" sz="36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</a:t>
            </a:r>
            <a:r>
              <a:rPr lang="zh-CN" altLang="en-US" sz="36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小时所消耗的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电能。</a:t>
            </a:r>
            <a:endParaRPr lang="zh-CN" altLang="en-US" sz="360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37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20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374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374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374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6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图片 36865" descr="图片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1113" y="-15875"/>
            <a:ext cx="12723813" cy="688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4" name="Picture 2" descr="HWOCRTEMP_ROC00"/>
          <p:cNvPicPr>
            <a:picLocks noChangeAspect="1" noChangeArrowheads="1"/>
          </p:cNvPicPr>
          <p:nvPr/>
        </p:nvPicPr>
        <p:blipFill>
          <a:blip r:embed="rId4">
            <a:lum contrast="-20000"/>
          </a:blip>
          <a:srcRect b="7494"/>
          <a:stretch>
            <a:fillRect/>
          </a:stretch>
        </p:blipFill>
        <p:spPr bwMode="auto">
          <a:xfrm>
            <a:off x="4224338" y="1341438"/>
            <a:ext cx="2800350" cy="451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6024563" y="333375"/>
            <a:ext cx="2887662" cy="1800225"/>
            <a:chOff x="2835" y="210"/>
            <a:chExt cx="1819" cy="1134"/>
          </a:xfrm>
        </p:grpSpPr>
        <p:sp>
          <p:nvSpPr>
            <p:cNvPr id="28695" name="Line 4"/>
            <p:cNvSpPr>
              <a:spLocks noChangeShapeType="1"/>
            </p:cNvSpPr>
            <p:nvPr/>
          </p:nvSpPr>
          <p:spPr bwMode="auto">
            <a:xfrm flipV="1">
              <a:off x="2835" y="709"/>
              <a:ext cx="545" cy="635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8696" name="Group 5"/>
            <p:cNvGrpSpPr>
              <a:grpSpLocks/>
            </p:cNvGrpSpPr>
            <p:nvPr/>
          </p:nvGrpSpPr>
          <p:grpSpPr bwMode="auto">
            <a:xfrm>
              <a:off x="3243" y="210"/>
              <a:ext cx="1411" cy="403"/>
              <a:chOff x="0" y="0"/>
              <a:chExt cx="1411" cy="403"/>
            </a:xfrm>
          </p:grpSpPr>
          <p:sp>
            <p:nvSpPr>
              <p:cNvPr id="28697" name="Text Box 6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288" cy="403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3600">
                    <a:latin typeface="Times New Roman" pitchFamily="18" charset="0"/>
                  </a:rPr>
                  <a:t>0</a:t>
                </a:r>
              </a:p>
            </p:txBody>
          </p:sp>
          <p:sp>
            <p:nvSpPr>
              <p:cNvPr id="28698" name="Rectangle 7"/>
              <p:cNvSpPr>
                <a:spLocks noChangeArrowheads="1"/>
              </p:cNvSpPr>
              <p:nvPr/>
            </p:nvSpPr>
            <p:spPr bwMode="auto">
              <a:xfrm>
                <a:off x="1152" y="0"/>
                <a:ext cx="259" cy="403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3600">
                    <a:latin typeface="Times New Roman" pitchFamily="18" charset="0"/>
                  </a:rPr>
                  <a:t>3</a:t>
                </a:r>
              </a:p>
            </p:txBody>
          </p:sp>
          <p:sp>
            <p:nvSpPr>
              <p:cNvPr id="28699" name="Rectangle 8"/>
              <p:cNvSpPr>
                <a:spLocks noChangeArrowheads="1"/>
              </p:cNvSpPr>
              <p:nvPr/>
            </p:nvSpPr>
            <p:spPr bwMode="auto">
              <a:xfrm>
                <a:off x="864" y="0"/>
                <a:ext cx="288" cy="403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600">
                    <a:latin typeface="Times New Roman" pitchFamily="18" charset="0"/>
                  </a:rPr>
                  <a:t>0</a:t>
                </a:r>
              </a:p>
            </p:txBody>
          </p:sp>
          <p:sp>
            <p:nvSpPr>
              <p:cNvPr id="28700" name="Rectangle 9"/>
              <p:cNvSpPr>
                <a:spLocks noChangeArrowheads="1"/>
              </p:cNvSpPr>
              <p:nvPr/>
            </p:nvSpPr>
            <p:spPr bwMode="auto">
              <a:xfrm>
                <a:off x="576" y="0"/>
                <a:ext cx="288" cy="403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600">
                    <a:latin typeface="Times New Roman" pitchFamily="18" charset="0"/>
                  </a:rPr>
                  <a:t>8</a:t>
                </a:r>
              </a:p>
            </p:txBody>
          </p:sp>
          <p:sp>
            <p:nvSpPr>
              <p:cNvPr id="28701" name="Rectangle 10"/>
              <p:cNvSpPr>
                <a:spLocks noChangeArrowheads="1"/>
              </p:cNvSpPr>
              <p:nvPr/>
            </p:nvSpPr>
            <p:spPr bwMode="auto">
              <a:xfrm>
                <a:off x="288" y="0"/>
                <a:ext cx="288" cy="403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600">
                    <a:latin typeface="Times New Roman" pitchFamily="18" charset="0"/>
                  </a:rPr>
                  <a:t>7</a:t>
                </a:r>
              </a:p>
            </p:txBody>
          </p:sp>
        </p:grpSp>
      </p:grpSp>
      <p:sp>
        <p:nvSpPr>
          <p:cNvPr id="41995" name="AutoShape 11"/>
          <p:cNvSpPr/>
          <p:nvPr/>
        </p:nvSpPr>
        <p:spPr>
          <a:xfrm>
            <a:off x="7273925" y="1196975"/>
            <a:ext cx="3465513" cy="1152525"/>
          </a:xfrm>
          <a:prstGeom prst="wedgeEllipseCallout">
            <a:avLst>
              <a:gd name="adj1" fmla="val -47907"/>
              <a:gd name="adj2" fmla="val -68731"/>
            </a:avLst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电能表的示数</a:t>
            </a:r>
          </a:p>
        </p:txBody>
      </p:sp>
      <p:sp>
        <p:nvSpPr>
          <p:cNvPr id="28677" name="Line 13"/>
          <p:cNvSpPr>
            <a:spLocks noChangeShapeType="1"/>
          </p:cNvSpPr>
          <p:nvPr/>
        </p:nvSpPr>
        <p:spPr bwMode="auto">
          <a:xfrm>
            <a:off x="6672263" y="2276475"/>
            <a:ext cx="1511300" cy="865188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678" name="Text Box 14"/>
          <p:cNvSpPr txBox="1">
            <a:spLocks noChangeArrowheads="1"/>
          </p:cNvSpPr>
          <p:nvPr/>
        </p:nvSpPr>
        <p:spPr bwMode="auto">
          <a:xfrm>
            <a:off x="8115300" y="2995613"/>
            <a:ext cx="17970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>
                <a:latin typeface="Times New Roman" pitchFamily="18" charset="0"/>
              </a:rPr>
              <a:t>kW·h</a:t>
            </a:r>
          </a:p>
        </p:txBody>
      </p:sp>
      <p:sp>
        <p:nvSpPr>
          <p:cNvPr id="41999" name="AutoShape 15"/>
          <p:cNvSpPr/>
          <p:nvPr/>
        </p:nvSpPr>
        <p:spPr>
          <a:xfrm>
            <a:off x="7786688" y="1054100"/>
            <a:ext cx="3246437" cy="1870075"/>
          </a:xfrm>
          <a:prstGeom prst="cloudCallout">
            <a:avLst>
              <a:gd name="adj1" fmla="val -26750"/>
              <a:gd name="adj2" fmla="val 76060"/>
            </a:avLst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电能表示数的单位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俗称“度”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4" name="Group 16"/>
          <p:cNvGrpSpPr>
            <a:grpSpLocks/>
          </p:cNvGrpSpPr>
          <p:nvPr/>
        </p:nvGrpSpPr>
        <p:grpSpPr bwMode="auto">
          <a:xfrm>
            <a:off x="2711450" y="1125538"/>
            <a:ext cx="2862263" cy="1296987"/>
            <a:chOff x="748" y="709"/>
            <a:chExt cx="1803" cy="817"/>
          </a:xfrm>
        </p:grpSpPr>
        <p:sp>
          <p:nvSpPr>
            <p:cNvPr id="28693" name="Line 17"/>
            <p:cNvSpPr>
              <a:spLocks noChangeShapeType="1"/>
            </p:cNvSpPr>
            <p:nvPr/>
          </p:nvSpPr>
          <p:spPr bwMode="auto">
            <a:xfrm>
              <a:off x="1565" y="1071"/>
              <a:ext cx="986" cy="455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94" name="Text Box 18"/>
            <p:cNvSpPr txBox="1">
              <a:spLocks noChangeArrowheads="1"/>
            </p:cNvSpPr>
            <p:nvPr/>
          </p:nvSpPr>
          <p:spPr bwMode="auto">
            <a:xfrm>
              <a:off x="748" y="709"/>
              <a:ext cx="864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000">
                  <a:latin typeface="Times New Roman" pitchFamily="18" charset="0"/>
                </a:rPr>
                <a:t>220V</a:t>
              </a:r>
            </a:p>
          </p:txBody>
        </p:sp>
      </p:grpSp>
      <p:sp>
        <p:nvSpPr>
          <p:cNvPr id="42003" name="AutoShape 19"/>
          <p:cNvSpPr/>
          <p:nvPr/>
        </p:nvSpPr>
        <p:spPr>
          <a:xfrm>
            <a:off x="1524000" y="2924175"/>
            <a:ext cx="3887788" cy="1584325"/>
          </a:xfrm>
          <a:prstGeom prst="cloudCallout">
            <a:avLst>
              <a:gd name="adj1" fmla="val -3981"/>
              <a:gd name="adj2" fmla="val -121444"/>
            </a:avLst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电能表适用的额定电压是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220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</a:p>
        </p:txBody>
      </p:sp>
      <p:grpSp>
        <p:nvGrpSpPr>
          <p:cNvPr id="5" name="Group 20"/>
          <p:cNvGrpSpPr>
            <a:grpSpLocks/>
          </p:cNvGrpSpPr>
          <p:nvPr/>
        </p:nvGrpSpPr>
        <p:grpSpPr bwMode="auto">
          <a:xfrm>
            <a:off x="1919288" y="2492375"/>
            <a:ext cx="2922587" cy="701675"/>
            <a:chOff x="249" y="1570"/>
            <a:chExt cx="1841" cy="442"/>
          </a:xfrm>
        </p:grpSpPr>
        <p:sp>
          <p:nvSpPr>
            <p:cNvPr id="28691" name="Line 21"/>
            <p:cNvSpPr>
              <a:spLocks noChangeShapeType="1"/>
            </p:cNvSpPr>
            <p:nvPr/>
          </p:nvSpPr>
          <p:spPr bwMode="auto">
            <a:xfrm flipV="1">
              <a:off x="1610" y="1616"/>
              <a:ext cx="480" cy="144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92" name="Text Box 22"/>
            <p:cNvSpPr txBox="1">
              <a:spLocks noChangeArrowheads="1"/>
            </p:cNvSpPr>
            <p:nvPr/>
          </p:nvSpPr>
          <p:spPr bwMode="auto">
            <a:xfrm>
              <a:off x="249" y="1570"/>
              <a:ext cx="1536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000">
                  <a:latin typeface="Times New Roman" pitchFamily="18" charset="0"/>
                </a:rPr>
                <a:t>300r/kW·h</a:t>
              </a:r>
            </a:p>
          </p:txBody>
        </p:sp>
      </p:grpSp>
      <p:sp>
        <p:nvSpPr>
          <p:cNvPr id="42007" name="AutoShape 23"/>
          <p:cNvSpPr/>
          <p:nvPr/>
        </p:nvSpPr>
        <p:spPr>
          <a:xfrm>
            <a:off x="1703388" y="692150"/>
            <a:ext cx="4176712" cy="1466850"/>
          </a:xfrm>
          <a:prstGeom prst="wedgeRoundRectCallout">
            <a:avLst>
              <a:gd name="adj1" fmla="val -29741"/>
              <a:gd name="adj2" fmla="val 81060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表示电路中消耗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1kW·h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的电能电能表的转盘转过的圈数是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300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圈</a:t>
            </a:r>
          </a:p>
        </p:txBody>
      </p:sp>
      <p:grpSp>
        <p:nvGrpSpPr>
          <p:cNvPr id="6" name="Group 24"/>
          <p:cNvGrpSpPr>
            <a:grpSpLocks/>
          </p:cNvGrpSpPr>
          <p:nvPr/>
        </p:nvGrpSpPr>
        <p:grpSpPr bwMode="auto">
          <a:xfrm>
            <a:off x="6383338" y="2565400"/>
            <a:ext cx="3916362" cy="3848100"/>
            <a:chOff x="3061" y="1616"/>
            <a:chExt cx="2467" cy="2424"/>
          </a:xfrm>
        </p:grpSpPr>
        <p:sp>
          <p:nvSpPr>
            <p:cNvPr id="28689" name="Line 25"/>
            <p:cNvSpPr>
              <a:spLocks noChangeShapeType="1"/>
            </p:cNvSpPr>
            <p:nvPr/>
          </p:nvSpPr>
          <p:spPr bwMode="auto">
            <a:xfrm>
              <a:off x="3061" y="1616"/>
              <a:ext cx="816" cy="1488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90" name="Text Box 26"/>
            <p:cNvSpPr txBox="1">
              <a:spLocks noChangeArrowheads="1"/>
            </p:cNvSpPr>
            <p:nvPr/>
          </p:nvSpPr>
          <p:spPr bwMode="auto">
            <a:xfrm>
              <a:off x="3560" y="3022"/>
              <a:ext cx="1968" cy="10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000">
                  <a:latin typeface="Times New Roman" pitchFamily="18" charset="0"/>
                </a:rPr>
                <a:t>    10A</a:t>
              </a:r>
            </a:p>
            <a:p>
              <a:pPr>
                <a:spcBef>
                  <a:spcPct val="50000"/>
                </a:spcBef>
              </a:pPr>
              <a:r>
                <a:rPr lang="zh-CN" altLang="en-US" sz="4000">
                  <a:latin typeface="Times New Roman" pitchFamily="18" charset="0"/>
                </a:rPr>
                <a:t>（</a:t>
              </a:r>
              <a:r>
                <a:rPr lang="en-US" altLang="zh-CN" sz="4000">
                  <a:latin typeface="Times New Roman" pitchFamily="18" charset="0"/>
                </a:rPr>
                <a:t>40A</a:t>
              </a:r>
              <a:r>
                <a:rPr lang="zh-CN" altLang="en-US" sz="4000">
                  <a:latin typeface="Times New Roman" pitchFamily="18" charset="0"/>
                </a:rPr>
                <a:t>）</a:t>
              </a:r>
            </a:p>
          </p:txBody>
        </p:sp>
      </p:grpSp>
      <p:sp>
        <p:nvSpPr>
          <p:cNvPr id="42011" name="AutoShape 27"/>
          <p:cNvSpPr/>
          <p:nvPr/>
        </p:nvSpPr>
        <p:spPr>
          <a:xfrm>
            <a:off x="9234488" y="5033963"/>
            <a:ext cx="2987675" cy="1655762"/>
          </a:xfrm>
          <a:prstGeom prst="wedgeEllipseCallout">
            <a:avLst>
              <a:gd name="adj1" fmla="val -88681"/>
              <a:gd name="adj2" fmla="val -54505"/>
            </a:avLst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电能表持续工作时的最大电流</a:t>
            </a:r>
          </a:p>
        </p:txBody>
      </p:sp>
      <p:sp>
        <p:nvSpPr>
          <p:cNvPr id="42012" name="AutoShape 28"/>
          <p:cNvSpPr/>
          <p:nvPr/>
        </p:nvSpPr>
        <p:spPr>
          <a:xfrm>
            <a:off x="3359150" y="4652963"/>
            <a:ext cx="3600450" cy="1943100"/>
          </a:xfrm>
          <a:prstGeom prst="wedgeEllipseCallout">
            <a:avLst>
              <a:gd name="adj1" fmla="val 65653"/>
              <a:gd name="adj2" fmla="val 12500"/>
            </a:avLst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允许在短时间内通过电能表的最大电流</a:t>
            </a:r>
          </a:p>
        </p:txBody>
      </p:sp>
      <p:sp>
        <p:nvSpPr>
          <p:cNvPr id="42013" name="Text Box 29"/>
          <p:cNvSpPr txBox="1">
            <a:spLocks noChangeArrowheads="1"/>
          </p:cNvSpPr>
          <p:nvPr/>
        </p:nvSpPr>
        <p:spPr bwMode="auto">
          <a:xfrm>
            <a:off x="7138988" y="4076700"/>
            <a:ext cx="3600450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3300"/>
                </a:solidFill>
                <a:latin typeface="宋体" charset="-122"/>
              </a:rPr>
              <a:t>1</a:t>
            </a:r>
            <a:r>
              <a:rPr lang="en-US" altLang="zh-CN" sz="3600" b="1">
                <a:solidFill>
                  <a:srgbClr val="FF3300"/>
                </a:solidFill>
                <a:latin typeface="Times New Roman" pitchFamily="18" charset="0"/>
              </a:rPr>
              <a:t>kW·h</a:t>
            </a:r>
            <a:r>
              <a:rPr lang="en-US" altLang="zh-CN" sz="3600" b="1">
                <a:solidFill>
                  <a:srgbClr val="FF3300"/>
                </a:solidFill>
                <a:latin typeface="宋体" charset="-122"/>
              </a:rPr>
              <a:t>=</a:t>
            </a:r>
            <a:r>
              <a:rPr lang="en-US" altLang="zh-CN" sz="3600" b="1" u="sng">
                <a:solidFill>
                  <a:srgbClr val="FF3300"/>
                </a:solidFill>
                <a:latin typeface="宋体" charset="-122"/>
              </a:rPr>
              <a:t>    </a:t>
            </a:r>
            <a:r>
              <a:rPr lang="en-US" altLang="zh-CN" sz="3600" b="1">
                <a:solidFill>
                  <a:srgbClr val="FF3300"/>
                </a:solidFill>
                <a:latin typeface="Times New Roman" pitchFamily="18" charset="0"/>
              </a:rPr>
              <a:t>J</a:t>
            </a:r>
          </a:p>
        </p:txBody>
      </p:sp>
      <p:sp>
        <p:nvSpPr>
          <p:cNvPr id="28688" name="Text Box 30"/>
          <p:cNvSpPr txBox="1">
            <a:spLocks noChangeArrowheads="1"/>
          </p:cNvSpPr>
          <p:nvPr/>
        </p:nvSpPr>
        <p:spPr bwMode="auto">
          <a:xfrm>
            <a:off x="3071813" y="185738"/>
            <a:ext cx="3887787" cy="5794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Tahoma" pitchFamily="34" charset="0"/>
              </a:rPr>
              <a:t>电能表铭牌的含义：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99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1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199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1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2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200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2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4200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2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420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2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420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2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95" grpId="0" bldLvl="0" animBg="1"/>
      <p:bldP spid="41999" grpId="0" bldLvl="0" animBg="1"/>
      <p:bldP spid="42003" grpId="0" bldLvl="0" animBg="1"/>
      <p:bldP spid="42007" grpId="0" bldLvl="0" animBg="1"/>
      <p:bldP spid="42011" grpId="0" bldLvl="0" animBg="1"/>
      <p:bldP spid="42012" grpId="0" bldLvl="0" animBg="1"/>
      <p:bldP spid="420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图片 36865" descr="图片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225" y="-15875"/>
            <a:ext cx="12723813" cy="688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2" name="文本框 12291"/>
          <p:cNvSpPr txBox="1">
            <a:spLocks noChangeArrowheads="1"/>
          </p:cNvSpPr>
          <p:nvPr/>
        </p:nvSpPr>
        <p:spPr bwMode="auto">
          <a:xfrm>
            <a:off x="1847850" y="260350"/>
            <a:ext cx="5903913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>
                <a:solidFill>
                  <a:srgbClr val="FF3300"/>
                </a:solidFill>
              </a:rPr>
              <a:t>1</a:t>
            </a:r>
            <a:r>
              <a:rPr lang="zh-CN" altLang="en-US" sz="4800" b="1">
                <a:solidFill>
                  <a:srgbClr val="FF3300"/>
                </a:solidFill>
              </a:rPr>
              <a:t>度电的作用：</a:t>
            </a:r>
          </a:p>
        </p:txBody>
      </p:sp>
      <p:pic>
        <p:nvPicPr>
          <p:cNvPr id="30723" name="图片 12292" descr="{8234C941-02B1-464B-8D30-334BE85E099D}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24113" y="3933825"/>
            <a:ext cx="7380287" cy="215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4" name="图片 12293" descr="{D357C70B-0650-45BE-9DB6-9CAC86172F2C}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351088" y="1125538"/>
            <a:ext cx="7272337" cy="213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5" name="文本框 12294"/>
          <p:cNvSpPr txBox="1">
            <a:spLocks noChangeArrowheads="1"/>
          </p:cNvSpPr>
          <p:nvPr/>
        </p:nvSpPr>
        <p:spPr bwMode="auto">
          <a:xfrm>
            <a:off x="2351088" y="3284538"/>
            <a:ext cx="7921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3300"/>
                </a:solidFill>
              </a:rPr>
              <a:t>锅炉炼钢</a:t>
            </a:r>
            <a:r>
              <a:rPr lang="en-US" altLang="zh-CN" sz="2400" b="1">
                <a:solidFill>
                  <a:srgbClr val="FF3300"/>
                </a:solidFill>
              </a:rPr>
              <a:t>1.6Kg     </a:t>
            </a:r>
            <a:r>
              <a:rPr lang="zh-CN" altLang="en-US" sz="2400" b="1">
                <a:solidFill>
                  <a:srgbClr val="FF3300"/>
                </a:solidFill>
              </a:rPr>
              <a:t>生产化肥</a:t>
            </a:r>
            <a:r>
              <a:rPr lang="en-US" altLang="zh-CN" sz="2400" b="1">
                <a:solidFill>
                  <a:srgbClr val="FF3300"/>
                </a:solidFill>
              </a:rPr>
              <a:t>0.7Kg      </a:t>
            </a:r>
            <a:r>
              <a:rPr lang="zh-CN" altLang="en-US" sz="2400" b="1">
                <a:solidFill>
                  <a:srgbClr val="FF3300"/>
                </a:solidFill>
              </a:rPr>
              <a:t>采掘原煤</a:t>
            </a:r>
            <a:r>
              <a:rPr lang="en-US" altLang="zh-CN" sz="2400" b="1">
                <a:solidFill>
                  <a:srgbClr val="FF3300"/>
                </a:solidFill>
              </a:rPr>
              <a:t>105Kg</a:t>
            </a:r>
          </a:p>
        </p:txBody>
      </p:sp>
      <p:sp>
        <p:nvSpPr>
          <p:cNvPr id="30726" name="文本框 12295"/>
          <p:cNvSpPr txBox="1">
            <a:spLocks noChangeArrowheads="1"/>
          </p:cNvSpPr>
          <p:nvPr/>
        </p:nvSpPr>
        <p:spPr bwMode="auto">
          <a:xfrm>
            <a:off x="1992313" y="6021388"/>
            <a:ext cx="79200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3300"/>
                </a:solidFill>
              </a:rPr>
              <a:t>一次灌溉麦田</a:t>
            </a:r>
            <a:r>
              <a:rPr lang="en-US" altLang="zh-CN" sz="2400" b="1">
                <a:solidFill>
                  <a:srgbClr val="FF3300"/>
                </a:solidFill>
              </a:rPr>
              <a:t>330m</a:t>
            </a:r>
            <a:r>
              <a:rPr lang="en-US" altLang="zh-CN" sz="2400" b="1" baseline="30000">
                <a:solidFill>
                  <a:srgbClr val="FF3300"/>
                </a:solidFill>
              </a:rPr>
              <a:t>2    </a:t>
            </a:r>
            <a:r>
              <a:rPr lang="zh-CN" altLang="en-US" sz="2400" b="1">
                <a:solidFill>
                  <a:srgbClr val="FF3300"/>
                </a:solidFill>
              </a:rPr>
              <a:t>电车行驶</a:t>
            </a:r>
            <a:r>
              <a:rPr lang="en-US" altLang="zh-CN" sz="2400" b="1">
                <a:solidFill>
                  <a:srgbClr val="FF3300"/>
                </a:solidFill>
              </a:rPr>
              <a:t>0.85Km    </a:t>
            </a:r>
            <a:r>
              <a:rPr lang="zh-CN" altLang="en-US" sz="2400" b="1">
                <a:solidFill>
                  <a:srgbClr val="FF3300"/>
                </a:solidFill>
              </a:rPr>
              <a:t>机织棉布</a:t>
            </a:r>
            <a:r>
              <a:rPr lang="en-US" altLang="zh-CN" sz="2400" b="1">
                <a:solidFill>
                  <a:srgbClr val="FF3300"/>
                </a:solidFill>
              </a:rPr>
              <a:t>11m</a:t>
            </a:r>
          </a:p>
        </p:txBody>
      </p:sp>
    </p:spTree>
  </p:cSld>
  <p:clrMapOvr>
    <a:masterClrMapping/>
  </p:clrMapOvr>
  <p:transition>
    <p:random/>
    <p:sndAc>
      <p:stSnd>
        <p:snd r:embed="rId2" name="camera.wav"/>
      </p:stSnd>
    </p:sndAc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图片 36865" descr="图片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9525" y="-15875"/>
            <a:ext cx="12725400" cy="688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4578" name="表格 24577"/>
          <p:cNvGraphicFramePr/>
          <p:nvPr/>
        </p:nvGraphicFramePr>
        <p:xfrm>
          <a:off x="3048000" y="2133600"/>
          <a:ext cx="5638800" cy="701675"/>
        </p:xfrm>
        <a:graphic>
          <a:graphicData uri="http://schemas.openxmlformats.org/drawingml/2006/table">
            <a:tbl>
              <a:tblPr/>
              <a:tblGrid>
                <a:gridCol w="1127125"/>
                <a:gridCol w="1129030"/>
                <a:gridCol w="1127125"/>
                <a:gridCol w="1128395"/>
                <a:gridCol w="1127125"/>
              </a:tblGrid>
              <a:tr h="70104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400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zh-CN" altLang="en-US" sz="400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4000">
                          <a:solidFill>
                            <a:srgbClr val="000000"/>
                          </a:solidFill>
                        </a:rPr>
                        <a:t>2</a:t>
                      </a:r>
                      <a:endParaRPr lang="zh-CN" altLang="en-US" sz="400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4000">
                          <a:solidFill>
                            <a:srgbClr val="000000"/>
                          </a:solidFill>
                        </a:rPr>
                        <a:t>3</a:t>
                      </a:r>
                      <a:endParaRPr lang="zh-CN" altLang="en-US" sz="400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4000">
                          <a:solidFill>
                            <a:srgbClr val="000000"/>
                          </a:solidFill>
                        </a:rPr>
                        <a:t>4</a:t>
                      </a:r>
                      <a:endParaRPr lang="zh-CN" altLang="en-US" sz="400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4000">
                          <a:solidFill>
                            <a:srgbClr val="000000"/>
                          </a:solidFill>
                        </a:rPr>
                        <a:t>5</a:t>
                      </a:r>
                      <a:endParaRPr lang="zh-CN" altLang="en-US" sz="400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4592" name="表格 24591"/>
          <p:cNvGraphicFramePr/>
          <p:nvPr/>
        </p:nvGraphicFramePr>
        <p:xfrm>
          <a:off x="3124200" y="3810000"/>
          <a:ext cx="5638800" cy="701675"/>
        </p:xfrm>
        <a:graphic>
          <a:graphicData uri="http://schemas.openxmlformats.org/drawingml/2006/table">
            <a:tbl>
              <a:tblPr/>
              <a:tblGrid>
                <a:gridCol w="1127125"/>
                <a:gridCol w="1129030"/>
                <a:gridCol w="1127125"/>
                <a:gridCol w="1128395"/>
                <a:gridCol w="1127125"/>
              </a:tblGrid>
              <a:tr h="70104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400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zh-CN" altLang="en-US" sz="400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4000">
                          <a:solidFill>
                            <a:srgbClr val="000000"/>
                          </a:solidFill>
                        </a:rPr>
                        <a:t>2</a:t>
                      </a:r>
                      <a:endParaRPr lang="zh-CN" altLang="en-US" sz="400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4000">
                          <a:solidFill>
                            <a:srgbClr val="000000"/>
                          </a:solidFill>
                        </a:rPr>
                        <a:t>4</a:t>
                      </a:r>
                      <a:endParaRPr lang="zh-CN" altLang="en-US" sz="400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4000">
                          <a:solidFill>
                            <a:srgbClr val="000000"/>
                          </a:solidFill>
                        </a:rPr>
                        <a:t>3</a:t>
                      </a:r>
                      <a:endParaRPr lang="zh-CN" altLang="en-US" sz="400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4000">
                          <a:solidFill>
                            <a:srgbClr val="000000"/>
                          </a:solidFill>
                        </a:rPr>
                        <a:t>4</a:t>
                      </a:r>
                      <a:endParaRPr lang="zh-CN" altLang="en-US" sz="400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</a:tr>
            </a:tbl>
          </a:graphicData>
        </a:graphic>
      </p:graphicFrame>
      <p:sp>
        <p:nvSpPr>
          <p:cNvPr id="31774" name="文本框 24606"/>
          <p:cNvSpPr txBox="1">
            <a:spLocks noChangeArrowheads="1"/>
          </p:cNvSpPr>
          <p:nvPr/>
        </p:nvSpPr>
        <p:spPr bwMode="auto">
          <a:xfrm>
            <a:off x="3048000" y="4800600"/>
            <a:ext cx="50434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>
              <a:spcBef>
                <a:spcPct val="50000"/>
              </a:spcBef>
            </a:pPr>
            <a:r>
              <a:rPr lang="en-US" altLang="zh-CN" sz="3600" b="1">
                <a:solidFill>
                  <a:srgbClr val="000000"/>
                </a:solidFill>
                <a:latin typeface="Tahoma" pitchFamily="34" charset="0"/>
              </a:rPr>
              <a:t>W</a:t>
            </a:r>
            <a:r>
              <a:rPr lang="en-US" altLang="zh-CN" sz="3600" b="1" baseline="-25000">
                <a:solidFill>
                  <a:srgbClr val="000000"/>
                </a:solidFill>
                <a:latin typeface="Tahoma" pitchFamily="34" charset="0"/>
              </a:rPr>
              <a:t>2</a:t>
            </a:r>
            <a:r>
              <a:rPr lang="en-US" altLang="zh-CN" sz="3600" b="1">
                <a:solidFill>
                  <a:srgbClr val="000000"/>
                </a:solidFill>
                <a:latin typeface="Tahoma" pitchFamily="34" charset="0"/>
              </a:rPr>
              <a:t>=______kw</a:t>
            </a:r>
            <a:r>
              <a:rPr lang="en-US" altLang="zh-CN" sz="3600" b="1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•</a:t>
            </a:r>
            <a:r>
              <a:rPr lang="en-US" altLang="zh-CN" sz="3600" b="1">
                <a:solidFill>
                  <a:srgbClr val="000000"/>
                </a:solidFill>
                <a:latin typeface="Tahoma" pitchFamily="34" charset="0"/>
              </a:rPr>
              <a:t>h</a:t>
            </a:r>
          </a:p>
        </p:txBody>
      </p:sp>
      <p:sp>
        <p:nvSpPr>
          <p:cNvPr id="31775" name="文本框 24607"/>
          <p:cNvSpPr txBox="1">
            <a:spLocks noChangeArrowheads="1"/>
          </p:cNvSpPr>
          <p:nvPr/>
        </p:nvSpPr>
        <p:spPr bwMode="auto">
          <a:xfrm>
            <a:off x="1203325" y="2197100"/>
            <a:ext cx="1768475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000000"/>
                </a:solidFill>
                <a:latin typeface="Tahoma" pitchFamily="34" charset="0"/>
              </a:rPr>
              <a:t>1</a:t>
            </a:r>
            <a:r>
              <a:rPr lang="zh-CN" altLang="en-US" sz="3600" b="1">
                <a:solidFill>
                  <a:srgbClr val="000000"/>
                </a:solidFill>
                <a:latin typeface="Tahoma" pitchFamily="34" charset="0"/>
              </a:rPr>
              <a:t>月底</a:t>
            </a:r>
            <a:r>
              <a:rPr lang="en-US" altLang="zh-CN" sz="3600" b="1">
                <a:solidFill>
                  <a:srgbClr val="000000"/>
                </a:solidFill>
                <a:latin typeface="Tahoma" pitchFamily="34" charset="0"/>
              </a:rPr>
              <a:t>:</a:t>
            </a:r>
          </a:p>
        </p:txBody>
      </p:sp>
      <p:sp>
        <p:nvSpPr>
          <p:cNvPr id="31776" name="文本框 24608"/>
          <p:cNvSpPr txBox="1">
            <a:spLocks noChangeArrowheads="1"/>
          </p:cNvSpPr>
          <p:nvPr/>
        </p:nvSpPr>
        <p:spPr bwMode="auto">
          <a:xfrm>
            <a:off x="1905000" y="3810000"/>
            <a:ext cx="10668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2400">
              <a:solidFill>
                <a:srgbClr val="000000"/>
              </a:solidFill>
              <a:latin typeface="Tahoma" pitchFamily="34" charset="0"/>
            </a:endParaRPr>
          </a:p>
        </p:txBody>
      </p:sp>
      <p:sp>
        <p:nvSpPr>
          <p:cNvPr id="31777" name="文本框 24609"/>
          <p:cNvSpPr txBox="1">
            <a:spLocks noChangeArrowheads="1"/>
          </p:cNvSpPr>
          <p:nvPr/>
        </p:nvSpPr>
        <p:spPr bwMode="auto">
          <a:xfrm>
            <a:off x="1295400" y="3838575"/>
            <a:ext cx="1584325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000000"/>
                </a:solidFill>
                <a:latin typeface="Tahoma" pitchFamily="34" charset="0"/>
              </a:rPr>
              <a:t>2</a:t>
            </a:r>
            <a:r>
              <a:rPr lang="zh-CN" altLang="en-US" sz="3600" b="1">
                <a:solidFill>
                  <a:srgbClr val="000000"/>
                </a:solidFill>
                <a:latin typeface="Tahoma" pitchFamily="34" charset="0"/>
              </a:rPr>
              <a:t>月底</a:t>
            </a:r>
            <a:r>
              <a:rPr lang="en-US" altLang="zh-CN" sz="3600" b="1">
                <a:solidFill>
                  <a:srgbClr val="000000"/>
                </a:solidFill>
                <a:latin typeface="Tahoma" pitchFamily="34" charset="0"/>
              </a:rPr>
              <a:t>:</a:t>
            </a:r>
          </a:p>
        </p:txBody>
      </p:sp>
      <p:sp>
        <p:nvSpPr>
          <p:cNvPr id="31778" name="文本框 24610"/>
          <p:cNvSpPr txBox="1">
            <a:spLocks noChangeArrowheads="1"/>
          </p:cNvSpPr>
          <p:nvPr/>
        </p:nvSpPr>
        <p:spPr bwMode="auto">
          <a:xfrm>
            <a:off x="3619500" y="5853113"/>
            <a:ext cx="6630988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000000"/>
                </a:solidFill>
                <a:latin typeface="Tahoma" pitchFamily="34" charset="0"/>
              </a:rPr>
              <a:t>W=______________ kw</a:t>
            </a:r>
            <a:r>
              <a:rPr lang="en-US" altLang="zh-CN" sz="3600" b="1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•</a:t>
            </a:r>
            <a:r>
              <a:rPr lang="en-US" altLang="zh-CN" sz="3600" b="1">
                <a:solidFill>
                  <a:srgbClr val="000000"/>
                </a:solidFill>
                <a:latin typeface="Tahoma" pitchFamily="34" charset="0"/>
              </a:rPr>
              <a:t>h</a:t>
            </a:r>
          </a:p>
          <a:p>
            <a:pPr>
              <a:spcBef>
                <a:spcPct val="50000"/>
              </a:spcBef>
            </a:pPr>
            <a:endParaRPr lang="en-US" altLang="zh-CN" sz="2400" b="1">
              <a:solidFill>
                <a:srgbClr val="000000"/>
              </a:solidFill>
              <a:latin typeface="Tahoma" pitchFamily="34" charset="0"/>
            </a:endParaRPr>
          </a:p>
        </p:txBody>
      </p:sp>
      <p:sp>
        <p:nvSpPr>
          <p:cNvPr id="24612" name="文本框 24611"/>
          <p:cNvSpPr txBox="1">
            <a:spLocks noChangeArrowheads="1"/>
          </p:cNvSpPr>
          <p:nvPr/>
        </p:nvSpPr>
        <p:spPr bwMode="auto">
          <a:xfrm>
            <a:off x="4895850" y="3098800"/>
            <a:ext cx="1600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Tahoma" pitchFamily="34" charset="0"/>
              </a:rPr>
              <a:t>234.5</a:t>
            </a:r>
          </a:p>
        </p:txBody>
      </p:sp>
      <p:sp>
        <p:nvSpPr>
          <p:cNvPr id="24613" name="文本框 24612"/>
          <p:cNvSpPr txBox="1">
            <a:spLocks noChangeArrowheads="1"/>
          </p:cNvSpPr>
          <p:nvPr/>
        </p:nvSpPr>
        <p:spPr bwMode="auto">
          <a:xfrm>
            <a:off x="4797425" y="4800600"/>
            <a:ext cx="1752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Tahoma" pitchFamily="34" charset="0"/>
              </a:rPr>
              <a:t>243.4</a:t>
            </a:r>
          </a:p>
        </p:txBody>
      </p:sp>
      <p:sp>
        <p:nvSpPr>
          <p:cNvPr id="24614" name="文本框 24613"/>
          <p:cNvSpPr txBox="1">
            <a:spLocks noChangeArrowheads="1"/>
          </p:cNvSpPr>
          <p:nvPr/>
        </p:nvSpPr>
        <p:spPr bwMode="auto">
          <a:xfrm>
            <a:off x="4983163" y="5734050"/>
            <a:ext cx="40544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Tahoma" pitchFamily="34" charset="0"/>
              </a:rPr>
              <a:t>W</a:t>
            </a:r>
            <a:r>
              <a:rPr lang="en-US" altLang="zh-CN" sz="3600" b="1" baseline="-25000">
                <a:solidFill>
                  <a:srgbClr val="FF0000"/>
                </a:solidFill>
                <a:latin typeface="Tahoma" pitchFamily="34" charset="0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Tahoma" pitchFamily="34" charset="0"/>
              </a:rPr>
              <a:t> -W</a:t>
            </a:r>
            <a:r>
              <a:rPr lang="en-US" altLang="zh-CN" sz="3600" b="1" baseline="-25000">
                <a:solidFill>
                  <a:srgbClr val="FF0000"/>
                </a:solidFill>
                <a:latin typeface="Tahoma" pitchFamily="34" charset="0"/>
              </a:rPr>
              <a:t>1</a:t>
            </a:r>
            <a:r>
              <a:rPr lang="en-US" altLang="zh-CN" sz="3600" b="1">
                <a:solidFill>
                  <a:srgbClr val="FF0000"/>
                </a:solidFill>
                <a:latin typeface="Tahoma" pitchFamily="34" charset="0"/>
              </a:rPr>
              <a:t>= 8.9</a:t>
            </a:r>
          </a:p>
        </p:txBody>
      </p:sp>
      <p:sp>
        <p:nvSpPr>
          <p:cNvPr id="24615" name="文本框 24614"/>
          <p:cNvSpPr txBox="1"/>
          <p:nvPr/>
        </p:nvSpPr>
        <p:spPr>
          <a:xfrm>
            <a:off x="1023938" y="5886450"/>
            <a:ext cx="2595562" cy="639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3600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600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月份用电</a:t>
            </a:r>
          </a:p>
        </p:txBody>
      </p:sp>
      <p:sp>
        <p:nvSpPr>
          <p:cNvPr id="31783" name="矩形 24616"/>
          <p:cNvSpPr>
            <a:spLocks noChangeArrowheads="1"/>
          </p:cNvSpPr>
          <p:nvPr/>
        </p:nvSpPr>
        <p:spPr bwMode="auto">
          <a:xfrm>
            <a:off x="1524000" y="1557338"/>
            <a:ext cx="1292225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000000"/>
                </a:solidFill>
              </a:rPr>
              <a:t> </a:t>
            </a:r>
            <a:endParaRPr lang="zh-CN" altLang="en-US" sz="3600" b="1">
              <a:solidFill>
                <a:srgbClr val="000000"/>
              </a:solidFill>
            </a:endParaRPr>
          </a:p>
        </p:txBody>
      </p:sp>
      <p:grpSp>
        <p:nvGrpSpPr>
          <p:cNvPr id="31784" name="组合 8"/>
          <p:cNvGrpSpPr>
            <a:grpSpLocks/>
          </p:cNvGrpSpPr>
          <p:nvPr/>
        </p:nvGrpSpPr>
        <p:grpSpPr bwMode="auto">
          <a:xfrm>
            <a:off x="1203325" y="381000"/>
            <a:ext cx="3352800" cy="762000"/>
            <a:chOff x="144" y="144"/>
            <a:chExt cx="2688" cy="336"/>
          </a:xfrm>
        </p:grpSpPr>
        <p:sp>
          <p:nvSpPr>
            <p:cNvPr id="31786" name="圆角矩形 37894"/>
            <p:cNvSpPr>
              <a:spLocks noChangeArrowheads="1"/>
            </p:cNvSpPr>
            <p:nvPr/>
          </p:nvSpPr>
          <p:spPr bwMode="auto">
            <a:xfrm>
              <a:off x="144" y="144"/>
              <a:ext cx="2688" cy="336"/>
            </a:xfrm>
            <a:prstGeom prst="roundRect">
              <a:avLst>
                <a:gd name="adj" fmla="val 16667"/>
              </a:avLst>
            </a:prstGeom>
            <a:solidFill>
              <a:srgbClr val="CCFFCC"/>
            </a:solidFill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>
                <a:latin typeface="Times New Roman" pitchFamily="18" charset="0"/>
              </a:endParaRPr>
            </a:p>
          </p:txBody>
        </p:sp>
        <p:sp>
          <p:nvSpPr>
            <p:cNvPr id="31787" name="文本框 37895"/>
            <p:cNvSpPr txBox="1">
              <a:spLocks noChangeArrowheads="1"/>
            </p:cNvSpPr>
            <p:nvPr/>
          </p:nvSpPr>
          <p:spPr bwMode="auto">
            <a:xfrm>
              <a:off x="338" y="153"/>
              <a:ext cx="2494" cy="2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3600" b="1">
                  <a:latin typeface="Times New Roman" pitchFamily="18" charset="0"/>
                </a:rPr>
                <a:t>课堂练习</a:t>
              </a:r>
            </a:p>
          </p:txBody>
        </p:sp>
      </p:grpSp>
      <p:sp>
        <p:nvSpPr>
          <p:cNvPr id="31785" name="文本框 1"/>
          <p:cNvSpPr txBox="1">
            <a:spLocks noChangeArrowheads="1"/>
          </p:cNvSpPr>
          <p:nvPr/>
        </p:nvSpPr>
        <p:spPr bwMode="auto">
          <a:xfrm>
            <a:off x="3175000" y="3098800"/>
            <a:ext cx="50434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>
              <a:spcBef>
                <a:spcPct val="50000"/>
              </a:spcBef>
            </a:pPr>
            <a:r>
              <a:rPr lang="en-US" altLang="zh-CN" sz="3600" b="1">
                <a:solidFill>
                  <a:srgbClr val="000000"/>
                </a:solidFill>
                <a:latin typeface="Tahoma" pitchFamily="34" charset="0"/>
              </a:rPr>
              <a:t>W</a:t>
            </a:r>
            <a:r>
              <a:rPr lang="en-US" altLang="zh-CN" sz="3600" b="1" baseline="-25000">
                <a:solidFill>
                  <a:srgbClr val="000000"/>
                </a:solidFill>
                <a:latin typeface="Tahoma" pitchFamily="34" charset="0"/>
              </a:rPr>
              <a:t>1</a:t>
            </a:r>
            <a:r>
              <a:rPr lang="en-US" altLang="zh-CN" sz="3600" b="1">
                <a:solidFill>
                  <a:srgbClr val="000000"/>
                </a:solidFill>
                <a:latin typeface="Tahoma" pitchFamily="34" charset="0"/>
              </a:rPr>
              <a:t>=______kw</a:t>
            </a:r>
            <a:r>
              <a:rPr lang="en-US" altLang="zh-CN" sz="3600" b="1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•</a:t>
            </a:r>
            <a:r>
              <a:rPr lang="en-US" altLang="zh-CN" sz="3600" b="1">
                <a:solidFill>
                  <a:srgbClr val="000000"/>
                </a:solidFill>
                <a:latin typeface="Tahoma" pitchFamily="34" charset="0"/>
              </a:rPr>
              <a:t>h</a:t>
            </a:r>
          </a:p>
        </p:txBody>
      </p:sp>
    </p:spTree>
  </p:cSld>
  <p:clrMapOvr>
    <a:masterClrMapping/>
  </p:clrMapOvr>
  <p:transition>
    <p:blinds dir="vert"/>
    <p:sndAc>
      <p:stSnd>
        <p:snd r:embed="rId2" name="breez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6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46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46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612" grpId="0" build="p"/>
      <p:bldP spid="24613" grpId="0" build="p"/>
      <p:bldP spid="24614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图片 36865" descr="图片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225" y="-15875"/>
            <a:ext cx="12723813" cy="688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2770" name="组合 8"/>
          <p:cNvGrpSpPr>
            <a:grpSpLocks/>
          </p:cNvGrpSpPr>
          <p:nvPr/>
        </p:nvGrpSpPr>
        <p:grpSpPr bwMode="auto">
          <a:xfrm>
            <a:off x="1177925" y="211138"/>
            <a:ext cx="3352800" cy="762000"/>
            <a:chOff x="144" y="144"/>
            <a:chExt cx="2688" cy="336"/>
          </a:xfrm>
        </p:grpSpPr>
        <p:sp>
          <p:nvSpPr>
            <p:cNvPr id="32772" name="圆角矩形 37894"/>
            <p:cNvSpPr>
              <a:spLocks noChangeArrowheads="1"/>
            </p:cNvSpPr>
            <p:nvPr/>
          </p:nvSpPr>
          <p:spPr bwMode="auto">
            <a:xfrm>
              <a:off x="144" y="144"/>
              <a:ext cx="2688" cy="336"/>
            </a:xfrm>
            <a:prstGeom prst="roundRect">
              <a:avLst>
                <a:gd name="adj" fmla="val 16667"/>
              </a:avLst>
            </a:prstGeom>
            <a:solidFill>
              <a:srgbClr val="CCFFCC"/>
            </a:solidFill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>
                <a:latin typeface="Times New Roman" pitchFamily="18" charset="0"/>
              </a:endParaRPr>
            </a:p>
          </p:txBody>
        </p:sp>
        <p:sp>
          <p:nvSpPr>
            <p:cNvPr id="32773" name="文本框 37895"/>
            <p:cNvSpPr txBox="1">
              <a:spLocks noChangeArrowheads="1"/>
            </p:cNvSpPr>
            <p:nvPr/>
          </p:nvSpPr>
          <p:spPr bwMode="auto">
            <a:xfrm>
              <a:off x="338" y="153"/>
              <a:ext cx="2494" cy="2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3600" b="1">
                  <a:latin typeface="Times New Roman" pitchFamily="18" charset="0"/>
                </a:rPr>
                <a:t>课堂练习</a:t>
              </a:r>
            </a:p>
          </p:txBody>
        </p:sp>
      </p:grpSp>
      <p:sp>
        <p:nvSpPr>
          <p:cNvPr id="32771" name="标题 56321"/>
          <p:cNvSpPr>
            <a:spLocks noGrp="1"/>
          </p:cNvSpPr>
          <p:nvPr/>
        </p:nvSpPr>
        <p:spPr bwMode="auto">
          <a:xfrm>
            <a:off x="593725" y="1060450"/>
            <a:ext cx="9486900" cy="324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3600" b="1">
                <a:latin typeface="Calibri Light"/>
              </a:rPr>
              <a:t>     </a:t>
            </a:r>
            <a:r>
              <a:rPr lang="zh-CN" altLang="en-US" sz="3600" b="1">
                <a:latin typeface="Calibri Light"/>
              </a:rPr>
              <a:t>一电能表表盘上标明“</a:t>
            </a:r>
            <a:r>
              <a:rPr lang="en-US" altLang="zh-CN" sz="3600" b="1">
                <a:latin typeface="宋体" charset="-122"/>
              </a:rPr>
              <a:t>1200r/kW</a:t>
            </a:r>
            <a:r>
              <a:rPr lang="en-US" altLang="en-US" sz="3600" b="1">
                <a:latin typeface="Calibri Light"/>
              </a:rPr>
              <a:t>·</a:t>
            </a:r>
            <a:r>
              <a:rPr lang="en-US" altLang="zh-CN" sz="3600" b="1">
                <a:latin typeface="宋体" charset="-122"/>
              </a:rPr>
              <a:t>h</a:t>
            </a:r>
            <a:r>
              <a:rPr lang="en-US" altLang="zh-CN" sz="3600" b="1">
                <a:latin typeface="Calibri Light"/>
              </a:rPr>
              <a:t>”</a:t>
            </a:r>
            <a:r>
              <a:rPr lang="zh-CN" altLang="en-US" sz="3600" b="1">
                <a:latin typeface="Calibri Light"/>
              </a:rPr>
              <a:t>，将某家用电器单独接在该表上，</a:t>
            </a:r>
            <a:r>
              <a:rPr lang="zh-CN" altLang="en-US" sz="3600" b="1">
                <a:latin typeface="宋体" charset="-122"/>
              </a:rPr>
              <a:t>当用电器工作</a:t>
            </a:r>
            <a:r>
              <a:rPr lang="en-US" altLang="zh-CN" sz="3600" b="1">
                <a:latin typeface="宋体" charset="-122"/>
              </a:rPr>
              <a:t>4min</a:t>
            </a:r>
            <a:r>
              <a:rPr lang="zh-CN" altLang="en-US" sz="3600" b="1">
                <a:latin typeface="宋体" charset="-122"/>
              </a:rPr>
              <a:t>后，电能表转盘转过</a:t>
            </a:r>
            <a:r>
              <a:rPr lang="en-US" altLang="zh-CN" sz="3600" b="1">
                <a:latin typeface="宋体" charset="-122"/>
              </a:rPr>
              <a:t>60r. </a:t>
            </a:r>
            <a:r>
              <a:rPr lang="zh-CN" altLang="en-US" sz="3600" b="1">
                <a:latin typeface="宋体" charset="-122"/>
              </a:rPr>
              <a:t>求该用电器消耗的电能为多少</a:t>
            </a:r>
            <a:r>
              <a:rPr lang="en-US" altLang="zh-CN" sz="3600" b="1">
                <a:latin typeface="宋体" charset="-122"/>
              </a:rPr>
              <a:t>J</a:t>
            </a:r>
            <a:r>
              <a:rPr lang="zh-CN" altLang="en-US" sz="3600" b="1">
                <a:latin typeface="宋体" charset="-122"/>
              </a:rPr>
              <a:t>？若用电器的额定电压为</a:t>
            </a:r>
            <a:r>
              <a:rPr lang="en-US" altLang="zh-CN" sz="3600" b="1">
                <a:latin typeface="宋体" charset="-122"/>
              </a:rPr>
              <a:t>220V</a:t>
            </a:r>
            <a:r>
              <a:rPr lang="zh-CN" altLang="en-US" sz="3600" b="1">
                <a:latin typeface="宋体" charset="-122"/>
              </a:rPr>
              <a:t>，通过该用电器的电流？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4370070" y="5767705"/>
            <a:ext cx="7585710" cy="101409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b="1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latin typeface="+mn-lt"/>
                <a:ea typeface="+mn-ea"/>
              </a:rPr>
              <a:t>凌海市育才学校   徐爽</a:t>
            </a:r>
          </a:p>
        </p:txBody>
      </p:sp>
      <p:sp>
        <p:nvSpPr>
          <p:cNvPr id="16387" name="WordArt 5"/>
          <p:cNvSpPr>
            <a:spLocks noChangeArrowheads="1" noChangeShapeType="1" noTextEdit="1"/>
          </p:cNvSpPr>
          <p:nvPr/>
        </p:nvSpPr>
        <p:spPr bwMode="auto">
          <a:xfrm>
            <a:off x="1397000" y="307975"/>
            <a:ext cx="9599613" cy="2228850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3600" kern="1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黑体"/>
                <a:ea typeface="黑体"/>
              </a:rPr>
              <a:t>第十三章 电功和电功率</a:t>
            </a:r>
          </a:p>
        </p:txBody>
      </p:sp>
      <p:sp>
        <p:nvSpPr>
          <p:cNvPr id="16388" name="WordArt 6"/>
          <p:cNvSpPr>
            <a:spLocks noChangeArrowheads="1" noChangeShapeType="1" noTextEdit="1"/>
          </p:cNvSpPr>
          <p:nvPr/>
        </p:nvSpPr>
        <p:spPr bwMode="auto">
          <a:xfrm>
            <a:off x="2506663" y="3160713"/>
            <a:ext cx="7461250" cy="1389062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3600" kern="1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黑体"/>
                <a:ea typeface="黑体"/>
              </a:rPr>
              <a:t>第一节 电能和电功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36865" descr="图片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23813" cy="688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圆角矩形 37894"/>
          <p:cNvSpPr>
            <a:spLocks noChangeArrowheads="1"/>
          </p:cNvSpPr>
          <p:nvPr/>
        </p:nvSpPr>
        <p:spPr bwMode="auto">
          <a:xfrm>
            <a:off x="1177925" y="225425"/>
            <a:ext cx="3352800" cy="762000"/>
          </a:xfrm>
          <a:prstGeom prst="roundRect">
            <a:avLst>
              <a:gd name="adj" fmla="val 16667"/>
            </a:avLst>
          </a:prstGeom>
          <a:solidFill>
            <a:srgbClr val="CCFFCC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>
              <a:latin typeface="Times New Roman" pitchFamily="18" charset="0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758950" y="287338"/>
            <a:ext cx="2019300" cy="693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600" b="1">
                <a:latin typeface="Calibri" pitchFamily="34" charset="0"/>
              </a:rPr>
              <a:t>学习目标</a:t>
            </a:r>
          </a:p>
        </p:txBody>
      </p:sp>
      <p:pic>
        <p:nvPicPr>
          <p:cNvPr id="21511" name="Freeform 6"/>
          <p:cNvPicPr>
            <a:picLocks noChangeAspect="1" noChangeArrowheads="1"/>
          </p:cNvPicPr>
          <p:nvPr/>
        </p:nvPicPr>
        <p:blipFill>
          <a:blip r:embed="rId3">
            <a:lum bright="22000"/>
          </a:blip>
          <a:srcRect/>
          <a:stretch>
            <a:fillRect/>
          </a:stretch>
        </p:blipFill>
        <p:spPr bwMode="auto">
          <a:xfrm>
            <a:off x="411163" y="1447800"/>
            <a:ext cx="1473200" cy="235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2" name="Freeform 7"/>
          <p:cNvPicPr>
            <a:picLocks noChangeAspect="1" noChangeArrowheads="1"/>
          </p:cNvPicPr>
          <p:nvPr/>
        </p:nvPicPr>
        <p:blipFill>
          <a:blip r:embed="rId4">
            <a:lum bright="16000"/>
          </a:blip>
          <a:srcRect/>
          <a:stretch>
            <a:fillRect/>
          </a:stretch>
        </p:blipFill>
        <p:spPr bwMode="auto">
          <a:xfrm>
            <a:off x="2052638" y="1455738"/>
            <a:ext cx="10369550" cy="213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574040" y="1447800"/>
            <a:ext cx="568960" cy="101409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  <a:ea typeface="+mn-ea"/>
              </a:rPr>
              <a:t>1</a:t>
            </a:r>
          </a:p>
        </p:txBody>
      </p:sp>
      <p:sp>
        <p:nvSpPr>
          <p:cNvPr id="5" name="矩形 4"/>
          <p:cNvSpPr/>
          <p:nvPr/>
        </p:nvSpPr>
        <p:spPr>
          <a:xfrm>
            <a:off x="3252788" y="1547495"/>
            <a:ext cx="6383655" cy="9144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  <a:ea typeface="+mn-ea"/>
              </a:rPr>
              <a:t>知道电流做功的实质</a:t>
            </a:r>
          </a:p>
        </p:txBody>
      </p:sp>
      <p:pic>
        <p:nvPicPr>
          <p:cNvPr id="21517" name="Freeform 6"/>
          <p:cNvPicPr>
            <a:picLocks noChangeAspect="1" noChangeArrowheads="1"/>
          </p:cNvPicPr>
          <p:nvPr/>
        </p:nvPicPr>
        <p:blipFill>
          <a:blip r:embed="rId3">
            <a:lum bright="22000"/>
          </a:blip>
          <a:srcRect/>
          <a:stretch>
            <a:fillRect/>
          </a:stretch>
        </p:blipFill>
        <p:spPr bwMode="auto">
          <a:xfrm>
            <a:off x="382588" y="3048000"/>
            <a:ext cx="1530350" cy="235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8" name="Freeform 7"/>
          <p:cNvPicPr>
            <a:picLocks noChangeAspect="1" noChangeArrowheads="1"/>
          </p:cNvPicPr>
          <p:nvPr/>
        </p:nvPicPr>
        <p:blipFill>
          <a:blip r:embed="rId4">
            <a:lum bright="16000"/>
          </a:blip>
          <a:srcRect/>
          <a:stretch>
            <a:fillRect/>
          </a:stretch>
        </p:blipFill>
        <p:spPr bwMode="auto">
          <a:xfrm>
            <a:off x="2052638" y="3048000"/>
            <a:ext cx="10369550" cy="235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706120" y="3185160"/>
            <a:ext cx="568960" cy="101409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  <a:ea typeface="+mn-ea"/>
              </a:rPr>
              <a:t>2</a:t>
            </a:r>
          </a:p>
        </p:txBody>
      </p:sp>
      <p:sp>
        <p:nvSpPr>
          <p:cNvPr id="7" name="矩形 6"/>
          <p:cNvSpPr/>
          <p:nvPr/>
        </p:nvSpPr>
        <p:spPr>
          <a:xfrm>
            <a:off x="2479675" y="3185160"/>
            <a:ext cx="9828530" cy="9144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  <a:ea typeface="+mn-ea"/>
              </a:rPr>
              <a:t>知道电功的影响因素及计算公式</a:t>
            </a:r>
          </a:p>
        </p:txBody>
      </p:sp>
      <p:pic>
        <p:nvPicPr>
          <p:cNvPr id="12" name="Freeform 7"/>
          <p:cNvPicPr>
            <a:picLocks noChangeAspect="1" noChangeArrowheads="1"/>
          </p:cNvPicPr>
          <p:nvPr/>
        </p:nvPicPr>
        <p:blipFill>
          <a:blip r:embed="rId4">
            <a:lum bright="16000"/>
          </a:blip>
          <a:srcRect/>
          <a:stretch>
            <a:fillRect/>
          </a:stretch>
        </p:blipFill>
        <p:spPr bwMode="auto">
          <a:xfrm>
            <a:off x="2052638" y="4799013"/>
            <a:ext cx="10369550" cy="213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矩形 13"/>
          <p:cNvSpPr/>
          <p:nvPr/>
        </p:nvSpPr>
        <p:spPr>
          <a:xfrm>
            <a:off x="2667953" y="4805680"/>
            <a:ext cx="9139555" cy="9144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  <a:ea typeface="+mn-ea"/>
              </a:rPr>
              <a:t>知道电能表的用途及读数方法</a:t>
            </a:r>
          </a:p>
        </p:txBody>
      </p:sp>
      <p:pic>
        <p:nvPicPr>
          <p:cNvPr id="15" name="Freeform 6"/>
          <p:cNvPicPr>
            <a:picLocks noChangeAspect="1" noChangeArrowheads="1"/>
          </p:cNvPicPr>
          <p:nvPr/>
        </p:nvPicPr>
        <p:blipFill>
          <a:blip r:embed="rId3">
            <a:lum bright="22000"/>
          </a:blip>
          <a:srcRect/>
          <a:stretch>
            <a:fillRect/>
          </a:stretch>
        </p:blipFill>
        <p:spPr bwMode="auto">
          <a:xfrm>
            <a:off x="411163" y="4791075"/>
            <a:ext cx="1473200" cy="235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矩形 15"/>
          <p:cNvSpPr/>
          <p:nvPr/>
        </p:nvSpPr>
        <p:spPr>
          <a:xfrm>
            <a:off x="705803" y="4926330"/>
            <a:ext cx="530225" cy="92138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  <a:ea typeface="+mn-ea"/>
              </a:rPr>
              <a:t>3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21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21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36865" descr="图片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4925" y="-15875"/>
            <a:ext cx="12723813" cy="688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2" name="Picture 4" descr="电饭煲"/>
          <p:cNvPicPr>
            <a:picLocks noChangeAspect="1"/>
          </p:cNvPicPr>
          <p:nvPr/>
        </p:nvPicPr>
        <p:blipFill>
          <a:blip r:embed="rId3"/>
          <a:srcRect l="4868" r="6094"/>
          <a:stretch>
            <a:fillRect/>
          </a:stretch>
        </p:blipFill>
        <p:spPr bwMode="auto">
          <a:xfrm>
            <a:off x="479425" y="2435225"/>
            <a:ext cx="4425950" cy="342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689293" y="264795"/>
            <a:ext cx="11660505" cy="100584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  <a:ea typeface="+mn-ea"/>
              </a:rPr>
              <a:t>下列用电器工作时消耗了什么能？</a:t>
            </a:r>
          </a:p>
        </p:txBody>
      </p:sp>
      <p:sp>
        <p:nvSpPr>
          <p:cNvPr id="3" name="矩形 2"/>
          <p:cNvSpPr/>
          <p:nvPr/>
        </p:nvSpPr>
        <p:spPr>
          <a:xfrm>
            <a:off x="1018858" y="1430020"/>
            <a:ext cx="7069455" cy="100584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  <a:ea typeface="+mn-ea"/>
              </a:rPr>
              <a:t>能量是如何转化的？</a:t>
            </a:r>
          </a:p>
        </p:txBody>
      </p:sp>
      <p:sp>
        <p:nvSpPr>
          <p:cNvPr id="4" name="矩形 3"/>
          <p:cNvSpPr/>
          <p:nvPr/>
        </p:nvSpPr>
        <p:spPr>
          <a:xfrm>
            <a:off x="-35560" y="5716270"/>
            <a:ext cx="5516880" cy="100584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  <a:ea typeface="+mn-ea"/>
              </a:rPr>
              <a:t>电能转化为内能</a:t>
            </a:r>
          </a:p>
        </p:txBody>
      </p:sp>
      <p:pic>
        <p:nvPicPr>
          <p:cNvPr id="48133" name="Picture 5" descr="洗衣机"/>
          <p:cNvPicPr>
            <a:picLocks noChangeAspect="1"/>
          </p:cNvPicPr>
          <p:nvPr/>
        </p:nvPicPr>
        <p:blipFill>
          <a:blip r:embed="rId4"/>
          <a:srcRect l="15813" t="7227" r="9317" b="7385"/>
          <a:stretch>
            <a:fillRect/>
          </a:stretch>
        </p:blipFill>
        <p:spPr bwMode="auto">
          <a:xfrm>
            <a:off x="7150100" y="2235200"/>
            <a:ext cx="4197350" cy="3481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5883275" y="5716270"/>
            <a:ext cx="6278880" cy="100584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  <a:ea typeface="+mn-ea"/>
              </a:rPr>
              <a:t>电能转化为机械能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8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8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图片 36865" descr="图片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9850" y="-15875"/>
            <a:ext cx="12725400" cy="688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图片 1" descr="19634673_171050557000_2[1]"/>
          <p:cNvPicPr>
            <a:picLocks noChangeAspect="1"/>
          </p:cNvPicPr>
          <p:nvPr/>
        </p:nvPicPr>
        <p:blipFill>
          <a:blip r:embed="rId3"/>
          <a:srcRect l="4059" r="5713" b="9467"/>
          <a:stretch>
            <a:fillRect/>
          </a:stretch>
        </p:blipFill>
        <p:spPr bwMode="auto">
          <a:xfrm>
            <a:off x="295275" y="1441450"/>
            <a:ext cx="6613525" cy="442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0" name="Picture 2" descr="电动机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08800" y="1441450"/>
            <a:ext cx="4997450" cy="442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-243840" y="5868670"/>
            <a:ext cx="7040880" cy="9144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  <a:ea typeface="+mn-ea"/>
              </a:rPr>
              <a:t>电能转化为光能和内能</a:t>
            </a:r>
          </a:p>
        </p:txBody>
      </p:sp>
      <p:sp>
        <p:nvSpPr>
          <p:cNvPr id="5" name="矩形 4"/>
          <p:cNvSpPr/>
          <p:nvPr/>
        </p:nvSpPr>
        <p:spPr>
          <a:xfrm>
            <a:off x="6845300" y="5949950"/>
            <a:ext cx="5669280" cy="9144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  <a:ea typeface="+mn-ea"/>
              </a:rPr>
              <a:t>电能转化为机械能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图片 36865" descr="图片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25400" cy="688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3" name="Picture 7" descr="电风扇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66850" y="485775"/>
            <a:ext cx="2114550" cy="284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4" name="Picture 8" descr="才等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86263" y="160338"/>
            <a:ext cx="2339975" cy="3490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5" name="Picture 9" descr="面包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005763" y="393700"/>
            <a:ext cx="2560637" cy="2414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1" name="Text Box 5"/>
          <p:cNvSpPr txBox="1">
            <a:spLocks noChangeArrowheads="1"/>
          </p:cNvSpPr>
          <p:nvPr/>
        </p:nvSpPr>
        <p:spPr bwMode="auto">
          <a:xfrm>
            <a:off x="960438" y="3852863"/>
            <a:ext cx="8920162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800" b="1">
                <a:solidFill>
                  <a:srgbClr val="9900CC"/>
                </a:solidFill>
                <a:latin typeface="Times New Roman" pitchFamily="18" charset="0"/>
              </a:rPr>
              <a:t>         </a:t>
            </a:r>
            <a:r>
              <a:rPr lang="zh-CN" altLang="en-US" sz="3600" b="1">
                <a:solidFill>
                  <a:srgbClr val="99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物理学中，当电能转化为其他形式能时我们就说电流做了功，简称</a:t>
            </a:r>
            <a:r>
              <a:rPr lang="zh-CN" altLang="en-US" sz="36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电功</a:t>
            </a:r>
            <a:r>
              <a:rPr lang="zh-CN" altLang="en-US" sz="3600" b="1">
                <a:solidFill>
                  <a:srgbClr val="99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29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图片 36865" descr="图片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4288" y="-15875"/>
            <a:ext cx="12723813" cy="688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0" name="矩形 39939"/>
          <p:cNvSpPr>
            <a:spLocks noChangeArrowheads="1"/>
          </p:cNvSpPr>
          <p:nvPr/>
        </p:nvSpPr>
        <p:spPr bwMode="auto">
          <a:xfrm>
            <a:off x="4064000" y="981075"/>
            <a:ext cx="3816350" cy="86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en-US" sz="4000" b="1">
                <a:solidFill>
                  <a:srgbClr val="FF0000"/>
                </a:solidFill>
              </a:rPr>
              <a:t>电流所做的功。</a:t>
            </a:r>
            <a:r>
              <a:rPr lang="zh-CN" altLang="en-US" sz="4000" b="1"/>
              <a:t> </a:t>
            </a:r>
            <a:endParaRPr lang="zh-CN" altLang="en-US" sz="4000"/>
          </a:p>
        </p:txBody>
      </p:sp>
      <p:sp>
        <p:nvSpPr>
          <p:cNvPr id="39941" name="文本框 39940"/>
          <p:cNvSpPr txBox="1"/>
          <p:nvPr/>
        </p:nvSpPr>
        <p:spPr>
          <a:xfrm>
            <a:off x="744538" y="1844675"/>
            <a:ext cx="11049000" cy="639763"/>
          </a:xfrm>
          <a:prstGeom prst="rect">
            <a:avLst/>
          </a:prstGeom>
          <a:noFill/>
          <a:ln w="9525">
            <a:noFill/>
          </a:ln>
        </p:spPr>
        <p:txBody>
          <a:bodyPr anchorCtr="1">
            <a:spAutoFit/>
          </a:bodyPr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0000FF"/>
              </a:buClr>
              <a:buSzPct val="60000"/>
              <a:buFont typeface="Wingdings" panose="05000000000000000000" pitchFamily="2" charset="2"/>
              <a:buNone/>
              <a:defRPr/>
            </a:pPr>
            <a:r>
              <a:rPr lang="en-US" altLang="zh-CN" sz="36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电流做功的过程，就是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电能</a:t>
            </a:r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转化为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其他形式能</a:t>
            </a:r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的过程</a:t>
            </a:r>
          </a:p>
        </p:txBody>
      </p:sp>
      <p:sp>
        <p:nvSpPr>
          <p:cNvPr id="39942" name="文本框 39941"/>
          <p:cNvSpPr txBox="1"/>
          <p:nvPr/>
        </p:nvSpPr>
        <p:spPr>
          <a:xfrm>
            <a:off x="3792538" y="5300663"/>
            <a:ext cx="3455987" cy="1189037"/>
          </a:xfrm>
          <a:prstGeom prst="rect">
            <a:avLst/>
          </a:prstGeom>
          <a:noFill/>
          <a:ln w="25400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Ctr="1">
            <a:spAutoFit/>
          </a:bodyPr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None/>
              <a:defRPr/>
            </a:pPr>
            <a:r>
              <a:rPr lang="zh-CN" altLang="en-US" sz="3600" b="1" dirty="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用电器就消耗了多少电能</a:t>
            </a:r>
          </a:p>
        </p:txBody>
      </p:sp>
      <p:sp>
        <p:nvSpPr>
          <p:cNvPr id="39943" name="直接连接符 39942"/>
          <p:cNvSpPr>
            <a:spLocks noChangeShapeType="1"/>
          </p:cNvSpPr>
          <p:nvPr/>
        </p:nvSpPr>
        <p:spPr bwMode="auto">
          <a:xfrm>
            <a:off x="3649663" y="4724400"/>
            <a:ext cx="358775" cy="431800"/>
          </a:xfrm>
          <a:prstGeom prst="line">
            <a:avLst/>
          </a:prstGeom>
          <a:noFill/>
          <a:ln w="635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944" name="直接连接符 39943"/>
          <p:cNvSpPr>
            <a:spLocks noChangeShapeType="1"/>
          </p:cNvSpPr>
          <p:nvPr/>
        </p:nvSpPr>
        <p:spPr bwMode="auto">
          <a:xfrm flipH="1">
            <a:off x="4943475" y="4221163"/>
            <a:ext cx="863600" cy="0"/>
          </a:xfrm>
          <a:prstGeom prst="line">
            <a:avLst/>
          </a:prstGeom>
          <a:noFill/>
          <a:ln w="63500">
            <a:solidFill>
              <a:srgbClr val="00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945" name="文本框 39944"/>
          <p:cNvSpPr txBox="1"/>
          <p:nvPr/>
        </p:nvSpPr>
        <p:spPr>
          <a:xfrm>
            <a:off x="2208213" y="3244850"/>
            <a:ext cx="2519362" cy="1189038"/>
          </a:xfrm>
          <a:prstGeom prst="rect">
            <a:avLst/>
          </a:prstGeom>
          <a:noFill/>
          <a:ln w="25400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Ctr="1">
            <a:spAutoFit/>
          </a:bodyPr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None/>
              <a:defRPr/>
            </a:pPr>
            <a:r>
              <a:rPr lang="zh-CN" altLang="en-US" sz="3600" b="1" dirty="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电流做了多少功</a:t>
            </a:r>
          </a:p>
        </p:txBody>
      </p:sp>
      <p:sp>
        <p:nvSpPr>
          <p:cNvPr id="39946" name="文本框 39945"/>
          <p:cNvSpPr txBox="1"/>
          <p:nvPr/>
        </p:nvSpPr>
        <p:spPr>
          <a:xfrm>
            <a:off x="5951538" y="3244850"/>
            <a:ext cx="4392612" cy="1189038"/>
          </a:xfrm>
          <a:prstGeom prst="rect">
            <a:avLst/>
          </a:prstGeom>
          <a:noFill/>
          <a:ln w="25400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Ctr="1">
            <a:spAutoFit/>
          </a:bodyPr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None/>
              <a:defRPr/>
            </a:pPr>
            <a:r>
              <a:rPr lang="zh-CN" altLang="en-US" sz="3600" b="1" dirty="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就有多少电能转化成其他形式的能</a:t>
            </a:r>
          </a:p>
        </p:txBody>
      </p:sp>
      <p:sp>
        <p:nvSpPr>
          <p:cNvPr id="39947" name="直接连接符 39946"/>
          <p:cNvSpPr>
            <a:spLocks noChangeShapeType="1"/>
          </p:cNvSpPr>
          <p:nvPr/>
        </p:nvSpPr>
        <p:spPr bwMode="auto">
          <a:xfrm flipV="1">
            <a:off x="6959600" y="4724400"/>
            <a:ext cx="287338" cy="431800"/>
          </a:xfrm>
          <a:prstGeom prst="line">
            <a:avLst/>
          </a:prstGeom>
          <a:noFill/>
          <a:ln w="63500">
            <a:solidFill>
              <a:srgbClr val="00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948" name="直接连接符 39947"/>
          <p:cNvSpPr>
            <a:spLocks noChangeShapeType="1"/>
          </p:cNvSpPr>
          <p:nvPr/>
        </p:nvSpPr>
        <p:spPr bwMode="auto">
          <a:xfrm flipH="1">
            <a:off x="6167438" y="4724400"/>
            <a:ext cx="360362" cy="433388"/>
          </a:xfrm>
          <a:prstGeom prst="line">
            <a:avLst/>
          </a:prstGeom>
          <a:noFill/>
          <a:ln w="63500">
            <a:solidFill>
              <a:srgbClr val="00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949" name="直接连接符 39948"/>
          <p:cNvSpPr>
            <a:spLocks noChangeShapeType="1"/>
          </p:cNvSpPr>
          <p:nvPr/>
        </p:nvSpPr>
        <p:spPr bwMode="auto">
          <a:xfrm>
            <a:off x="4943475" y="3644900"/>
            <a:ext cx="863600" cy="0"/>
          </a:xfrm>
          <a:prstGeom prst="line">
            <a:avLst/>
          </a:prstGeom>
          <a:noFill/>
          <a:ln w="63500">
            <a:solidFill>
              <a:srgbClr val="00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950" name="直接连接符 39949"/>
          <p:cNvSpPr>
            <a:spLocks noChangeShapeType="1"/>
          </p:cNvSpPr>
          <p:nvPr/>
        </p:nvSpPr>
        <p:spPr bwMode="auto">
          <a:xfrm flipH="1" flipV="1">
            <a:off x="4367213" y="4652963"/>
            <a:ext cx="431800" cy="503237"/>
          </a:xfrm>
          <a:prstGeom prst="line">
            <a:avLst/>
          </a:prstGeom>
          <a:noFill/>
          <a:ln w="635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951" name="矩形 39950"/>
          <p:cNvSpPr>
            <a:spLocks noChangeArrowheads="1"/>
          </p:cNvSpPr>
          <p:nvPr/>
        </p:nvSpPr>
        <p:spPr bwMode="auto">
          <a:xfrm>
            <a:off x="7896225" y="979488"/>
            <a:ext cx="2413000" cy="86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en-US" sz="4000" b="1">
                <a:solidFill>
                  <a:srgbClr val="0000FF"/>
                </a:solidFill>
              </a:rPr>
              <a:t>用</a:t>
            </a:r>
            <a:r>
              <a:rPr lang="en-US" altLang="zh-CN" sz="4000" b="1" i="1">
                <a:solidFill>
                  <a:srgbClr val="FF0000"/>
                </a:solidFill>
              </a:rPr>
              <a:t>W</a:t>
            </a:r>
            <a:r>
              <a:rPr lang="zh-CN" altLang="en-US" sz="4000" b="1">
                <a:solidFill>
                  <a:srgbClr val="0000FF"/>
                </a:solidFill>
              </a:rPr>
              <a:t>表示</a:t>
            </a:r>
            <a:r>
              <a:rPr lang="zh-CN" altLang="en-US" sz="3200" b="1">
                <a:solidFill>
                  <a:srgbClr val="0000FF"/>
                </a:solidFill>
              </a:rPr>
              <a:t> </a:t>
            </a:r>
          </a:p>
        </p:txBody>
      </p:sp>
      <p:sp>
        <p:nvSpPr>
          <p:cNvPr id="39953" name="Rectangle 2"/>
          <p:cNvSpPr/>
          <p:nvPr/>
        </p:nvSpPr>
        <p:spPr>
          <a:xfrm>
            <a:off x="1847850" y="0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r>
              <a:rPr lang="zh-CN" altLang="en-US" sz="4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黑体" panose="02010609060101010101" pitchFamily="2" charset="-122"/>
              </a:rPr>
              <a:t>一、电能和电功</a:t>
            </a:r>
          </a:p>
        </p:txBody>
      </p:sp>
      <p:grpSp>
        <p:nvGrpSpPr>
          <p:cNvPr id="37894" name="组合 37893"/>
          <p:cNvGrpSpPr>
            <a:grpSpLocks/>
          </p:cNvGrpSpPr>
          <p:nvPr/>
        </p:nvGrpSpPr>
        <p:grpSpPr bwMode="auto">
          <a:xfrm>
            <a:off x="855663" y="973138"/>
            <a:ext cx="3378200" cy="1462087"/>
            <a:chOff x="240" y="494"/>
            <a:chExt cx="2708" cy="645"/>
          </a:xfrm>
        </p:grpSpPr>
        <p:sp>
          <p:nvSpPr>
            <p:cNvPr id="15363" name="圆角矩形 37894"/>
            <p:cNvSpPr/>
            <p:nvPr/>
          </p:nvSpPr>
          <p:spPr>
            <a:xfrm>
              <a:off x="260" y="494"/>
              <a:ext cx="2688" cy="336"/>
            </a:xfrm>
            <a:prstGeom prst="roundRect">
              <a:avLst>
                <a:gd name="adj" fmla="val 16667"/>
              </a:avLst>
            </a:prstGeom>
            <a:solidFill>
              <a:srgbClr val="CCFFCC"/>
            </a:solidFill>
            <a:ln w="381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600" b="1" dirty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+mn-lt"/>
                  <a:ea typeface="+mn-ea"/>
                  <a:sym typeface="+mn-ea"/>
                </a:rPr>
                <a:t>1.</a:t>
              </a:r>
              <a:r>
                <a:rPr lang="zh-CN" altLang="en-US" sz="3600" b="1" dirty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+mn-lt"/>
                  <a:ea typeface="+mn-ea"/>
                  <a:sym typeface="+mn-ea"/>
                </a:rPr>
                <a:t>电功定义：</a:t>
              </a:r>
              <a:endParaRPr lang="zh-CN" altLang="en-US" sz="36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sym typeface="+mn-ea"/>
              </a:endParaRPr>
            </a:p>
          </p:txBody>
        </p:sp>
        <p:sp>
          <p:nvSpPr>
            <p:cNvPr id="22545" name="文本框 37895"/>
            <p:cNvSpPr txBox="1">
              <a:spLocks noChangeArrowheads="1"/>
            </p:cNvSpPr>
            <p:nvPr/>
          </p:nvSpPr>
          <p:spPr bwMode="auto">
            <a:xfrm>
              <a:off x="240" y="830"/>
              <a:ext cx="2494" cy="3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endParaRPr lang="zh-CN" altLang="en-US" sz="4000">
                <a:solidFill>
                  <a:srgbClr val="6600FF"/>
                </a:solidFill>
                <a:latin typeface="Times New Roman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9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9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9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9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9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39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39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8" dur="500"/>
                                        <p:tgtEl>
                                          <p:spTgt spid="399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1" dur="500"/>
                                        <p:tgtEl>
                                          <p:spTgt spid="399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4" dur="500"/>
                                        <p:tgtEl>
                                          <p:spTgt spid="399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7" dur="500"/>
                                        <p:tgtEl>
                                          <p:spTgt spid="399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0" dur="500"/>
                                        <p:tgtEl>
                                          <p:spTgt spid="399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7" presetClass="emph" presetSubtype="0" repeatCount="2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5" dur="250" autoRev="1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6" dur="250" autoRev="1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7" dur="250" autoRev="1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8" dur="250" autoRev="1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7" presetClass="emph" presetSubtype="0" repeatCount="2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2" dur="250" autoRev="1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83" dur="250" autoRev="1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4" dur="250" autoRev="1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5" dur="250" autoRev="1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0" dur="500"/>
                                        <p:tgtEl>
                                          <p:spTgt spid="39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39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0" grpId="0"/>
      <p:bldP spid="39941" grpId="0"/>
      <p:bldP spid="39942" grpId="0" bldLvl="0" animBg="1"/>
      <p:bldP spid="39942" grpId="1" bldLvl="0" animBg="1"/>
      <p:bldP spid="39943" grpId="0" animBg="1"/>
      <p:bldP spid="39944" grpId="0" animBg="1"/>
      <p:bldP spid="39944" grpId="1" animBg="1"/>
      <p:bldP spid="39945" grpId="0" bldLvl="0" animBg="1"/>
      <p:bldP spid="39945" grpId="1" bldLvl="0" animBg="1"/>
      <p:bldP spid="39946" grpId="0" bldLvl="0" animBg="1"/>
      <p:bldP spid="39946" grpId="1" bldLvl="0" animBg="1"/>
      <p:bldP spid="39947" grpId="0" animBg="1"/>
      <p:bldP spid="39947" grpId="1" animBg="1"/>
      <p:bldP spid="39948" grpId="0" animBg="1"/>
      <p:bldP spid="39948" grpId="1" animBg="1"/>
      <p:bldP spid="39949" grpId="0" animBg="1"/>
      <p:bldP spid="39949" grpId="1" animBg="1"/>
      <p:bldP spid="39950" grpId="0" animBg="1"/>
      <p:bldP spid="3995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图片 36865" descr="图片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14300" y="-95250"/>
            <a:ext cx="12723813" cy="689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3554" name="组合 37893"/>
          <p:cNvGrpSpPr>
            <a:grpSpLocks/>
          </p:cNvGrpSpPr>
          <p:nvPr/>
        </p:nvGrpSpPr>
        <p:grpSpPr bwMode="auto">
          <a:xfrm>
            <a:off x="1500188" y="288925"/>
            <a:ext cx="9475787" cy="762000"/>
            <a:chOff x="144" y="144"/>
            <a:chExt cx="2688" cy="336"/>
          </a:xfrm>
        </p:grpSpPr>
        <p:sp>
          <p:nvSpPr>
            <p:cNvPr id="23567" name="圆角矩形 37894"/>
            <p:cNvSpPr>
              <a:spLocks noChangeArrowheads="1"/>
            </p:cNvSpPr>
            <p:nvPr/>
          </p:nvSpPr>
          <p:spPr bwMode="auto">
            <a:xfrm>
              <a:off x="144" y="144"/>
              <a:ext cx="2688" cy="336"/>
            </a:xfrm>
            <a:prstGeom prst="roundRect">
              <a:avLst>
                <a:gd name="adj" fmla="val 16667"/>
              </a:avLst>
            </a:prstGeom>
            <a:solidFill>
              <a:srgbClr val="CCFFCC"/>
            </a:solidFill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>
                <a:latin typeface="Times New Roman" pitchFamily="18" charset="0"/>
              </a:endParaRPr>
            </a:p>
          </p:txBody>
        </p:sp>
        <p:sp>
          <p:nvSpPr>
            <p:cNvPr id="23568" name="文本框 37895"/>
            <p:cNvSpPr txBox="1">
              <a:spLocks noChangeArrowheads="1"/>
            </p:cNvSpPr>
            <p:nvPr/>
          </p:nvSpPr>
          <p:spPr bwMode="auto">
            <a:xfrm>
              <a:off x="241" y="144"/>
              <a:ext cx="2494" cy="3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4000" b="1">
                  <a:latin typeface="Times New Roman" pitchFamily="18" charset="0"/>
                </a:rPr>
                <a:t>2.</a:t>
              </a:r>
              <a:r>
                <a:rPr lang="zh-CN" altLang="en-US" sz="4000" b="1">
                  <a:latin typeface="Times New Roman" pitchFamily="18" charset="0"/>
                </a:rPr>
                <a:t>探究电功大小与哪些因素有关？</a:t>
              </a:r>
            </a:p>
          </p:txBody>
        </p:sp>
      </p:grpSp>
      <p:sp>
        <p:nvSpPr>
          <p:cNvPr id="374820" name="Freeform 36"/>
          <p:cNvSpPr/>
          <p:nvPr/>
        </p:nvSpPr>
        <p:spPr bwMode="auto">
          <a:xfrm>
            <a:off x="-63500" y="1738313"/>
            <a:ext cx="4148138" cy="4021137"/>
          </a:xfrm>
          <a:custGeom>
            <a:avLst/>
            <a:gdLst/>
            <a:ahLst/>
            <a:cxnLst>
              <a:cxn ang="0">
                <a:pos x="1289" y="1174"/>
              </a:cxn>
              <a:cxn ang="0">
                <a:pos x="14" y="1203"/>
              </a:cxn>
              <a:cxn ang="0">
                <a:pos x="23" y="5"/>
              </a:cxn>
              <a:cxn ang="0">
                <a:pos x="1248" y="0"/>
              </a:cxn>
              <a:cxn ang="0">
                <a:pos x="1289" y="1174"/>
              </a:cxn>
            </a:cxnLst>
            <a:rect l="0" t="0" r="r" b="b"/>
            <a:pathLst>
              <a:path w="1289" h="1203">
                <a:moveTo>
                  <a:pt x="1289" y="1174"/>
                </a:moveTo>
                <a:cubicBezTo>
                  <a:pt x="864" y="1184"/>
                  <a:pt x="439" y="1194"/>
                  <a:pt x="14" y="1203"/>
                </a:cubicBezTo>
                <a:cubicBezTo>
                  <a:pt x="0" y="804"/>
                  <a:pt x="3" y="404"/>
                  <a:pt x="23" y="5"/>
                </a:cubicBezTo>
                <a:cubicBezTo>
                  <a:pt x="432" y="3"/>
                  <a:pt x="840" y="2"/>
                  <a:pt x="1248" y="0"/>
                </a:cubicBezTo>
                <a:cubicBezTo>
                  <a:pt x="1245" y="392"/>
                  <a:pt x="1259" y="783"/>
                  <a:pt x="1289" y="1174"/>
                </a:cubicBezTo>
                <a:close/>
              </a:path>
            </a:pathLst>
          </a:custGeom>
          <a:gradFill rotWithShape="1">
            <a:gsLst>
              <a:gs pos="0">
                <a:schemeClr val="bg1">
                  <a:gamma/>
                  <a:shade val="92157"/>
                  <a:invGamma/>
                </a:schemeClr>
              </a:gs>
              <a:gs pos="100000">
                <a:schemeClr val="bg1"/>
              </a:gs>
            </a:gsLst>
            <a:lin ang="2700000" scaled="1"/>
          </a:gradFill>
          <a:ln w="9525">
            <a:noFill/>
            <a:rou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>
              <a:latin typeface="+mn-lt"/>
              <a:ea typeface="+mn-ea"/>
            </a:endParaRPr>
          </a:p>
        </p:txBody>
      </p:sp>
      <p:sp>
        <p:nvSpPr>
          <p:cNvPr id="4" name="Freeform 41"/>
          <p:cNvSpPr/>
          <p:nvPr/>
        </p:nvSpPr>
        <p:spPr bwMode="auto">
          <a:xfrm>
            <a:off x="1690688" y="1530350"/>
            <a:ext cx="641350" cy="671513"/>
          </a:xfrm>
          <a:custGeom>
            <a:avLst/>
            <a:gdLst/>
            <a:ahLst/>
            <a:cxnLst>
              <a:cxn ang="0">
                <a:pos x="331" y="134"/>
              </a:cxn>
              <a:cxn ang="0">
                <a:pos x="312" y="86"/>
              </a:cxn>
              <a:cxn ang="0">
                <a:pos x="259" y="29"/>
              </a:cxn>
              <a:cxn ang="0">
                <a:pos x="186" y="2"/>
              </a:cxn>
              <a:cxn ang="0">
                <a:pos x="147" y="2"/>
              </a:cxn>
              <a:cxn ang="0">
                <a:pos x="131" y="5"/>
              </a:cxn>
              <a:cxn ang="0">
                <a:pos x="107" y="12"/>
              </a:cxn>
              <a:cxn ang="0">
                <a:pos x="75" y="29"/>
              </a:cxn>
              <a:cxn ang="0">
                <a:pos x="65" y="36"/>
              </a:cxn>
              <a:cxn ang="0">
                <a:pos x="57" y="43"/>
              </a:cxn>
              <a:cxn ang="0">
                <a:pos x="48" y="51"/>
              </a:cxn>
              <a:cxn ang="0">
                <a:pos x="47" y="52"/>
              </a:cxn>
              <a:cxn ang="0">
                <a:pos x="48" y="51"/>
              </a:cxn>
              <a:cxn ang="0">
                <a:pos x="35" y="223"/>
              </a:cxn>
              <a:cxn ang="0">
                <a:pos x="249" y="310"/>
              </a:cxn>
              <a:cxn ang="0">
                <a:pos x="293" y="277"/>
              </a:cxn>
              <a:cxn ang="0">
                <a:pos x="293" y="278"/>
              </a:cxn>
              <a:cxn ang="0">
                <a:pos x="293" y="277"/>
              </a:cxn>
              <a:cxn ang="0">
                <a:pos x="299" y="271"/>
              </a:cxn>
              <a:cxn ang="0">
                <a:pos x="307" y="259"/>
              </a:cxn>
              <a:cxn ang="0">
                <a:pos x="321" y="232"/>
              </a:cxn>
              <a:cxn ang="0">
                <a:pos x="333" y="187"/>
              </a:cxn>
              <a:cxn ang="0">
                <a:pos x="331" y="134"/>
              </a:cxn>
            </a:cxnLst>
            <a:rect l="0" t="0" r="r" b="b"/>
            <a:pathLst>
              <a:path w="336" h="340">
                <a:moveTo>
                  <a:pt x="331" y="134"/>
                </a:moveTo>
                <a:cubicBezTo>
                  <a:pt x="329" y="128"/>
                  <a:pt x="325" y="110"/>
                  <a:pt x="312" y="86"/>
                </a:cubicBezTo>
                <a:cubicBezTo>
                  <a:pt x="306" y="76"/>
                  <a:pt x="291" y="50"/>
                  <a:pt x="259" y="29"/>
                </a:cubicBezTo>
                <a:cubicBezTo>
                  <a:pt x="227" y="7"/>
                  <a:pt x="197" y="4"/>
                  <a:pt x="186" y="2"/>
                </a:cubicBezTo>
                <a:cubicBezTo>
                  <a:pt x="184" y="2"/>
                  <a:pt x="166" y="0"/>
                  <a:pt x="147" y="2"/>
                </a:cubicBezTo>
                <a:cubicBezTo>
                  <a:pt x="131" y="5"/>
                  <a:pt x="131" y="5"/>
                  <a:pt x="131" y="5"/>
                </a:cubicBezTo>
                <a:cubicBezTo>
                  <a:pt x="124" y="7"/>
                  <a:pt x="114" y="10"/>
                  <a:pt x="107" y="12"/>
                </a:cubicBezTo>
                <a:cubicBezTo>
                  <a:pt x="107" y="12"/>
                  <a:pt x="91" y="18"/>
                  <a:pt x="75" y="29"/>
                </a:cubicBezTo>
                <a:cubicBezTo>
                  <a:pt x="72" y="31"/>
                  <a:pt x="68" y="34"/>
                  <a:pt x="65" y="36"/>
                </a:cubicBezTo>
                <a:cubicBezTo>
                  <a:pt x="62" y="38"/>
                  <a:pt x="60" y="40"/>
                  <a:pt x="57" y="43"/>
                </a:cubicBezTo>
                <a:cubicBezTo>
                  <a:pt x="54" y="45"/>
                  <a:pt x="51" y="48"/>
                  <a:pt x="48" y="51"/>
                </a:cubicBezTo>
                <a:cubicBezTo>
                  <a:pt x="48" y="51"/>
                  <a:pt x="47" y="52"/>
                  <a:pt x="47" y="52"/>
                </a:cubicBezTo>
                <a:cubicBezTo>
                  <a:pt x="47" y="52"/>
                  <a:pt x="47" y="51"/>
                  <a:pt x="48" y="51"/>
                </a:cubicBezTo>
                <a:cubicBezTo>
                  <a:pt x="7" y="93"/>
                  <a:pt x="0" y="161"/>
                  <a:pt x="35" y="223"/>
                </a:cubicBezTo>
                <a:cubicBezTo>
                  <a:pt x="80" y="302"/>
                  <a:pt x="175" y="340"/>
                  <a:pt x="249" y="310"/>
                </a:cubicBezTo>
                <a:cubicBezTo>
                  <a:pt x="267" y="302"/>
                  <a:pt x="281" y="291"/>
                  <a:pt x="293" y="277"/>
                </a:cubicBezTo>
                <a:cubicBezTo>
                  <a:pt x="293" y="278"/>
                  <a:pt x="293" y="278"/>
                  <a:pt x="293" y="278"/>
                </a:cubicBezTo>
                <a:cubicBezTo>
                  <a:pt x="293" y="278"/>
                  <a:pt x="293" y="278"/>
                  <a:pt x="293" y="277"/>
                </a:cubicBezTo>
                <a:cubicBezTo>
                  <a:pt x="295" y="275"/>
                  <a:pt x="297" y="273"/>
                  <a:pt x="299" y="271"/>
                </a:cubicBezTo>
                <a:cubicBezTo>
                  <a:pt x="302" y="267"/>
                  <a:pt x="305" y="263"/>
                  <a:pt x="307" y="259"/>
                </a:cubicBezTo>
                <a:cubicBezTo>
                  <a:pt x="315" y="246"/>
                  <a:pt x="317" y="242"/>
                  <a:pt x="321" y="232"/>
                </a:cubicBezTo>
                <a:cubicBezTo>
                  <a:pt x="321" y="232"/>
                  <a:pt x="330" y="211"/>
                  <a:pt x="333" y="187"/>
                </a:cubicBezTo>
                <a:cubicBezTo>
                  <a:pt x="334" y="178"/>
                  <a:pt x="336" y="160"/>
                  <a:pt x="331" y="134"/>
                </a:cubicBezTo>
                <a:close/>
              </a:path>
            </a:pathLst>
          </a:custGeom>
          <a:gradFill rotWithShape="1">
            <a:gsLst>
              <a:gs pos="0">
                <a:schemeClr val="accent1">
                  <a:gamma/>
                  <a:tint val="57255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9525">
            <a:noFill/>
            <a:rou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>
              <a:latin typeface="+mn-lt"/>
              <a:ea typeface="+mn-ea"/>
            </a:endParaRPr>
          </a:p>
        </p:txBody>
      </p:sp>
      <p:sp>
        <p:nvSpPr>
          <p:cNvPr id="5" name="Freeform 48"/>
          <p:cNvSpPr/>
          <p:nvPr/>
        </p:nvSpPr>
        <p:spPr bwMode="auto">
          <a:xfrm>
            <a:off x="2039938" y="1270000"/>
            <a:ext cx="523875" cy="530225"/>
          </a:xfrm>
          <a:custGeom>
            <a:avLst/>
            <a:gdLst/>
            <a:ahLst/>
            <a:cxnLst>
              <a:cxn ang="0">
                <a:pos x="240" y="91"/>
              </a:cxn>
              <a:cxn ang="0">
                <a:pos x="199" y="244"/>
              </a:cxn>
              <a:cxn ang="0">
                <a:pos x="34" y="177"/>
              </a:cxn>
              <a:cxn ang="0">
                <a:pos x="74" y="24"/>
              </a:cxn>
              <a:cxn ang="0">
                <a:pos x="240" y="91"/>
              </a:cxn>
            </a:cxnLst>
            <a:rect l="0" t="0" r="r" b="b"/>
            <a:pathLst>
              <a:path w="274" h="268">
                <a:moveTo>
                  <a:pt x="240" y="91"/>
                </a:moveTo>
                <a:cubicBezTo>
                  <a:pt x="274" y="152"/>
                  <a:pt x="256" y="221"/>
                  <a:pt x="199" y="244"/>
                </a:cubicBezTo>
                <a:cubicBezTo>
                  <a:pt x="143" y="268"/>
                  <a:pt x="69" y="238"/>
                  <a:pt x="34" y="177"/>
                </a:cubicBezTo>
                <a:cubicBezTo>
                  <a:pt x="0" y="116"/>
                  <a:pt x="18" y="48"/>
                  <a:pt x="74" y="24"/>
                </a:cubicBezTo>
                <a:cubicBezTo>
                  <a:pt x="131" y="0"/>
                  <a:pt x="205" y="30"/>
                  <a:pt x="240" y="91"/>
                </a:cubicBez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57255"/>
                  <a:invGamma/>
                </a:schemeClr>
              </a:gs>
            </a:gsLst>
            <a:lin ang="5400000" scaled="1"/>
          </a:gradFill>
          <a:ln w="9525">
            <a:noFill/>
            <a:rou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>
              <a:latin typeface="+mn-lt"/>
              <a:ea typeface="+mn-ea"/>
            </a:endParaRPr>
          </a:p>
        </p:txBody>
      </p:sp>
      <p:sp>
        <p:nvSpPr>
          <p:cNvPr id="20516" name="文本框 10276"/>
          <p:cNvSpPr txBox="1">
            <a:spLocks noChangeArrowheads="1"/>
          </p:cNvSpPr>
          <p:nvPr/>
        </p:nvSpPr>
        <p:spPr bwMode="auto">
          <a:xfrm>
            <a:off x="25400" y="2205038"/>
            <a:ext cx="3968750" cy="283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>
                <a:latin typeface="Times New Roman" pitchFamily="18" charset="0"/>
              </a:rPr>
              <a:t>A</a:t>
            </a:r>
            <a:r>
              <a:rPr lang="zh-CN" altLang="en-US" sz="3600">
                <a:latin typeface="Times New Roman" pitchFamily="18" charset="0"/>
              </a:rPr>
              <a:t>：同一台洗衣机工作</a:t>
            </a:r>
            <a:r>
              <a:rPr lang="en-US" altLang="zh-CN" sz="3600">
                <a:latin typeface="Times New Roman" pitchFamily="18" charset="0"/>
              </a:rPr>
              <a:t>2</a:t>
            </a:r>
            <a:r>
              <a:rPr lang="zh-CN" altLang="en-US" sz="3600">
                <a:latin typeface="Times New Roman" pitchFamily="18" charset="0"/>
              </a:rPr>
              <a:t>小时和工作</a:t>
            </a:r>
            <a:r>
              <a:rPr lang="en-US" altLang="zh-CN" sz="3600">
                <a:latin typeface="Times New Roman" pitchFamily="18" charset="0"/>
              </a:rPr>
              <a:t>6</a:t>
            </a:r>
            <a:r>
              <a:rPr lang="zh-CN" altLang="en-US" sz="3600">
                <a:latin typeface="Times New Roman" pitchFamily="18" charset="0"/>
              </a:rPr>
              <a:t>小时，哪段时间电流做的功多</a:t>
            </a:r>
            <a:r>
              <a:rPr lang="en-US" altLang="zh-CN" sz="3600">
                <a:latin typeface="Times New Roman" pitchFamily="18" charset="0"/>
              </a:rPr>
              <a:t>?</a:t>
            </a:r>
          </a:p>
          <a:p>
            <a:endParaRPr lang="en-US" altLang="zh-CN" sz="3600"/>
          </a:p>
        </p:txBody>
      </p:sp>
      <p:sp>
        <p:nvSpPr>
          <p:cNvPr id="8" name="Freeform 36"/>
          <p:cNvSpPr/>
          <p:nvPr/>
        </p:nvSpPr>
        <p:spPr bwMode="auto">
          <a:xfrm>
            <a:off x="8461375" y="1401763"/>
            <a:ext cx="4148138" cy="4021137"/>
          </a:xfrm>
          <a:custGeom>
            <a:avLst/>
            <a:gdLst/>
            <a:ahLst/>
            <a:cxnLst>
              <a:cxn ang="0">
                <a:pos x="1289" y="1174"/>
              </a:cxn>
              <a:cxn ang="0">
                <a:pos x="14" y="1203"/>
              </a:cxn>
              <a:cxn ang="0">
                <a:pos x="23" y="5"/>
              </a:cxn>
              <a:cxn ang="0">
                <a:pos x="1248" y="0"/>
              </a:cxn>
              <a:cxn ang="0">
                <a:pos x="1289" y="1174"/>
              </a:cxn>
            </a:cxnLst>
            <a:rect l="0" t="0" r="r" b="b"/>
            <a:pathLst>
              <a:path w="1289" h="1203">
                <a:moveTo>
                  <a:pt x="1289" y="1174"/>
                </a:moveTo>
                <a:cubicBezTo>
                  <a:pt x="864" y="1184"/>
                  <a:pt x="439" y="1194"/>
                  <a:pt x="14" y="1203"/>
                </a:cubicBezTo>
                <a:cubicBezTo>
                  <a:pt x="0" y="804"/>
                  <a:pt x="3" y="404"/>
                  <a:pt x="23" y="5"/>
                </a:cubicBezTo>
                <a:cubicBezTo>
                  <a:pt x="432" y="3"/>
                  <a:pt x="840" y="2"/>
                  <a:pt x="1248" y="0"/>
                </a:cubicBezTo>
                <a:cubicBezTo>
                  <a:pt x="1245" y="392"/>
                  <a:pt x="1259" y="783"/>
                  <a:pt x="1289" y="1174"/>
                </a:cubicBezTo>
                <a:close/>
              </a:path>
            </a:pathLst>
          </a:custGeom>
          <a:gradFill rotWithShape="1">
            <a:gsLst>
              <a:gs pos="0">
                <a:schemeClr val="bg1">
                  <a:gamma/>
                  <a:shade val="92157"/>
                  <a:invGamma/>
                </a:schemeClr>
              </a:gs>
              <a:gs pos="100000">
                <a:schemeClr val="bg1"/>
              </a:gs>
            </a:gsLst>
            <a:lin ang="2700000" scaled="1"/>
          </a:gradFill>
          <a:ln w="9525">
            <a:noFill/>
            <a:rou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>
              <a:latin typeface="+mn-lt"/>
              <a:ea typeface="+mn-ea"/>
            </a:endParaRPr>
          </a:p>
        </p:txBody>
      </p:sp>
      <p:sp>
        <p:nvSpPr>
          <p:cNvPr id="9" name="Freeform 41"/>
          <p:cNvSpPr/>
          <p:nvPr/>
        </p:nvSpPr>
        <p:spPr bwMode="auto">
          <a:xfrm>
            <a:off x="10215563" y="1530350"/>
            <a:ext cx="639762" cy="671513"/>
          </a:xfrm>
          <a:custGeom>
            <a:avLst/>
            <a:gdLst/>
            <a:ahLst/>
            <a:cxnLst>
              <a:cxn ang="0">
                <a:pos x="331" y="134"/>
              </a:cxn>
              <a:cxn ang="0">
                <a:pos x="312" y="86"/>
              </a:cxn>
              <a:cxn ang="0">
                <a:pos x="259" y="29"/>
              </a:cxn>
              <a:cxn ang="0">
                <a:pos x="186" y="2"/>
              </a:cxn>
              <a:cxn ang="0">
                <a:pos x="147" y="2"/>
              </a:cxn>
              <a:cxn ang="0">
                <a:pos x="131" y="5"/>
              </a:cxn>
              <a:cxn ang="0">
                <a:pos x="107" y="12"/>
              </a:cxn>
              <a:cxn ang="0">
                <a:pos x="75" y="29"/>
              </a:cxn>
              <a:cxn ang="0">
                <a:pos x="65" y="36"/>
              </a:cxn>
              <a:cxn ang="0">
                <a:pos x="57" y="43"/>
              </a:cxn>
              <a:cxn ang="0">
                <a:pos x="48" y="51"/>
              </a:cxn>
              <a:cxn ang="0">
                <a:pos x="47" y="52"/>
              </a:cxn>
              <a:cxn ang="0">
                <a:pos x="48" y="51"/>
              </a:cxn>
              <a:cxn ang="0">
                <a:pos x="35" y="223"/>
              </a:cxn>
              <a:cxn ang="0">
                <a:pos x="249" y="310"/>
              </a:cxn>
              <a:cxn ang="0">
                <a:pos x="293" y="277"/>
              </a:cxn>
              <a:cxn ang="0">
                <a:pos x="293" y="278"/>
              </a:cxn>
              <a:cxn ang="0">
                <a:pos x="293" y="277"/>
              </a:cxn>
              <a:cxn ang="0">
                <a:pos x="299" y="271"/>
              </a:cxn>
              <a:cxn ang="0">
                <a:pos x="307" y="259"/>
              </a:cxn>
              <a:cxn ang="0">
                <a:pos x="321" y="232"/>
              </a:cxn>
              <a:cxn ang="0">
                <a:pos x="333" y="187"/>
              </a:cxn>
              <a:cxn ang="0">
                <a:pos x="331" y="134"/>
              </a:cxn>
            </a:cxnLst>
            <a:rect l="0" t="0" r="r" b="b"/>
            <a:pathLst>
              <a:path w="336" h="340">
                <a:moveTo>
                  <a:pt x="331" y="134"/>
                </a:moveTo>
                <a:cubicBezTo>
                  <a:pt x="329" y="128"/>
                  <a:pt x="325" y="110"/>
                  <a:pt x="312" y="86"/>
                </a:cubicBezTo>
                <a:cubicBezTo>
                  <a:pt x="306" y="76"/>
                  <a:pt x="291" y="50"/>
                  <a:pt x="259" y="29"/>
                </a:cubicBezTo>
                <a:cubicBezTo>
                  <a:pt x="227" y="7"/>
                  <a:pt x="197" y="4"/>
                  <a:pt x="186" y="2"/>
                </a:cubicBezTo>
                <a:cubicBezTo>
                  <a:pt x="184" y="2"/>
                  <a:pt x="166" y="0"/>
                  <a:pt x="147" y="2"/>
                </a:cubicBezTo>
                <a:cubicBezTo>
                  <a:pt x="131" y="5"/>
                  <a:pt x="131" y="5"/>
                  <a:pt x="131" y="5"/>
                </a:cubicBezTo>
                <a:cubicBezTo>
                  <a:pt x="124" y="7"/>
                  <a:pt x="114" y="10"/>
                  <a:pt x="107" y="12"/>
                </a:cubicBezTo>
                <a:cubicBezTo>
                  <a:pt x="107" y="12"/>
                  <a:pt x="91" y="18"/>
                  <a:pt x="75" y="29"/>
                </a:cubicBezTo>
                <a:cubicBezTo>
                  <a:pt x="72" y="31"/>
                  <a:pt x="68" y="34"/>
                  <a:pt x="65" y="36"/>
                </a:cubicBezTo>
                <a:cubicBezTo>
                  <a:pt x="62" y="38"/>
                  <a:pt x="60" y="40"/>
                  <a:pt x="57" y="43"/>
                </a:cubicBezTo>
                <a:cubicBezTo>
                  <a:pt x="54" y="45"/>
                  <a:pt x="51" y="48"/>
                  <a:pt x="48" y="51"/>
                </a:cubicBezTo>
                <a:cubicBezTo>
                  <a:pt x="48" y="51"/>
                  <a:pt x="47" y="52"/>
                  <a:pt x="47" y="52"/>
                </a:cubicBezTo>
                <a:cubicBezTo>
                  <a:pt x="47" y="52"/>
                  <a:pt x="47" y="51"/>
                  <a:pt x="48" y="51"/>
                </a:cubicBezTo>
                <a:cubicBezTo>
                  <a:pt x="7" y="93"/>
                  <a:pt x="0" y="161"/>
                  <a:pt x="35" y="223"/>
                </a:cubicBezTo>
                <a:cubicBezTo>
                  <a:pt x="80" y="302"/>
                  <a:pt x="175" y="340"/>
                  <a:pt x="249" y="310"/>
                </a:cubicBezTo>
                <a:cubicBezTo>
                  <a:pt x="267" y="302"/>
                  <a:pt x="281" y="291"/>
                  <a:pt x="293" y="277"/>
                </a:cubicBezTo>
                <a:cubicBezTo>
                  <a:pt x="293" y="278"/>
                  <a:pt x="293" y="278"/>
                  <a:pt x="293" y="278"/>
                </a:cubicBezTo>
                <a:cubicBezTo>
                  <a:pt x="293" y="278"/>
                  <a:pt x="293" y="278"/>
                  <a:pt x="293" y="277"/>
                </a:cubicBezTo>
                <a:cubicBezTo>
                  <a:pt x="295" y="275"/>
                  <a:pt x="297" y="273"/>
                  <a:pt x="299" y="271"/>
                </a:cubicBezTo>
                <a:cubicBezTo>
                  <a:pt x="302" y="267"/>
                  <a:pt x="305" y="263"/>
                  <a:pt x="307" y="259"/>
                </a:cubicBezTo>
                <a:cubicBezTo>
                  <a:pt x="315" y="246"/>
                  <a:pt x="317" y="242"/>
                  <a:pt x="321" y="232"/>
                </a:cubicBezTo>
                <a:cubicBezTo>
                  <a:pt x="321" y="232"/>
                  <a:pt x="330" y="211"/>
                  <a:pt x="333" y="187"/>
                </a:cubicBezTo>
                <a:cubicBezTo>
                  <a:pt x="334" y="178"/>
                  <a:pt x="336" y="160"/>
                  <a:pt x="331" y="134"/>
                </a:cubicBezTo>
                <a:close/>
              </a:path>
            </a:pathLst>
          </a:custGeom>
          <a:gradFill rotWithShape="1">
            <a:gsLst>
              <a:gs pos="0">
                <a:schemeClr val="accent1">
                  <a:gamma/>
                  <a:tint val="57255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9525">
            <a:noFill/>
            <a:rou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>
              <a:latin typeface="+mn-lt"/>
              <a:ea typeface="+mn-ea"/>
            </a:endParaRPr>
          </a:p>
        </p:txBody>
      </p:sp>
      <p:sp>
        <p:nvSpPr>
          <p:cNvPr id="10" name="Freeform 48"/>
          <p:cNvSpPr/>
          <p:nvPr/>
        </p:nvSpPr>
        <p:spPr bwMode="auto">
          <a:xfrm>
            <a:off x="10564813" y="1270000"/>
            <a:ext cx="522287" cy="530225"/>
          </a:xfrm>
          <a:custGeom>
            <a:avLst/>
            <a:gdLst/>
            <a:ahLst/>
            <a:cxnLst>
              <a:cxn ang="0">
                <a:pos x="240" y="91"/>
              </a:cxn>
              <a:cxn ang="0">
                <a:pos x="199" y="244"/>
              </a:cxn>
              <a:cxn ang="0">
                <a:pos x="34" y="177"/>
              </a:cxn>
              <a:cxn ang="0">
                <a:pos x="74" y="24"/>
              </a:cxn>
              <a:cxn ang="0">
                <a:pos x="240" y="91"/>
              </a:cxn>
            </a:cxnLst>
            <a:rect l="0" t="0" r="r" b="b"/>
            <a:pathLst>
              <a:path w="274" h="268">
                <a:moveTo>
                  <a:pt x="240" y="91"/>
                </a:moveTo>
                <a:cubicBezTo>
                  <a:pt x="274" y="152"/>
                  <a:pt x="256" y="221"/>
                  <a:pt x="199" y="244"/>
                </a:cubicBezTo>
                <a:cubicBezTo>
                  <a:pt x="143" y="268"/>
                  <a:pt x="69" y="238"/>
                  <a:pt x="34" y="177"/>
                </a:cubicBezTo>
                <a:cubicBezTo>
                  <a:pt x="0" y="116"/>
                  <a:pt x="18" y="48"/>
                  <a:pt x="74" y="24"/>
                </a:cubicBezTo>
                <a:cubicBezTo>
                  <a:pt x="131" y="0"/>
                  <a:pt x="205" y="30"/>
                  <a:pt x="240" y="91"/>
                </a:cubicBez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57255"/>
                  <a:invGamma/>
                </a:schemeClr>
              </a:gs>
            </a:gsLst>
            <a:lin ang="5400000" scaled="1"/>
          </a:gradFill>
          <a:ln w="9525">
            <a:noFill/>
            <a:rou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>
              <a:latin typeface="+mn-lt"/>
              <a:ea typeface="+mn-ea"/>
            </a:endParaRPr>
          </a:p>
        </p:txBody>
      </p:sp>
      <p:sp>
        <p:nvSpPr>
          <p:cNvPr id="11" name="文本框 10276"/>
          <p:cNvSpPr txBox="1">
            <a:spLocks noChangeArrowheads="1"/>
          </p:cNvSpPr>
          <p:nvPr/>
        </p:nvSpPr>
        <p:spPr bwMode="auto">
          <a:xfrm>
            <a:off x="8461375" y="2135188"/>
            <a:ext cx="4297363" cy="3109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>
                <a:latin typeface="Times New Roman" pitchFamily="18" charset="0"/>
              </a:rPr>
              <a:t>C:</a:t>
            </a:r>
            <a:r>
              <a:rPr lang="zh-CN" altLang="en-US" sz="3600">
                <a:latin typeface="Times New Roman" pitchFamily="18" charset="0"/>
              </a:rPr>
              <a:t>实验室用的小灯</a:t>
            </a:r>
          </a:p>
          <a:p>
            <a:r>
              <a:rPr lang="zh-CN" altLang="en-US" sz="3600">
                <a:latin typeface="Times New Roman" pitchFamily="18" charset="0"/>
              </a:rPr>
              <a:t>泡和家用的白炽灯</a:t>
            </a:r>
          </a:p>
          <a:p>
            <a:r>
              <a:rPr lang="zh-CN" altLang="en-US" sz="3600">
                <a:latin typeface="Times New Roman" pitchFamily="18" charset="0"/>
              </a:rPr>
              <a:t>工作时电流差不多，</a:t>
            </a:r>
          </a:p>
          <a:p>
            <a:r>
              <a:rPr lang="zh-CN" altLang="en-US" sz="3600">
                <a:latin typeface="Times New Roman" pitchFamily="18" charset="0"/>
              </a:rPr>
              <a:t>工作相同的时间，</a:t>
            </a:r>
          </a:p>
          <a:p>
            <a:r>
              <a:rPr lang="zh-CN" altLang="en-US" sz="3600">
                <a:latin typeface="Times New Roman" pitchFamily="18" charset="0"/>
              </a:rPr>
              <a:t>哪个电流做的功多？</a:t>
            </a:r>
          </a:p>
          <a:p>
            <a:endParaRPr lang="en-US" altLang="zh-CN"/>
          </a:p>
        </p:txBody>
      </p:sp>
      <p:sp>
        <p:nvSpPr>
          <p:cNvPr id="374805" name="Freeform 21"/>
          <p:cNvSpPr/>
          <p:nvPr/>
        </p:nvSpPr>
        <p:spPr bwMode="auto">
          <a:xfrm>
            <a:off x="3852863" y="1543050"/>
            <a:ext cx="4148137" cy="4054475"/>
          </a:xfrm>
          <a:custGeom>
            <a:avLst/>
            <a:gdLst/>
            <a:ahLst/>
            <a:cxnLst>
              <a:cxn ang="0">
                <a:pos x="1289" y="1174"/>
              </a:cxn>
              <a:cxn ang="0">
                <a:pos x="14" y="1203"/>
              </a:cxn>
              <a:cxn ang="0">
                <a:pos x="23" y="5"/>
              </a:cxn>
              <a:cxn ang="0">
                <a:pos x="1248" y="0"/>
              </a:cxn>
              <a:cxn ang="0">
                <a:pos x="1289" y="1174"/>
              </a:cxn>
            </a:cxnLst>
            <a:rect l="0" t="0" r="r" b="b"/>
            <a:pathLst>
              <a:path w="1289" h="1203">
                <a:moveTo>
                  <a:pt x="1289" y="1174"/>
                </a:moveTo>
                <a:cubicBezTo>
                  <a:pt x="864" y="1184"/>
                  <a:pt x="439" y="1194"/>
                  <a:pt x="14" y="1203"/>
                </a:cubicBezTo>
                <a:cubicBezTo>
                  <a:pt x="0" y="804"/>
                  <a:pt x="3" y="404"/>
                  <a:pt x="23" y="5"/>
                </a:cubicBezTo>
                <a:cubicBezTo>
                  <a:pt x="432" y="3"/>
                  <a:pt x="840" y="2"/>
                  <a:pt x="1248" y="0"/>
                </a:cubicBezTo>
                <a:cubicBezTo>
                  <a:pt x="1245" y="392"/>
                  <a:pt x="1259" y="783"/>
                  <a:pt x="1289" y="1174"/>
                </a:cubicBezTo>
                <a:close/>
              </a:path>
            </a:pathLst>
          </a:custGeom>
          <a:gradFill rotWithShape="1">
            <a:gsLst>
              <a:gs pos="0">
                <a:schemeClr val="bg1">
                  <a:gamma/>
                  <a:shade val="92157"/>
                  <a:invGamma/>
                </a:schemeClr>
              </a:gs>
              <a:gs pos="100000">
                <a:schemeClr val="bg1"/>
              </a:gs>
            </a:gsLst>
            <a:lin ang="2700000" scaled="1"/>
          </a:gradFill>
          <a:ln w="9525">
            <a:noFill/>
            <a:rou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>
              <a:latin typeface="+mn-lt"/>
              <a:ea typeface="+mn-ea"/>
            </a:endParaRPr>
          </a:p>
        </p:txBody>
      </p:sp>
      <p:sp>
        <p:nvSpPr>
          <p:cNvPr id="374810" name="Freeform 26"/>
          <p:cNvSpPr/>
          <p:nvPr/>
        </p:nvSpPr>
        <p:spPr bwMode="auto">
          <a:xfrm>
            <a:off x="5605463" y="1544638"/>
            <a:ext cx="642937" cy="677862"/>
          </a:xfrm>
          <a:custGeom>
            <a:avLst/>
            <a:gdLst/>
            <a:ahLst/>
            <a:cxnLst>
              <a:cxn ang="0">
                <a:pos x="331" y="134"/>
              </a:cxn>
              <a:cxn ang="0">
                <a:pos x="312" y="86"/>
              </a:cxn>
              <a:cxn ang="0">
                <a:pos x="259" y="29"/>
              </a:cxn>
              <a:cxn ang="0">
                <a:pos x="186" y="2"/>
              </a:cxn>
              <a:cxn ang="0">
                <a:pos x="147" y="2"/>
              </a:cxn>
              <a:cxn ang="0">
                <a:pos x="131" y="5"/>
              </a:cxn>
              <a:cxn ang="0">
                <a:pos x="107" y="12"/>
              </a:cxn>
              <a:cxn ang="0">
                <a:pos x="75" y="29"/>
              </a:cxn>
              <a:cxn ang="0">
                <a:pos x="65" y="36"/>
              </a:cxn>
              <a:cxn ang="0">
                <a:pos x="57" y="43"/>
              </a:cxn>
              <a:cxn ang="0">
                <a:pos x="48" y="51"/>
              </a:cxn>
              <a:cxn ang="0">
                <a:pos x="47" y="52"/>
              </a:cxn>
              <a:cxn ang="0">
                <a:pos x="48" y="51"/>
              </a:cxn>
              <a:cxn ang="0">
                <a:pos x="35" y="223"/>
              </a:cxn>
              <a:cxn ang="0">
                <a:pos x="249" y="310"/>
              </a:cxn>
              <a:cxn ang="0">
                <a:pos x="293" y="277"/>
              </a:cxn>
              <a:cxn ang="0">
                <a:pos x="293" y="278"/>
              </a:cxn>
              <a:cxn ang="0">
                <a:pos x="293" y="277"/>
              </a:cxn>
              <a:cxn ang="0">
                <a:pos x="299" y="271"/>
              </a:cxn>
              <a:cxn ang="0">
                <a:pos x="307" y="259"/>
              </a:cxn>
              <a:cxn ang="0">
                <a:pos x="321" y="232"/>
              </a:cxn>
              <a:cxn ang="0">
                <a:pos x="333" y="187"/>
              </a:cxn>
              <a:cxn ang="0">
                <a:pos x="331" y="134"/>
              </a:cxn>
            </a:cxnLst>
            <a:rect l="0" t="0" r="r" b="b"/>
            <a:pathLst>
              <a:path w="336" h="340">
                <a:moveTo>
                  <a:pt x="331" y="134"/>
                </a:moveTo>
                <a:cubicBezTo>
                  <a:pt x="329" y="128"/>
                  <a:pt x="325" y="110"/>
                  <a:pt x="312" y="86"/>
                </a:cubicBezTo>
                <a:cubicBezTo>
                  <a:pt x="306" y="76"/>
                  <a:pt x="291" y="50"/>
                  <a:pt x="259" y="29"/>
                </a:cubicBezTo>
                <a:cubicBezTo>
                  <a:pt x="227" y="7"/>
                  <a:pt x="197" y="4"/>
                  <a:pt x="186" y="2"/>
                </a:cubicBezTo>
                <a:cubicBezTo>
                  <a:pt x="184" y="2"/>
                  <a:pt x="166" y="0"/>
                  <a:pt x="147" y="2"/>
                </a:cubicBezTo>
                <a:cubicBezTo>
                  <a:pt x="131" y="5"/>
                  <a:pt x="131" y="5"/>
                  <a:pt x="131" y="5"/>
                </a:cubicBezTo>
                <a:cubicBezTo>
                  <a:pt x="124" y="7"/>
                  <a:pt x="114" y="10"/>
                  <a:pt x="107" y="12"/>
                </a:cubicBezTo>
                <a:cubicBezTo>
                  <a:pt x="107" y="12"/>
                  <a:pt x="91" y="18"/>
                  <a:pt x="75" y="29"/>
                </a:cubicBezTo>
                <a:cubicBezTo>
                  <a:pt x="72" y="31"/>
                  <a:pt x="68" y="34"/>
                  <a:pt x="65" y="36"/>
                </a:cubicBezTo>
                <a:cubicBezTo>
                  <a:pt x="62" y="38"/>
                  <a:pt x="60" y="40"/>
                  <a:pt x="57" y="43"/>
                </a:cubicBezTo>
                <a:cubicBezTo>
                  <a:pt x="54" y="45"/>
                  <a:pt x="51" y="48"/>
                  <a:pt x="48" y="51"/>
                </a:cubicBezTo>
                <a:cubicBezTo>
                  <a:pt x="48" y="51"/>
                  <a:pt x="47" y="52"/>
                  <a:pt x="47" y="52"/>
                </a:cubicBezTo>
                <a:cubicBezTo>
                  <a:pt x="47" y="52"/>
                  <a:pt x="47" y="51"/>
                  <a:pt x="48" y="51"/>
                </a:cubicBezTo>
                <a:cubicBezTo>
                  <a:pt x="7" y="93"/>
                  <a:pt x="0" y="161"/>
                  <a:pt x="35" y="223"/>
                </a:cubicBezTo>
                <a:cubicBezTo>
                  <a:pt x="80" y="302"/>
                  <a:pt x="175" y="340"/>
                  <a:pt x="249" y="310"/>
                </a:cubicBezTo>
                <a:cubicBezTo>
                  <a:pt x="267" y="302"/>
                  <a:pt x="281" y="291"/>
                  <a:pt x="293" y="277"/>
                </a:cubicBezTo>
                <a:cubicBezTo>
                  <a:pt x="293" y="278"/>
                  <a:pt x="293" y="278"/>
                  <a:pt x="293" y="278"/>
                </a:cubicBezTo>
                <a:cubicBezTo>
                  <a:pt x="293" y="278"/>
                  <a:pt x="293" y="278"/>
                  <a:pt x="293" y="277"/>
                </a:cubicBezTo>
                <a:cubicBezTo>
                  <a:pt x="295" y="275"/>
                  <a:pt x="297" y="273"/>
                  <a:pt x="299" y="271"/>
                </a:cubicBezTo>
                <a:cubicBezTo>
                  <a:pt x="302" y="267"/>
                  <a:pt x="305" y="263"/>
                  <a:pt x="307" y="259"/>
                </a:cubicBezTo>
                <a:cubicBezTo>
                  <a:pt x="315" y="246"/>
                  <a:pt x="317" y="242"/>
                  <a:pt x="321" y="232"/>
                </a:cubicBezTo>
                <a:cubicBezTo>
                  <a:pt x="321" y="232"/>
                  <a:pt x="330" y="211"/>
                  <a:pt x="333" y="187"/>
                </a:cubicBezTo>
                <a:cubicBezTo>
                  <a:pt x="334" y="178"/>
                  <a:pt x="336" y="160"/>
                  <a:pt x="331" y="134"/>
                </a:cubicBezTo>
                <a:close/>
              </a:path>
            </a:pathLst>
          </a:custGeom>
          <a:gradFill rotWithShape="1">
            <a:gsLst>
              <a:gs pos="0">
                <a:schemeClr val="accent2">
                  <a:gamma/>
                  <a:tint val="57255"/>
                  <a:invGamma/>
                </a:schemeClr>
              </a:gs>
              <a:gs pos="100000">
                <a:schemeClr val="accent2"/>
              </a:gs>
            </a:gsLst>
            <a:lin ang="5400000" scaled="1"/>
          </a:gradFill>
          <a:ln w="9525">
            <a:noFill/>
            <a:rou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>
              <a:latin typeface="+mn-lt"/>
              <a:ea typeface="+mn-ea"/>
            </a:endParaRPr>
          </a:p>
        </p:txBody>
      </p:sp>
      <p:sp>
        <p:nvSpPr>
          <p:cNvPr id="374817" name="Freeform 33"/>
          <p:cNvSpPr/>
          <p:nvPr/>
        </p:nvSpPr>
        <p:spPr bwMode="auto">
          <a:xfrm>
            <a:off x="5953125" y="1279525"/>
            <a:ext cx="523875" cy="542925"/>
          </a:xfrm>
          <a:custGeom>
            <a:avLst/>
            <a:gdLst/>
            <a:ahLst/>
            <a:cxnLst>
              <a:cxn ang="0">
                <a:pos x="240" y="91"/>
              </a:cxn>
              <a:cxn ang="0">
                <a:pos x="199" y="244"/>
              </a:cxn>
              <a:cxn ang="0">
                <a:pos x="34" y="177"/>
              </a:cxn>
              <a:cxn ang="0">
                <a:pos x="74" y="24"/>
              </a:cxn>
              <a:cxn ang="0">
                <a:pos x="240" y="91"/>
              </a:cxn>
            </a:cxnLst>
            <a:rect l="0" t="0" r="r" b="b"/>
            <a:pathLst>
              <a:path w="274" h="268">
                <a:moveTo>
                  <a:pt x="240" y="91"/>
                </a:moveTo>
                <a:cubicBezTo>
                  <a:pt x="274" y="152"/>
                  <a:pt x="256" y="221"/>
                  <a:pt x="199" y="244"/>
                </a:cubicBezTo>
                <a:cubicBezTo>
                  <a:pt x="143" y="268"/>
                  <a:pt x="69" y="238"/>
                  <a:pt x="34" y="177"/>
                </a:cubicBezTo>
                <a:cubicBezTo>
                  <a:pt x="0" y="116"/>
                  <a:pt x="18" y="48"/>
                  <a:pt x="74" y="24"/>
                </a:cubicBezTo>
                <a:cubicBezTo>
                  <a:pt x="131" y="0"/>
                  <a:pt x="205" y="30"/>
                  <a:pt x="240" y="91"/>
                </a:cubicBez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57255"/>
                  <a:invGamma/>
                </a:schemeClr>
              </a:gs>
            </a:gsLst>
            <a:lin ang="5400000" scaled="1"/>
          </a:gradFill>
          <a:ln w="9525">
            <a:noFill/>
            <a:rou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>
              <a:latin typeface="+mn-lt"/>
              <a:ea typeface="+mn-ea"/>
            </a:endParaRPr>
          </a:p>
        </p:txBody>
      </p:sp>
      <p:sp>
        <p:nvSpPr>
          <p:cNvPr id="12" name="文本框 10276"/>
          <p:cNvSpPr txBox="1">
            <a:spLocks noChangeArrowheads="1"/>
          </p:cNvSpPr>
          <p:nvPr/>
        </p:nvSpPr>
        <p:spPr bwMode="auto">
          <a:xfrm>
            <a:off x="4062413" y="2163763"/>
            <a:ext cx="4297362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>
                <a:latin typeface="Times New Roman" pitchFamily="18" charset="0"/>
                <a:sym typeface="+mn-ea"/>
              </a:rPr>
              <a:t>B</a:t>
            </a:r>
            <a:r>
              <a:rPr lang="zh-CN" altLang="en-US" sz="3600">
                <a:latin typeface="Times New Roman" pitchFamily="18" charset="0"/>
                <a:sym typeface="+mn-ea"/>
              </a:rPr>
              <a:t>：家庭电路中一盏</a:t>
            </a:r>
          </a:p>
          <a:p>
            <a:r>
              <a:rPr lang="zh-CN" altLang="en-US" sz="3600">
                <a:latin typeface="Times New Roman" pitchFamily="18" charset="0"/>
                <a:sym typeface="+mn-ea"/>
              </a:rPr>
              <a:t>白炽灯和一台洗衣</a:t>
            </a:r>
          </a:p>
          <a:p>
            <a:r>
              <a:rPr lang="zh-CN" altLang="en-US" sz="3600">
                <a:latin typeface="Times New Roman" pitchFamily="18" charset="0"/>
                <a:sym typeface="+mn-ea"/>
              </a:rPr>
              <a:t>机工作相同的时间，</a:t>
            </a:r>
          </a:p>
          <a:p>
            <a:r>
              <a:rPr lang="zh-CN" altLang="en-US" sz="3600">
                <a:latin typeface="Times New Roman" pitchFamily="18" charset="0"/>
                <a:sym typeface="+mn-ea"/>
              </a:rPr>
              <a:t>哪个电流做的功多？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7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20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374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374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74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6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图片 10241" descr="图片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938" y="-15875"/>
            <a:ext cx="12492038" cy="688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4578" name="组合 37893"/>
          <p:cNvGrpSpPr>
            <a:grpSpLocks/>
          </p:cNvGrpSpPr>
          <p:nvPr/>
        </p:nvGrpSpPr>
        <p:grpSpPr bwMode="auto">
          <a:xfrm>
            <a:off x="1500188" y="288925"/>
            <a:ext cx="9475787" cy="762000"/>
            <a:chOff x="144" y="144"/>
            <a:chExt cx="2688" cy="336"/>
          </a:xfrm>
        </p:grpSpPr>
        <p:sp>
          <p:nvSpPr>
            <p:cNvPr id="24585" name="圆角矩形 37894"/>
            <p:cNvSpPr>
              <a:spLocks noChangeArrowheads="1"/>
            </p:cNvSpPr>
            <p:nvPr/>
          </p:nvSpPr>
          <p:spPr bwMode="auto">
            <a:xfrm>
              <a:off x="144" y="144"/>
              <a:ext cx="2688" cy="336"/>
            </a:xfrm>
            <a:prstGeom prst="roundRect">
              <a:avLst>
                <a:gd name="adj" fmla="val 16667"/>
              </a:avLst>
            </a:prstGeom>
            <a:solidFill>
              <a:srgbClr val="CCFFCC"/>
            </a:solidFill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>
                <a:latin typeface="Times New Roman" pitchFamily="18" charset="0"/>
              </a:endParaRPr>
            </a:p>
          </p:txBody>
        </p:sp>
        <p:sp>
          <p:nvSpPr>
            <p:cNvPr id="24586" name="文本框 37895"/>
            <p:cNvSpPr txBox="1">
              <a:spLocks noChangeArrowheads="1"/>
            </p:cNvSpPr>
            <p:nvPr/>
          </p:nvSpPr>
          <p:spPr bwMode="auto">
            <a:xfrm>
              <a:off x="241" y="144"/>
              <a:ext cx="2494" cy="3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4000" b="1">
                  <a:latin typeface="Times New Roman" pitchFamily="18" charset="0"/>
                </a:rPr>
                <a:t>2.</a:t>
              </a:r>
              <a:r>
                <a:rPr lang="zh-CN" altLang="en-US" sz="4000" b="1">
                  <a:latin typeface="Times New Roman" pitchFamily="18" charset="0"/>
                </a:rPr>
                <a:t>探究电功大小与哪些因素有关？</a:t>
              </a:r>
            </a:p>
          </p:txBody>
        </p:sp>
      </p:grpSp>
      <p:sp>
        <p:nvSpPr>
          <p:cNvPr id="6" name="圆角矩形 37917"/>
          <p:cNvSpPr>
            <a:spLocks noChangeArrowheads="1"/>
          </p:cNvSpPr>
          <p:nvPr/>
        </p:nvSpPr>
        <p:spPr bwMode="auto">
          <a:xfrm rot="5400000">
            <a:off x="4398169" y="3323432"/>
            <a:ext cx="4548187" cy="1066800"/>
          </a:xfrm>
          <a:prstGeom prst="roundRect">
            <a:avLst>
              <a:gd name="adj" fmla="val 16667"/>
            </a:avLst>
          </a:prstGeom>
          <a:solidFill>
            <a:srgbClr val="CCFFCC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rot="10800000" vert="eaVert" wrap="none" anchor="ctr"/>
          <a:lstStyle/>
          <a:p>
            <a:pPr algn="ctr"/>
            <a:endParaRPr lang="zh-CN" altLang="en-US">
              <a:latin typeface="Times New Roman" pitchFamily="18" charset="0"/>
            </a:endParaRPr>
          </a:p>
        </p:txBody>
      </p:sp>
      <p:sp>
        <p:nvSpPr>
          <p:cNvPr id="7" name="圆角矩形 37917"/>
          <p:cNvSpPr>
            <a:spLocks noChangeArrowheads="1"/>
          </p:cNvSpPr>
          <p:nvPr/>
        </p:nvSpPr>
        <p:spPr bwMode="auto">
          <a:xfrm rot="5400000">
            <a:off x="1691481" y="3323432"/>
            <a:ext cx="4548187" cy="1066800"/>
          </a:xfrm>
          <a:prstGeom prst="roundRect">
            <a:avLst>
              <a:gd name="adj" fmla="val 16667"/>
            </a:avLst>
          </a:prstGeom>
          <a:solidFill>
            <a:srgbClr val="CCFFCC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rot="10800000" vert="eaVert" wrap="none" anchor="ctr"/>
          <a:lstStyle/>
          <a:p>
            <a:pPr algn="ctr"/>
            <a:endParaRPr lang="zh-CN" altLang="en-US">
              <a:latin typeface="Times New Roman" pitchFamily="18" charset="0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3613150" y="2701925"/>
            <a:ext cx="731838" cy="192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r>
              <a:rPr lang="zh-CN" altLang="en-US" sz="3600" b="1">
                <a:latin typeface="Calibri" pitchFamily="34" charset="0"/>
              </a:rPr>
              <a:t>通电时间</a:t>
            </a: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6305550" y="2617788"/>
            <a:ext cx="731838" cy="192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r>
              <a:rPr lang="zh-CN" altLang="en-US" sz="3600" b="1">
                <a:latin typeface="Calibri" pitchFamily="34" charset="0"/>
              </a:rPr>
              <a:t>电流大小</a:t>
            </a:r>
          </a:p>
        </p:txBody>
      </p:sp>
      <p:sp>
        <p:nvSpPr>
          <p:cNvPr id="20" name="圆角矩形 37917"/>
          <p:cNvSpPr>
            <a:spLocks noChangeArrowheads="1"/>
          </p:cNvSpPr>
          <p:nvPr/>
        </p:nvSpPr>
        <p:spPr bwMode="auto">
          <a:xfrm rot="5400000">
            <a:off x="6890544" y="3323432"/>
            <a:ext cx="4548187" cy="1066800"/>
          </a:xfrm>
          <a:prstGeom prst="roundRect">
            <a:avLst>
              <a:gd name="adj" fmla="val 16667"/>
            </a:avLst>
          </a:prstGeom>
          <a:solidFill>
            <a:srgbClr val="CCFFCC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rot="10800000" vert="eaVert" wrap="none" anchor="ctr"/>
          <a:lstStyle/>
          <a:p>
            <a:pPr algn="ctr"/>
            <a:endParaRPr lang="zh-CN" altLang="en-US">
              <a:latin typeface="Times New Roman" pitchFamily="18" charset="0"/>
            </a:endParaRPr>
          </a:p>
        </p:txBody>
      </p:sp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8747125" y="2701925"/>
            <a:ext cx="731838" cy="192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r>
              <a:rPr lang="zh-CN" altLang="en-US" sz="3600" b="1">
                <a:latin typeface="Calibri" pitchFamily="34" charset="0"/>
              </a:rPr>
              <a:t>电压大小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9" grpId="0"/>
      <p:bldP spid="10" grpId="0"/>
      <p:bldP spid="20" grpId="0" bldLvl="0" animBg="1"/>
      <p:bldP spid="21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734</Words>
  <Application>WPS 演示</Application>
  <PresentationFormat>自定义</PresentationFormat>
  <Paragraphs>112</Paragraphs>
  <Slides>16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6" baseType="lpstr">
      <vt:lpstr>Arial</vt:lpstr>
      <vt:lpstr>宋体</vt:lpstr>
      <vt:lpstr>Calibri Light</vt:lpstr>
      <vt:lpstr>Calibri</vt:lpstr>
      <vt:lpstr>Times New Roman</vt:lpstr>
      <vt:lpstr>+mn-ea</vt:lpstr>
      <vt:lpstr>Wingdings</vt:lpstr>
      <vt:lpstr>黑体</vt:lpstr>
      <vt:lpstr>Tahoma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User</cp:lastModifiedBy>
  <cp:revision>42</cp:revision>
  <dcterms:created xsi:type="dcterms:W3CDTF">2015-05-05T08:02:00Z</dcterms:created>
  <dcterms:modified xsi:type="dcterms:W3CDTF">2017-06-08T00:43:00Z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2052-10.1.0.6391</vt:lpwstr>
  </property>
</Properties>
</file>