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22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81" r:id="rId2"/>
    <p:sldId id="279" r:id="rId3"/>
    <p:sldId id="284" r:id="rId4"/>
    <p:sldId id="290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285" r:id="rId18"/>
    <p:sldId id="286" r:id="rId19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AA4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-1554" y="-96"/>
      </p:cViewPr>
      <p:guideLst>
        <p:guide orient="horz" pos="2136"/>
        <p:guide pos="28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3025" cy="737330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5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Calibri" panose="020F0502020204030204" pitchFamily="34" charset="0"/>
                <a:ea typeface="幼圆" panose="02010509060101010101" pitchFamily="49" charset="-122"/>
                <a:cs typeface="+mn-ea"/>
              </a:rPr>
              <a:pPr fontAlgn="base"/>
              <a:t>2019/8/20</a:t>
            </a:fld>
            <a:endParaRPr lang="zh-CN" altLang="en-US" strike="noStrike" noProof="1" smtClean="0">
              <a:latin typeface="Calibri" panose="020F0502020204030204" pitchFamily="34" charset="0"/>
              <a:ea typeface="幼圆" panose="02010509060101010101" pitchFamily="49" charset="-122"/>
              <a:cs typeface="+mn-ea"/>
            </a:endParaRPr>
          </a:p>
        </p:txBody>
      </p:sp>
      <p:sp>
        <p:nvSpPr>
          <p:cNvPr id="717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7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0"/>
            <a:r>
              <a:rPr lang="zh-CN" altLang="en-US"/>
              <a:t>第二级</a:t>
            </a:r>
          </a:p>
          <a:p>
            <a:pPr lvl="2" indent="0"/>
            <a:r>
              <a:rPr lang="zh-CN" altLang="en-US"/>
              <a:t>第三级</a:t>
            </a:r>
          </a:p>
          <a:p>
            <a:pPr lvl="3" indent="0"/>
            <a:r>
              <a:rPr lang="zh-CN" altLang="en-US"/>
              <a:t>第四级</a:t>
            </a:r>
          </a:p>
          <a:p>
            <a:pPr lvl="4" indent="0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Calibri" panose="020F0502020204030204" pitchFamily="34" charset="0"/>
                <a:ea typeface="幼圆" panose="02010509060101010101" pitchFamily="49" charset="-122"/>
                <a:cs typeface="+mn-ea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F5ED-D19D-4097-92A9-D6092B3D6E68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EAA2-D029-4D23-B6D5-DE004B8B3ED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3823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3823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3823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gradFill>
            <a:gsLst>
              <a:gs pos="0">
                <a:schemeClr val="accent1"/>
              </a:gs>
              <a:gs pos="33000">
                <a:schemeClr val="accent2"/>
              </a:gs>
              <a:gs pos="66000">
                <a:schemeClr val="accent3"/>
              </a:gs>
              <a:gs pos="100000">
                <a:schemeClr val="accent4"/>
              </a:gs>
            </a:gsLst>
            <a:lin ang="0" scaled="0"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oleObject" Target="../embeddings/oleObject5.bin"/><Relationship Id="rId2" Type="http://schemas.openxmlformats.org/officeDocument/2006/relationships/tags" Target="../tags/tag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4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5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slideLayout" Target="../slideLayouts/slideLayout11.xml"/><Relationship Id="rId7" Type="http://schemas.openxmlformats.org/officeDocument/2006/relationships/oleObject" Target="../embeddings/oleObject9.bin"/><Relationship Id="rId2" Type="http://schemas.openxmlformats.org/officeDocument/2006/relationships/tags" Target="../tags/tag1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notesSlide" Target="../notesSlides/notesSlide12.xml"/><Relationship Id="rId9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slideLayout" Target="../slideLayouts/slideLayout11.xml"/><Relationship Id="rId7" Type="http://schemas.openxmlformats.org/officeDocument/2006/relationships/oleObject" Target="../embeddings/oleObject15.bin"/><Relationship Id="rId2" Type="http://schemas.openxmlformats.org/officeDocument/2006/relationships/tags" Target="../tags/tag18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notesSlide" Target="../notesSlides/notesSlide14.xml"/><Relationship Id="rId9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slideLayout" Target="../slideLayouts/slideLayout11.xml"/><Relationship Id="rId7" Type="http://schemas.openxmlformats.org/officeDocument/2006/relationships/oleObject" Target="../embeddings/oleObject22.bin"/><Relationship Id="rId2" Type="http://schemas.openxmlformats.org/officeDocument/2006/relationships/tags" Target="../tags/tag19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notesSlide" Target="../notesSlides/notesSlide15.xml"/><Relationship Id="rId9" Type="http://schemas.openxmlformats.org/officeDocument/2006/relationships/oleObject" Target="../embeddings/oleObject2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6.bin"/><Relationship Id="rId4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4.jpeg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8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4.jpeg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0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2558642" y="2157095"/>
            <a:ext cx="5859553" cy="1557655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gradFill>
                  <a:gsLst>
                    <a:gs pos="0">
                      <a:schemeClr val="accent1"/>
                    </a:gs>
                    <a:gs pos="33000">
                      <a:schemeClr val="accent2"/>
                    </a:gs>
                    <a:gs pos="66000">
                      <a:schemeClr val="accent3"/>
                    </a:gs>
                    <a:gs pos="100000">
                      <a:schemeClr val="accent4"/>
                    </a:gs>
                  </a:gsLst>
                  <a:lin ang="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第六</a:t>
            </a:r>
            <a:r>
              <a:rPr lang="zh-CN" altLang="en-US" sz="36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章 质量</a:t>
            </a:r>
            <a:r>
              <a:rPr lang="zh-CN" altLang="en-US" sz="36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与密度</a:t>
            </a:r>
            <a:endParaRPr lang="zh-CN" altLang="en-US" sz="3600" b="1" kern="1200" baseline="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cs typeface="+mj-cs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42238" y="3088174"/>
            <a:ext cx="74829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第</a:t>
            </a:r>
            <a:r>
              <a:rPr lang="en-US" altLang="zh-CN" sz="5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3</a:t>
            </a:r>
            <a:r>
              <a:rPr lang="zh-CN" altLang="en-US" sz="5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节 测量物质的密度</a:t>
            </a:r>
            <a:endParaRPr lang="zh-CN" altLang="en-US" sz="54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/>
        </p:nvSpPr>
        <p:spPr>
          <a:xfrm>
            <a:off x="419418" y="3277553"/>
            <a:ext cx="8640762" cy="6254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/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 eaLnBrk="1" hangingPunct="1">
              <a:buNone/>
            </a:pPr>
            <a:r>
              <a:rPr lang="en-US" altLang="x-none" sz="2800" dirty="0"/>
              <a:t>2</a:t>
            </a:r>
            <a:r>
              <a:rPr lang="zh-CN" altLang="en-US" sz="2800" dirty="0"/>
              <a:t>．实验器材：小石块、天平、砝码、量筒、水、烧杯</a:t>
            </a:r>
          </a:p>
        </p:txBody>
      </p:sp>
      <p:pic>
        <p:nvPicPr>
          <p:cNvPr id="13315" name="Picture 3"/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78868" y="4122103"/>
            <a:ext cx="685800" cy="2438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6" name="Picture 4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86255" y="4284028"/>
            <a:ext cx="2667000" cy="1763712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3317" name="对象 13316"/>
          <p:cNvGraphicFramePr>
            <a:graphicFrameLocks/>
          </p:cNvGraphicFramePr>
          <p:nvPr/>
        </p:nvGraphicFramePr>
        <p:xfrm>
          <a:off x="2578418" y="2052003"/>
          <a:ext cx="1073150" cy="981075"/>
        </p:xfrm>
        <a:graphic>
          <a:graphicData uri="http://schemas.openxmlformats.org/presentationml/2006/ole">
            <p:oleObj spid="_x0000_s29697" r:id="rId7" imgW="446827" imgH="408528" progId="">
              <p:embed/>
            </p:oleObj>
          </a:graphicData>
        </a:graphic>
      </p:graphicFrame>
      <p:sp>
        <p:nvSpPr>
          <p:cNvPr id="13318" name="Rectangle 9"/>
          <p:cNvSpPr/>
          <p:nvPr/>
        </p:nvSpPr>
        <p:spPr>
          <a:xfrm>
            <a:off x="382905" y="2350453"/>
            <a:ext cx="2540000" cy="523875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x-none" sz="2800" dirty="0">
                <a:latin typeface="Arial" panose="020B0604020202020204" charset="-76"/>
              </a:rPr>
              <a:t>1</a:t>
            </a:r>
            <a:r>
              <a:rPr lang="zh-CN" altLang="en-US" sz="2800" dirty="0">
                <a:latin typeface="Arial" panose="020B0604020202020204" charset="-76"/>
              </a:rPr>
              <a:t>．实验原理：</a:t>
            </a:r>
          </a:p>
        </p:txBody>
      </p:sp>
      <p:sp>
        <p:nvSpPr>
          <p:cNvPr id="13319" name="标题 1"/>
          <p:cNvSpPr/>
          <p:nvPr/>
        </p:nvSpPr>
        <p:spPr>
          <a:xfrm>
            <a:off x="1586865" y="1032510"/>
            <a:ext cx="5222240" cy="86550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/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chemeClr val="accent1"/>
                </a:solidFill>
              </a:rPr>
              <a:t>(</a:t>
            </a:r>
            <a:r>
              <a:rPr lang="zh-CN" altLang="en-US" sz="3200" b="1" dirty="0">
                <a:solidFill>
                  <a:schemeClr val="accent1"/>
                </a:solidFill>
              </a:rPr>
              <a:t>三）测量小石块的密度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ldLvl="0"/>
      <p:bldP spid="13318" grpId="0" bldLvl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7"/>
          <p:cNvSpPr/>
          <p:nvPr/>
        </p:nvSpPr>
        <p:spPr>
          <a:xfrm>
            <a:off x="3843020" y="3021965"/>
            <a:ext cx="785813" cy="654050"/>
          </a:xfrm>
          <a:prstGeom prst="rightArrow">
            <a:avLst>
              <a:gd name="adj1" fmla="val 49777"/>
              <a:gd name="adj2" fmla="val 52185"/>
            </a:avLst>
          </a:prstGeom>
          <a:solidFill>
            <a:schemeClr val="accent1">
              <a:alpha val="10000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square" anchor="ctr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1800">
              <a:latin typeface="Arial" panose="020B0604020202020204" charset="-76"/>
            </a:endParaRPr>
          </a:p>
        </p:txBody>
      </p:sp>
      <p:grpSp>
        <p:nvGrpSpPr>
          <p:cNvPr id="14339" name="Group 25"/>
          <p:cNvGrpSpPr/>
          <p:nvPr/>
        </p:nvGrpSpPr>
        <p:grpSpPr>
          <a:xfrm>
            <a:off x="458470" y="1872615"/>
            <a:ext cx="3276600" cy="2362200"/>
            <a:chOff x="0" y="0"/>
            <a:chExt cx="2449" cy="1814"/>
          </a:xfrm>
        </p:grpSpPr>
        <p:pic>
          <p:nvPicPr>
            <p:cNvPr id="14340" name="Picture 3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0" y="288"/>
              <a:ext cx="2449" cy="152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4341" name="Rectangle 8"/>
            <p:cNvSpPr/>
            <p:nvPr/>
          </p:nvSpPr>
          <p:spPr>
            <a:xfrm>
              <a:off x="144" y="0"/>
              <a:ext cx="655" cy="282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none" anchor="t">
              <a:spAutoFit/>
            </a:bodyPr>
            <a:lstStyle/>
            <a:p>
              <a:r>
                <a:rPr lang="zh-CN" altLang="en-US" b="1" dirty="0">
                  <a:solidFill>
                    <a:srgbClr val="0000FF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Arial" panose="020B0604020202020204" charset="-76"/>
                  <a:ea typeface="黑体" panose="02010609060101010101" pitchFamily="2" charset="-122"/>
                </a:rPr>
                <a:t>小石块</a:t>
              </a:r>
            </a:p>
          </p:txBody>
        </p:sp>
        <p:sp>
          <p:nvSpPr>
            <p:cNvPr id="14342" name="Line 9"/>
            <p:cNvSpPr/>
            <p:nvPr/>
          </p:nvSpPr>
          <p:spPr>
            <a:xfrm flipH="1" flipV="1">
              <a:off x="412" y="186"/>
              <a:ext cx="136" cy="499"/>
            </a:xfrm>
            <a:prstGeom prst="line">
              <a:avLst/>
            </a:prstGeom>
            <a:ln w="381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4343" name="Rectangle 10"/>
          <p:cNvSpPr/>
          <p:nvPr/>
        </p:nvSpPr>
        <p:spPr>
          <a:xfrm>
            <a:off x="890270" y="4825365"/>
            <a:ext cx="7632700" cy="8636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/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>
                <a:latin typeface="Arial" panose="020B0604020202020204" charset="-76"/>
              </a:rPr>
              <a:t>参照上面的三幅图，请叙述测石块密度的步骤，设计出记录数据的表格，写出密度的表达式。</a:t>
            </a:r>
          </a:p>
        </p:txBody>
      </p:sp>
      <p:sp>
        <p:nvSpPr>
          <p:cNvPr id="14344" name="AutoShape 14"/>
          <p:cNvSpPr/>
          <p:nvPr/>
        </p:nvSpPr>
        <p:spPr>
          <a:xfrm>
            <a:off x="5930583" y="3096578"/>
            <a:ext cx="785812" cy="654050"/>
          </a:xfrm>
          <a:prstGeom prst="rightArrow">
            <a:avLst>
              <a:gd name="adj1" fmla="val 49777"/>
              <a:gd name="adj2" fmla="val 52185"/>
            </a:avLst>
          </a:prstGeom>
          <a:solidFill>
            <a:schemeClr val="accent1">
              <a:alpha val="10000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square" anchor="ctr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1800">
              <a:latin typeface="Arial" panose="020B0604020202020204" charset="-76"/>
            </a:endParaRPr>
          </a:p>
        </p:txBody>
      </p:sp>
      <p:grpSp>
        <p:nvGrpSpPr>
          <p:cNvPr id="14345" name="Group 26"/>
          <p:cNvGrpSpPr/>
          <p:nvPr/>
        </p:nvGrpSpPr>
        <p:grpSpPr>
          <a:xfrm>
            <a:off x="4562158" y="1801178"/>
            <a:ext cx="1397000" cy="2971800"/>
            <a:chOff x="0" y="0"/>
            <a:chExt cx="880" cy="1872"/>
          </a:xfrm>
        </p:grpSpPr>
        <p:sp>
          <p:nvSpPr>
            <p:cNvPr id="14346" name="Rectangle 52"/>
            <p:cNvSpPr/>
            <p:nvPr/>
          </p:nvSpPr>
          <p:spPr>
            <a:xfrm>
              <a:off x="235" y="1104"/>
              <a:ext cx="298" cy="720"/>
            </a:xfrm>
            <a:prstGeom prst="rect">
              <a:avLst/>
            </a:prstGeom>
            <a:solidFill>
              <a:srgbClr val="D3FFFF">
                <a:alpha val="100000"/>
              </a:srgbClr>
            </a:solidFill>
            <a:ln w="9525">
              <a:noFill/>
            </a:ln>
          </p:spPr>
          <p:txBody>
            <a:bodyPr vert="horz" wrap="none" anchor="ctr"/>
            <a:lstStyle>
              <a:lvl1pPr marL="342900" lvl="0" indent="-3429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n"/>
                <a:defRPr sz="200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1pPr>
              <a:lvl2pPr marL="742950" lvl="1" indent="-28575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–"/>
                <a:defRPr sz="18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2pPr>
              <a:lvl3pPr marL="1143000" lvl="2" indent="-2286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sz="16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3pPr>
              <a:lvl4pPr marL="1600200" lvl="3" indent="-2286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–"/>
                <a:defRPr sz="14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4pPr>
              <a:lvl5pPr marL="2057400" lvl="4" indent="-2286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»"/>
                <a:defRPr sz="14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sz="1800" b="1">
                <a:solidFill>
                  <a:srgbClr val="000099"/>
                </a:solidFill>
                <a:latin typeface="Arial" panose="020B0604020202020204" charset="-76"/>
              </a:endParaRPr>
            </a:p>
          </p:txBody>
        </p:sp>
        <p:grpSp>
          <p:nvGrpSpPr>
            <p:cNvPr id="14347" name="Group 28"/>
            <p:cNvGrpSpPr/>
            <p:nvPr/>
          </p:nvGrpSpPr>
          <p:grpSpPr>
            <a:xfrm>
              <a:off x="0" y="0"/>
              <a:ext cx="583" cy="1872"/>
              <a:chOff x="0" y="0"/>
              <a:chExt cx="583" cy="1872"/>
            </a:xfrm>
          </p:grpSpPr>
          <p:grpSp>
            <p:nvGrpSpPr>
              <p:cNvPr id="14348" name="Group 54"/>
              <p:cNvGrpSpPr/>
              <p:nvPr/>
            </p:nvGrpSpPr>
            <p:grpSpPr>
              <a:xfrm>
                <a:off x="0" y="249"/>
                <a:ext cx="262" cy="1370"/>
                <a:chOff x="0" y="0"/>
                <a:chExt cx="297" cy="1539"/>
              </a:xfrm>
            </p:grpSpPr>
            <p:sp>
              <p:nvSpPr>
                <p:cNvPr id="14349" name="Text Box 55"/>
                <p:cNvSpPr txBox="1"/>
                <p:nvPr/>
              </p:nvSpPr>
              <p:spPr>
                <a:xfrm>
                  <a:off x="0" y="0"/>
                  <a:ext cx="294" cy="21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vert="horz" wrap="square" lIns="0" tIns="0" rIns="0" bIns="0" anchor="t"/>
                <a:lstStyle>
                  <a:lvl1pPr marL="342900" lvl="0" indent="-3429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n"/>
                    <a:defRPr sz="200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1pPr>
                  <a:lvl2pPr marL="742950" lvl="1" indent="-28575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–"/>
                    <a:defRPr sz="18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2pPr>
                  <a:lvl3pPr marL="1143000" lvl="2" indent="-2286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•"/>
                    <a:defRPr sz="16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3pPr>
                  <a:lvl4pPr marL="1600200" lvl="3" indent="-2286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–"/>
                    <a:defRPr sz="14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4pPr>
                  <a:lvl5pPr marL="2057400" lvl="4" indent="-2286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»"/>
                    <a:defRPr sz="14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5pPr>
                </a:lstStyle>
                <a:p>
                  <a:pPr marL="0" lvl="0" indent="0" algn="just">
                    <a:spcBef>
                      <a:spcPct val="0"/>
                    </a:spcBef>
                    <a:buNone/>
                  </a:pPr>
                  <a:r>
                    <a:rPr lang="en-US" altLang="x-none" sz="1800" b="1" dirty="0">
                      <a:solidFill>
                        <a:srgbClr val="000099"/>
                      </a:solidFill>
                      <a:latin typeface="Times New Roman" panose="02020603050405020304" pitchFamily="2" charset="0"/>
                    </a:rPr>
                    <a:t>100</a:t>
                  </a:r>
                </a:p>
              </p:txBody>
            </p:sp>
            <p:sp>
              <p:nvSpPr>
                <p:cNvPr id="14350" name="Text Box 56"/>
                <p:cNvSpPr txBox="1"/>
                <p:nvPr/>
              </p:nvSpPr>
              <p:spPr>
                <a:xfrm>
                  <a:off x="48" y="1322"/>
                  <a:ext cx="249" cy="21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vert="horz" wrap="square" lIns="0" tIns="0" rIns="0" bIns="0" anchor="t"/>
                <a:lstStyle>
                  <a:lvl1pPr marL="342900" lvl="0" indent="-3429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n"/>
                    <a:defRPr sz="200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1pPr>
                  <a:lvl2pPr marL="742950" lvl="1" indent="-28575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–"/>
                    <a:defRPr sz="18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2pPr>
                  <a:lvl3pPr marL="1143000" lvl="2" indent="-2286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•"/>
                    <a:defRPr sz="16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3pPr>
                  <a:lvl4pPr marL="1600200" lvl="3" indent="-2286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–"/>
                    <a:defRPr sz="14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4pPr>
                  <a:lvl5pPr marL="2057400" lvl="4" indent="-2286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»"/>
                    <a:defRPr sz="14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5pPr>
                </a:lstStyle>
                <a:p>
                  <a:pPr marL="0" lvl="0" indent="0" algn="just">
                    <a:spcBef>
                      <a:spcPct val="0"/>
                    </a:spcBef>
                    <a:buNone/>
                  </a:pPr>
                  <a:r>
                    <a:rPr lang="en-US" altLang="x-none" sz="1800" b="1" dirty="0">
                      <a:solidFill>
                        <a:srgbClr val="000099"/>
                      </a:solidFill>
                      <a:latin typeface="Times New Roman" panose="02020603050405020304" pitchFamily="2" charset="0"/>
                    </a:rPr>
                    <a:t>20</a:t>
                  </a:r>
                </a:p>
              </p:txBody>
            </p:sp>
            <p:sp>
              <p:nvSpPr>
                <p:cNvPr id="14351" name="Text Box 57"/>
                <p:cNvSpPr txBox="1"/>
                <p:nvPr/>
              </p:nvSpPr>
              <p:spPr>
                <a:xfrm>
                  <a:off x="51" y="988"/>
                  <a:ext cx="231" cy="25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vert="horz" wrap="square" lIns="0" tIns="0" rIns="0" bIns="0" anchor="t"/>
                <a:lstStyle>
                  <a:lvl1pPr marL="342900" lvl="0" indent="-3429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n"/>
                    <a:defRPr sz="200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1pPr>
                  <a:lvl2pPr marL="742950" lvl="1" indent="-28575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–"/>
                    <a:defRPr sz="18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2pPr>
                  <a:lvl3pPr marL="1143000" lvl="2" indent="-2286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•"/>
                    <a:defRPr sz="16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3pPr>
                  <a:lvl4pPr marL="1600200" lvl="3" indent="-2286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–"/>
                    <a:defRPr sz="14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4pPr>
                  <a:lvl5pPr marL="2057400" lvl="4" indent="-2286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»"/>
                    <a:defRPr sz="14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5pPr>
                </a:lstStyle>
                <a:p>
                  <a:pPr marL="0" lvl="0" indent="0" algn="just">
                    <a:spcBef>
                      <a:spcPct val="0"/>
                    </a:spcBef>
                    <a:buNone/>
                  </a:pPr>
                  <a:r>
                    <a:rPr lang="en-US" altLang="x-none" sz="1800" b="1" dirty="0">
                      <a:solidFill>
                        <a:srgbClr val="000099"/>
                      </a:solidFill>
                      <a:latin typeface="Times New Roman" panose="02020603050405020304" pitchFamily="2" charset="0"/>
                    </a:rPr>
                    <a:t>40</a:t>
                  </a:r>
                </a:p>
              </p:txBody>
            </p:sp>
            <p:sp>
              <p:nvSpPr>
                <p:cNvPr id="14352" name="Text Box 58"/>
                <p:cNvSpPr txBox="1"/>
                <p:nvPr/>
              </p:nvSpPr>
              <p:spPr>
                <a:xfrm>
                  <a:off x="54" y="675"/>
                  <a:ext cx="210" cy="27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vert="horz" wrap="square" lIns="0" tIns="0" rIns="0" bIns="0" anchor="t"/>
                <a:lstStyle>
                  <a:lvl1pPr marL="342900" lvl="0" indent="-3429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n"/>
                    <a:defRPr sz="200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1pPr>
                  <a:lvl2pPr marL="742950" lvl="1" indent="-28575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–"/>
                    <a:defRPr sz="18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2pPr>
                  <a:lvl3pPr marL="1143000" lvl="2" indent="-2286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•"/>
                    <a:defRPr sz="16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3pPr>
                  <a:lvl4pPr marL="1600200" lvl="3" indent="-2286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–"/>
                    <a:defRPr sz="14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4pPr>
                  <a:lvl5pPr marL="2057400" lvl="4" indent="-2286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»"/>
                    <a:defRPr sz="14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5pPr>
                </a:lstStyle>
                <a:p>
                  <a:pPr marL="0" lvl="0" indent="0" algn="just">
                    <a:spcBef>
                      <a:spcPct val="0"/>
                    </a:spcBef>
                    <a:buNone/>
                  </a:pPr>
                  <a:r>
                    <a:rPr lang="en-US" altLang="x-none" sz="1800" b="1" dirty="0">
                      <a:solidFill>
                        <a:srgbClr val="000099"/>
                      </a:solidFill>
                      <a:latin typeface="Times New Roman" panose="02020603050405020304" pitchFamily="2" charset="0"/>
                    </a:rPr>
                    <a:t>60</a:t>
                  </a:r>
                </a:p>
              </p:txBody>
            </p:sp>
            <p:sp>
              <p:nvSpPr>
                <p:cNvPr id="14353" name="Text Box 59"/>
                <p:cNvSpPr txBox="1"/>
                <p:nvPr/>
              </p:nvSpPr>
              <p:spPr>
                <a:xfrm>
                  <a:off x="68" y="339"/>
                  <a:ext cx="205" cy="266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vert="horz" wrap="square" lIns="0" tIns="0" rIns="0" bIns="0" anchor="t"/>
                <a:lstStyle>
                  <a:lvl1pPr marL="342900" lvl="0" indent="-3429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n"/>
                    <a:defRPr sz="200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1pPr>
                  <a:lvl2pPr marL="742950" lvl="1" indent="-28575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–"/>
                    <a:defRPr sz="18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2pPr>
                  <a:lvl3pPr marL="1143000" lvl="2" indent="-2286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•"/>
                    <a:defRPr sz="16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3pPr>
                  <a:lvl4pPr marL="1600200" lvl="3" indent="-2286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–"/>
                    <a:defRPr sz="14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4pPr>
                  <a:lvl5pPr marL="2057400" lvl="4" indent="-228600" algn="l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Font typeface="Wingdings" panose="05000000000000000000" pitchFamily="2" charset="2"/>
                    <a:buChar char="»"/>
                    <a:defRPr sz="1400" b="0" i="0" u="none" kern="1200" baseline="0">
                      <a:solidFill>
                        <a:schemeClr val="tx1"/>
                      </a:solidFill>
                      <a:latin typeface="黑体" panose="02010609060101010101" pitchFamily="2" charset="-122"/>
                      <a:ea typeface="黑体" panose="02010609060101010101" pitchFamily="2" charset="-122"/>
                    </a:defRPr>
                  </a:lvl5pPr>
                </a:lstStyle>
                <a:p>
                  <a:pPr marL="0" lvl="0" indent="0" algn="just">
                    <a:spcBef>
                      <a:spcPct val="0"/>
                    </a:spcBef>
                    <a:buNone/>
                  </a:pPr>
                  <a:r>
                    <a:rPr lang="en-US" altLang="x-none" sz="1800" b="1" dirty="0">
                      <a:solidFill>
                        <a:srgbClr val="000099"/>
                      </a:solidFill>
                      <a:latin typeface="Times New Roman" panose="02020603050405020304" pitchFamily="2" charset="0"/>
                    </a:rPr>
                    <a:t>80</a:t>
                  </a:r>
                </a:p>
              </p:txBody>
            </p:sp>
          </p:grpSp>
          <p:sp>
            <p:nvSpPr>
              <p:cNvPr id="14354" name="Line 60"/>
              <p:cNvSpPr/>
              <p:nvPr/>
            </p:nvSpPr>
            <p:spPr>
              <a:xfrm>
                <a:off x="251" y="12"/>
                <a:ext cx="0" cy="1799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55" name="Line 61"/>
              <p:cNvSpPr/>
              <p:nvPr/>
            </p:nvSpPr>
            <p:spPr>
              <a:xfrm flipH="1">
                <a:off x="538" y="73"/>
                <a:ext cx="0" cy="1738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56" name="Line 62"/>
              <p:cNvSpPr/>
              <p:nvPr/>
            </p:nvSpPr>
            <p:spPr>
              <a:xfrm flipV="1">
                <a:off x="538" y="0"/>
                <a:ext cx="45" cy="73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57" name="Line 63"/>
              <p:cNvSpPr/>
              <p:nvPr/>
            </p:nvSpPr>
            <p:spPr>
              <a:xfrm>
                <a:off x="251" y="0"/>
                <a:ext cx="332" cy="0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58" name="Line 64"/>
              <p:cNvSpPr/>
              <p:nvPr/>
            </p:nvSpPr>
            <p:spPr>
              <a:xfrm flipV="1">
                <a:off x="251" y="1811"/>
                <a:ext cx="298" cy="0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59" name="Line 65"/>
              <p:cNvSpPr/>
              <p:nvPr/>
            </p:nvSpPr>
            <p:spPr>
              <a:xfrm>
                <a:off x="206" y="1872"/>
                <a:ext cx="377" cy="0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60" name="Line 66"/>
              <p:cNvSpPr/>
              <p:nvPr/>
            </p:nvSpPr>
            <p:spPr>
              <a:xfrm flipH="1">
                <a:off x="206" y="1799"/>
                <a:ext cx="45" cy="73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61" name="Line 67"/>
              <p:cNvSpPr/>
              <p:nvPr/>
            </p:nvSpPr>
            <p:spPr>
              <a:xfrm>
                <a:off x="526" y="1799"/>
                <a:ext cx="57" cy="73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14362" name="Group 68"/>
              <p:cNvGrpSpPr/>
              <p:nvPr/>
            </p:nvGrpSpPr>
            <p:grpSpPr>
              <a:xfrm>
                <a:off x="256" y="1513"/>
                <a:ext cx="184" cy="241"/>
                <a:chOff x="0" y="0"/>
                <a:chExt cx="336" cy="340"/>
              </a:xfrm>
            </p:grpSpPr>
            <p:sp>
              <p:nvSpPr>
                <p:cNvPr id="14363" name="Line 69"/>
                <p:cNvSpPr/>
                <p:nvPr/>
              </p:nvSpPr>
              <p:spPr>
                <a:xfrm>
                  <a:off x="0" y="0"/>
                  <a:ext cx="336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64" name="Line 70"/>
                <p:cNvSpPr/>
                <p:nvPr/>
              </p:nvSpPr>
              <p:spPr>
                <a:xfrm>
                  <a:off x="0" y="340"/>
                  <a:ext cx="231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65" name="Line 71"/>
                <p:cNvSpPr/>
                <p:nvPr/>
              </p:nvSpPr>
              <p:spPr>
                <a:xfrm>
                  <a:off x="0" y="255"/>
                  <a:ext cx="231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66" name="Line 72"/>
                <p:cNvSpPr/>
                <p:nvPr/>
              </p:nvSpPr>
              <p:spPr>
                <a:xfrm>
                  <a:off x="0" y="170"/>
                  <a:ext cx="231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67" name="Line 73"/>
                <p:cNvSpPr/>
                <p:nvPr/>
              </p:nvSpPr>
              <p:spPr>
                <a:xfrm>
                  <a:off x="0" y="85"/>
                  <a:ext cx="231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368" name="Group 74"/>
              <p:cNvGrpSpPr/>
              <p:nvPr/>
            </p:nvGrpSpPr>
            <p:grpSpPr>
              <a:xfrm>
                <a:off x="251" y="1220"/>
                <a:ext cx="195" cy="229"/>
                <a:chOff x="0" y="0"/>
                <a:chExt cx="336" cy="340"/>
              </a:xfrm>
            </p:grpSpPr>
            <p:sp>
              <p:nvSpPr>
                <p:cNvPr id="14369" name="Line 75"/>
                <p:cNvSpPr/>
                <p:nvPr/>
              </p:nvSpPr>
              <p:spPr>
                <a:xfrm>
                  <a:off x="0" y="0"/>
                  <a:ext cx="336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70" name="Line 76"/>
                <p:cNvSpPr/>
                <p:nvPr/>
              </p:nvSpPr>
              <p:spPr>
                <a:xfrm>
                  <a:off x="0" y="340"/>
                  <a:ext cx="231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71" name="Line 77"/>
                <p:cNvSpPr/>
                <p:nvPr/>
              </p:nvSpPr>
              <p:spPr>
                <a:xfrm>
                  <a:off x="0" y="255"/>
                  <a:ext cx="231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72" name="Line 78"/>
                <p:cNvSpPr/>
                <p:nvPr/>
              </p:nvSpPr>
              <p:spPr>
                <a:xfrm>
                  <a:off x="0" y="170"/>
                  <a:ext cx="231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73" name="Line 79"/>
                <p:cNvSpPr/>
                <p:nvPr/>
              </p:nvSpPr>
              <p:spPr>
                <a:xfrm>
                  <a:off x="0" y="85"/>
                  <a:ext cx="231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4374" name="Line 80"/>
              <p:cNvSpPr/>
              <p:nvPr/>
            </p:nvSpPr>
            <p:spPr>
              <a:xfrm>
                <a:off x="245" y="936"/>
                <a:ext cx="184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75" name="Line 81"/>
              <p:cNvSpPr/>
              <p:nvPr/>
            </p:nvSpPr>
            <p:spPr>
              <a:xfrm>
                <a:off x="249" y="1151"/>
                <a:ext cx="155" cy="5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76" name="Line 82"/>
              <p:cNvSpPr/>
              <p:nvPr/>
            </p:nvSpPr>
            <p:spPr>
              <a:xfrm>
                <a:off x="256" y="1106"/>
                <a:ext cx="127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77" name="Line 83"/>
              <p:cNvSpPr/>
              <p:nvPr/>
            </p:nvSpPr>
            <p:spPr>
              <a:xfrm>
                <a:off x="256" y="1045"/>
                <a:ext cx="127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78" name="Line 84"/>
              <p:cNvSpPr/>
              <p:nvPr/>
            </p:nvSpPr>
            <p:spPr>
              <a:xfrm>
                <a:off x="266" y="990"/>
                <a:ext cx="126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14379" name="Group 85"/>
              <p:cNvGrpSpPr/>
              <p:nvPr/>
            </p:nvGrpSpPr>
            <p:grpSpPr>
              <a:xfrm>
                <a:off x="251" y="640"/>
                <a:ext cx="183" cy="242"/>
                <a:chOff x="0" y="0"/>
                <a:chExt cx="336" cy="340"/>
              </a:xfrm>
            </p:grpSpPr>
            <p:sp>
              <p:nvSpPr>
                <p:cNvPr id="14380" name="Line 86"/>
                <p:cNvSpPr/>
                <p:nvPr/>
              </p:nvSpPr>
              <p:spPr>
                <a:xfrm>
                  <a:off x="0" y="0"/>
                  <a:ext cx="336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81" name="Line 87"/>
                <p:cNvSpPr/>
                <p:nvPr/>
              </p:nvSpPr>
              <p:spPr>
                <a:xfrm>
                  <a:off x="0" y="340"/>
                  <a:ext cx="231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82" name="Line 88"/>
                <p:cNvSpPr/>
                <p:nvPr/>
              </p:nvSpPr>
              <p:spPr>
                <a:xfrm>
                  <a:off x="0" y="255"/>
                  <a:ext cx="231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83" name="Line 89"/>
                <p:cNvSpPr/>
                <p:nvPr/>
              </p:nvSpPr>
              <p:spPr>
                <a:xfrm>
                  <a:off x="0" y="170"/>
                  <a:ext cx="231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84" name="Line 90"/>
                <p:cNvSpPr/>
                <p:nvPr/>
              </p:nvSpPr>
              <p:spPr>
                <a:xfrm>
                  <a:off x="0" y="85"/>
                  <a:ext cx="231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385" name="Group 91"/>
              <p:cNvGrpSpPr/>
              <p:nvPr/>
            </p:nvGrpSpPr>
            <p:grpSpPr>
              <a:xfrm>
                <a:off x="251" y="338"/>
                <a:ext cx="183" cy="241"/>
                <a:chOff x="0" y="0"/>
                <a:chExt cx="336" cy="340"/>
              </a:xfrm>
            </p:grpSpPr>
            <p:sp>
              <p:nvSpPr>
                <p:cNvPr id="14386" name="Line 92"/>
                <p:cNvSpPr/>
                <p:nvPr/>
              </p:nvSpPr>
              <p:spPr>
                <a:xfrm>
                  <a:off x="0" y="0"/>
                  <a:ext cx="336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87" name="Line 93"/>
                <p:cNvSpPr/>
                <p:nvPr/>
              </p:nvSpPr>
              <p:spPr>
                <a:xfrm>
                  <a:off x="0" y="340"/>
                  <a:ext cx="231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88" name="Line 94"/>
                <p:cNvSpPr/>
                <p:nvPr/>
              </p:nvSpPr>
              <p:spPr>
                <a:xfrm>
                  <a:off x="0" y="255"/>
                  <a:ext cx="231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89" name="Line 95"/>
                <p:cNvSpPr/>
                <p:nvPr/>
              </p:nvSpPr>
              <p:spPr>
                <a:xfrm>
                  <a:off x="0" y="170"/>
                  <a:ext cx="231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90" name="Line 96"/>
                <p:cNvSpPr/>
                <p:nvPr/>
              </p:nvSpPr>
              <p:spPr>
                <a:xfrm>
                  <a:off x="0" y="85"/>
                  <a:ext cx="231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4391" name="Text Box 97"/>
              <p:cNvSpPr txBox="1"/>
              <p:nvPr/>
            </p:nvSpPr>
            <p:spPr>
              <a:xfrm>
                <a:off x="275" y="48"/>
                <a:ext cx="209" cy="19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lIns="0" tIns="0" rIns="0" bIns="0" anchor="t"/>
              <a:lstStyle>
                <a:lvl1pPr marL="342900" lvl="0" indent="-3429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n"/>
                  <a:defRPr sz="200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1pPr>
                <a:lvl2pPr marL="742950" lvl="1" indent="-28575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2pPr>
                <a:lvl3pPr marL="1143000" lvl="2" indent="-2286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sz="16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3pPr>
                <a:lvl4pPr marL="1600200" lvl="3" indent="-2286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–"/>
                  <a:defRPr sz="14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4pPr>
                <a:lvl5pPr marL="2057400" lvl="4" indent="-2286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»"/>
                  <a:defRPr sz="14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5pPr>
              </a:lstStyle>
              <a:p>
                <a:pPr marL="0" lvl="0" indent="0" algn="just">
                  <a:spcBef>
                    <a:spcPct val="0"/>
                  </a:spcBef>
                  <a:buNone/>
                </a:pPr>
                <a:r>
                  <a:rPr lang="en-US" altLang="x-none" sz="1800" b="1" dirty="0">
                    <a:solidFill>
                      <a:srgbClr val="000099"/>
                    </a:solidFill>
                    <a:latin typeface="Times New Roman" panose="02020603050405020304" pitchFamily="2" charset="0"/>
                  </a:rPr>
                  <a:t>ml</a:t>
                </a:r>
              </a:p>
            </p:txBody>
          </p:sp>
          <p:sp>
            <p:nvSpPr>
              <p:cNvPr id="14392" name="Line 98"/>
              <p:cNvSpPr/>
              <p:nvPr/>
            </p:nvSpPr>
            <p:spPr>
              <a:xfrm>
                <a:off x="245" y="1099"/>
                <a:ext cx="299" cy="0"/>
              </a:xfrm>
              <a:prstGeom prst="line">
                <a:avLst/>
              </a:prstGeom>
              <a:ln w="28575" cap="flat" cmpd="sng">
                <a:solidFill>
                  <a:srgbClr val="3366FF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4393" name="Text Box 99"/>
            <p:cNvSpPr txBox="1"/>
            <p:nvPr/>
          </p:nvSpPr>
          <p:spPr>
            <a:xfrm>
              <a:off x="583" y="960"/>
              <a:ext cx="297" cy="269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lIns="0" tIns="0" rIns="0" bIns="0" anchor="t">
              <a:spAutoFit/>
            </a:bodyPr>
            <a:lstStyle>
              <a:lvl1pPr marL="342900" lvl="0" indent="-3429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n"/>
                <a:defRPr sz="200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1pPr>
              <a:lvl2pPr marL="742950" lvl="1" indent="-28575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–"/>
                <a:defRPr sz="18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2pPr>
              <a:lvl3pPr marL="1143000" lvl="2" indent="-2286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sz="16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3pPr>
              <a:lvl4pPr marL="1600200" lvl="3" indent="-2286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–"/>
                <a:defRPr sz="14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4pPr>
              <a:lvl5pPr marL="2057400" lvl="4" indent="-2286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»"/>
                <a:defRPr sz="14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en-US" altLang="x-none" sz="2800" b="1" i="1" dirty="0">
                  <a:solidFill>
                    <a:srgbClr val="000099"/>
                  </a:solidFill>
                  <a:latin typeface="Times New Roman" panose="02020603050405020304" pitchFamily="2" charset="0"/>
                </a:rPr>
                <a:t>V</a:t>
              </a:r>
              <a:r>
                <a:rPr lang="en-US" altLang="x-none" sz="2800" b="1" baseline="-25000" dirty="0">
                  <a:solidFill>
                    <a:srgbClr val="000099"/>
                  </a:solidFill>
                  <a:latin typeface="Times New Roman" panose="02020603050405020304" pitchFamily="2" charset="0"/>
                </a:rPr>
                <a:t>1</a:t>
              </a:r>
              <a:endParaRPr lang="en-US" altLang="x-none" sz="2800" b="1" dirty="0">
                <a:solidFill>
                  <a:srgbClr val="000099"/>
                </a:solidFill>
                <a:latin typeface="Times New Roman" panose="02020603050405020304" pitchFamily="2" charset="0"/>
              </a:endParaRPr>
            </a:p>
          </p:txBody>
        </p:sp>
      </p:grpSp>
      <p:grpSp>
        <p:nvGrpSpPr>
          <p:cNvPr id="14394" name="Group 75"/>
          <p:cNvGrpSpPr/>
          <p:nvPr/>
        </p:nvGrpSpPr>
        <p:grpSpPr>
          <a:xfrm>
            <a:off x="6938645" y="1656715"/>
            <a:ext cx="1411288" cy="3048000"/>
            <a:chOff x="0" y="0"/>
            <a:chExt cx="889" cy="1920"/>
          </a:xfrm>
        </p:grpSpPr>
        <p:sp>
          <p:nvSpPr>
            <p:cNvPr id="14395" name="Rectangle 113"/>
            <p:cNvSpPr/>
            <p:nvPr/>
          </p:nvSpPr>
          <p:spPr>
            <a:xfrm>
              <a:off x="231" y="816"/>
              <a:ext cx="304" cy="1056"/>
            </a:xfrm>
            <a:prstGeom prst="rect">
              <a:avLst/>
            </a:prstGeom>
            <a:solidFill>
              <a:srgbClr val="D3FFFF">
                <a:alpha val="100000"/>
              </a:srgbClr>
            </a:solidFill>
            <a:ln w="9525">
              <a:noFill/>
            </a:ln>
          </p:spPr>
          <p:txBody>
            <a:bodyPr vert="horz" wrap="none" anchor="ctr"/>
            <a:lstStyle>
              <a:lvl1pPr marL="342900" lvl="0" indent="-3429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n"/>
                <a:defRPr sz="200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1pPr>
              <a:lvl2pPr marL="742950" lvl="1" indent="-28575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–"/>
                <a:defRPr sz="18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2pPr>
              <a:lvl3pPr marL="1143000" lvl="2" indent="-2286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sz="16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3pPr>
              <a:lvl4pPr marL="1600200" lvl="3" indent="-2286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–"/>
                <a:defRPr sz="14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4pPr>
              <a:lvl5pPr marL="2057400" lvl="4" indent="-2286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»"/>
                <a:defRPr sz="14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sz="1800" b="1">
                <a:solidFill>
                  <a:srgbClr val="000099"/>
                </a:solidFill>
                <a:latin typeface="Arial" panose="020B0604020202020204" charset="-76"/>
              </a:endParaRPr>
            </a:p>
          </p:txBody>
        </p:sp>
        <p:grpSp>
          <p:nvGrpSpPr>
            <p:cNvPr id="14396" name="Group 114"/>
            <p:cNvGrpSpPr/>
            <p:nvPr/>
          </p:nvGrpSpPr>
          <p:grpSpPr>
            <a:xfrm>
              <a:off x="0" y="291"/>
              <a:ext cx="275" cy="1379"/>
              <a:chOff x="0" y="0"/>
              <a:chExt cx="306" cy="1549"/>
            </a:xfrm>
          </p:grpSpPr>
          <p:sp>
            <p:nvSpPr>
              <p:cNvPr id="14397" name="Text Box 115"/>
              <p:cNvSpPr txBox="1"/>
              <p:nvPr/>
            </p:nvSpPr>
            <p:spPr>
              <a:xfrm>
                <a:off x="0" y="0"/>
                <a:ext cx="294" cy="21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lIns="0" tIns="0" rIns="0" bIns="0" anchor="t"/>
              <a:lstStyle>
                <a:lvl1pPr marL="342900" lvl="0" indent="-3429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n"/>
                  <a:defRPr sz="200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1pPr>
                <a:lvl2pPr marL="742950" lvl="1" indent="-28575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2pPr>
                <a:lvl3pPr marL="1143000" lvl="2" indent="-2286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sz="16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3pPr>
                <a:lvl4pPr marL="1600200" lvl="3" indent="-2286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–"/>
                  <a:defRPr sz="14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4pPr>
                <a:lvl5pPr marL="2057400" lvl="4" indent="-2286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»"/>
                  <a:defRPr sz="14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5pPr>
              </a:lstStyle>
              <a:p>
                <a:pPr marL="0" lvl="0" indent="0" algn="just">
                  <a:spcBef>
                    <a:spcPct val="0"/>
                  </a:spcBef>
                  <a:buNone/>
                </a:pPr>
                <a:r>
                  <a:rPr lang="en-US" altLang="x-none" sz="1800" b="1" dirty="0">
                    <a:solidFill>
                      <a:srgbClr val="000099"/>
                    </a:solidFill>
                    <a:latin typeface="Times New Roman" panose="02020603050405020304" pitchFamily="2" charset="0"/>
                  </a:rPr>
                  <a:t>100</a:t>
                </a:r>
              </a:p>
            </p:txBody>
          </p:sp>
          <p:sp>
            <p:nvSpPr>
              <p:cNvPr id="14398" name="Text Box 116"/>
              <p:cNvSpPr txBox="1"/>
              <p:nvPr/>
            </p:nvSpPr>
            <p:spPr>
              <a:xfrm>
                <a:off x="57" y="1332"/>
                <a:ext cx="249" cy="21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lIns="0" tIns="0" rIns="0" bIns="0" anchor="t"/>
              <a:lstStyle>
                <a:lvl1pPr marL="342900" lvl="0" indent="-3429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n"/>
                  <a:defRPr sz="200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1pPr>
                <a:lvl2pPr marL="742950" lvl="1" indent="-28575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2pPr>
                <a:lvl3pPr marL="1143000" lvl="2" indent="-2286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sz="16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3pPr>
                <a:lvl4pPr marL="1600200" lvl="3" indent="-2286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–"/>
                  <a:defRPr sz="14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4pPr>
                <a:lvl5pPr marL="2057400" lvl="4" indent="-2286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»"/>
                  <a:defRPr sz="14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5pPr>
              </a:lstStyle>
              <a:p>
                <a:pPr marL="0" lvl="0" indent="0" algn="just">
                  <a:spcBef>
                    <a:spcPct val="0"/>
                  </a:spcBef>
                  <a:buNone/>
                </a:pPr>
                <a:r>
                  <a:rPr lang="en-US" altLang="x-none" sz="1800" b="1" dirty="0">
                    <a:solidFill>
                      <a:srgbClr val="000099"/>
                    </a:solidFill>
                    <a:latin typeface="Times New Roman" panose="02020603050405020304" pitchFamily="2" charset="0"/>
                  </a:rPr>
                  <a:t>20</a:t>
                </a:r>
              </a:p>
            </p:txBody>
          </p:sp>
          <p:sp>
            <p:nvSpPr>
              <p:cNvPr id="14399" name="Text Box 117"/>
              <p:cNvSpPr txBox="1"/>
              <p:nvPr/>
            </p:nvSpPr>
            <p:spPr>
              <a:xfrm>
                <a:off x="60" y="1003"/>
                <a:ext cx="231" cy="25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lIns="0" tIns="0" rIns="0" bIns="0" anchor="t"/>
              <a:lstStyle>
                <a:lvl1pPr marL="342900" lvl="0" indent="-3429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n"/>
                  <a:defRPr sz="200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1pPr>
                <a:lvl2pPr marL="742950" lvl="1" indent="-28575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2pPr>
                <a:lvl3pPr marL="1143000" lvl="2" indent="-2286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sz="16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3pPr>
                <a:lvl4pPr marL="1600200" lvl="3" indent="-2286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–"/>
                  <a:defRPr sz="14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4pPr>
                <a:lvl5pPr marL="2057400" lvl="4" indent="-2286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»"/>
                  <a:defRPr sz="14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5pPr>
              </a:lstStyle>
              <a:p>
                <a:pPr marL="0" lvl="0" indent="0" algn="just">
                  <a:spcBef>
                    <a:spcPct val="0"/>
                  </a:spcBef>
                  <a:buNone/>
                </a:pPr>
                <a:r>
                  <a:rPr lang="en-US" altLang="x-none" sz="1800" b="1" dirty="0">
                    <a:solidFill>
                      <a:srgbClr val="000099"/>
                    </a:solidFill>
                    <a:latin typeface="Times New Roman" panose="02020603050405020304" pitchFamily="2" charset="0"/>
                  </a:rPr>
                  <a:t>40</a:t>
                </a:r>
              </a:p>
            </p:txBody>
          </p:sp>
          <p:sp>
            <p:nvSpPr>
              <p:cNvPr id="14400" name="Text Box 118"/>
              <p:cNvSpPr txBox="1"/>
              <p:nvPr/>
            </p:nvSpPr>
            <p:spPr>
              <a:xfrm>
                <a:off x="63" y="680"/>
                <a:ext cx="210" cy="27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lIns="0" tIns="0" rIns="0" bIns="0" anchor="t"/>
              <a:lstStyle>
                <a:lvl1pPr marL="342900" lvl="0" indent="-3429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n"/>
                  <a:defRPr sz="200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1pPr>
                <a:lvl2pPr marL="742950" lvl="1" indent="-28575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2pPr>
                <a:lvl3pPr marL="1143000" lvl="2" indent="-2286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sz="16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3pPr>
                <a:lvl4pPr marL="1600200" lvl="3" indent="-2286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–"/>
                  <a:defRPr sz="14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4pPr>
                <a:lvl5pPr marL="2057400" lvl="4" indent="-2286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»"/>
                  <a:defRPr sz="14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5pPr>
              </a:lstStyle>
              <a:p>
                <a:pPr marL="0" lvl="0" indent="0" algn="just">
                  <a:spcBef>
                    <a:spcPct val="0"/>
                  </a:spcBef>
                  <a:buNone/>
                </a:pPr>
                <a:r>
                  <a:rPr lang="en-US" altLang="x-none" sz="1800" b="1" dirty="0">
                    <a:solidFill>
                      <a:srgbClr val="000099"/>
                    </a:solidFill>
                    <a:latin typeface="Times New Roman" panose="02020603050405020304" pitchFamily="2" charset="0"/>
                  </a:rPr>
                  <a:t>60</a:t>
                </a:r>
              </a:p>
            </p:txBody>
          </p:sp>
          <p:sp>
            <p:nvSpPr>
              <p:cNvPr id="14401" name="Text Box 119"/>
              <p:cNvSpPr txBox="1"/>
              <p:nvPr/>
            </p:nvSpPr>
            <p:spPr>
              <a:xfrm>
                <a:off x="68" y="346"/>
                <a:ext cx="205" cy="26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lIns="0" tIns="0" rIns="0" bIns="0" anchor="t"/>
              <a:lstStyle>
                <a:lvl1pPr marL="342900" lvl="0" indent="-3429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n"/>
                  <a:defRPr sz="200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1pPr>
                <a:lvl2pPr marL="742950" lvl="1" indent="-28575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2pPr>
                <a:lvl3pPr marL="1143000" lvl="2" indent="-2286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sz="16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3pPr>
                <a:lvl4pPr marL="1600200" lvl="3" indent="-2286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–"/>
                  <a:defRPr sz="14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4pPr>
                <a:lvl5pPr marL="2057400" lvl="4" indent="-228600" algn="l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»"/>
                  <a:defRPr sz="1400" b="0" i="0" u="none" kern="1200" baseline="0">
                    <a:solidFill>
                      <a:schemeClr val="tx1"/>
                    </a:solidFill>
                    <a:latin typeface="黑体" panose="02010609060101010101" pitchFamily="2" charset="-122"/>
                    <a:ea typeface="黑体" panose="02010609060101010101" pitchFamily="2" charset="-122"/>
                  </a:defRPr>
                </a:lvl5pPr>
              </a:lstStyle>
              <a:p>
                <a:pPr marL="0" lvl="0" indent="0" algn="just">
                  <a:spcBef>
                    <a:spcPct val="0"/>
                  </a:spcBef>
                  <a:buNone/>
                </a:pPr>
                <a:r>
                  <a:rPr lang="en-US" altLang="x-none" sz="1800" b="1" dirty="0">
                    <a:solidFill>
                      <a:srgbClr val="000099"/>
                    </a:solidFill>
                    <a:latin typeface="Times New Roman" panose="02020603050405020304" pitchFamily="2" charset="0"/>
                  </a:rPr>
                  <a:t>80</a:t>
                </a:r>
              </a:p>
            </p:txBody>
          </p:sp>
        </p:grpSp>
        <p:sp>
          <p:nvSpPr>
            <p:cNvPr id="14402" name="Line 120"/>
            <p:cNvSpPr/>
            <p:nvPr/>
          </p:nvSpPr>
          <p:spPr>
            <a:xfrm>
              <a:off x="247" y="60"/>
              <a:ext cx="0" cy="1799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403" name="Line 121"/>
            <p:cNvSpPr/>
            <p:nvPr/>
          </p:nvSpPr>
          <p:spPr>
            <a:xfrm flipH="1">
              <a:off x="539" y="121"/>
              <a:ext cx="0" cy="1738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404" name="Line 122"/>
            <p:cNvSpPr/>
            <p:nvPr/>
          </p:nvSpPr>
          <p:spPr>
            <a:xfrm flipV="1">
              <a:off x="539" y="48"/>
              <a:ext cx="46" cy="73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405" name="Line 123"/>
            <p:cNvSpPr/>
            <p:nvPr/>
          </p:nvSpPr>
          <p:spPr>
            <a:xfrm>
              <a:off x="247" y="48"/>
              <a:ext cx="338" cy="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406" name="Line 124"/>
            <p:cNvSpPr/>
            <p:nvPr/>
          </p:nvSpPr>
          <p:spPr>
            <a:xfrm flipV="1">
              <a:off x="247" y="1859"/>
              <a:ext cx="303" cy="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407" name="Line 125"/>
            <p:cNvSpPr/>
            <p:nvPr/>
          </p:nvSpPr>
          <p:spPr>
            <a:xfrm>
              <a:off x="200" y="1920"/>
              <a:ext cx="385" cy="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408" name="Line 126"/>
            <p:cNvSpPr/>
            <p:nvPr/>
          </p:nvSpPr>
          <p:spPr>
            <a:xfrm flipH="1">
              <a:off x="200" y="1847"/>
              <a:ext cx="47" cy="73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409" name="Line 127"/>
            <p:cNvSpPr/>
            <p:nvPr/>
          </p:nvSpPr>
          <p:spPr>
            <a:xfrm>
              <a:off x="527" y="1847"/>
              <a:ext cx="58" cy="73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14410" name="Group 128"/>
            <p:cNvGrpSpPr/>
            <p:nvPr/>
          </p:nvGrpSpPr>
          <p:grpSpPr>
            <a:xfrm>
              <a:off x="252" y="1561"/>
              <a:ext cx="188" cy="241"/>
              <a:chOff x="0" y="0"/>
              <a:chExt cx="336" cy="340"/>
            </a:xfrm>
          </p:grpSpPr>
          <p:sp>
            <p:nvSpPr>
              <p:cNvPr id="14411" name="Line 129"/>
              <p:cNvSpPr/>
              <p:nvPr/>
            </p:nvSpPr>
            <p:spPr>
              <a:xfrm>
                <a:off x="0" y="0"/>
                <a:ext cx="336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12" name="Line 130"/>
              <p:cNvSpPr/>
              <p:nvPr/>
            </p:nvSpPr>
            <p:spPr>
              <a:xfrm>
                <a:off x="0" y="340"/>
                <a:ext cx="231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13" name="Line 131"/>
              <p:cNvSpPr/>
              <p:nvPr/>
            </p:nvSpPr>
            <p:spPr>
              <a:xfrm>
                <a:off x="0" y="255"/>
                <a:ext cx="231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14" name="Line 132"/>
              <p:cNvSpPr/>
              <p:nvPr/>
            </p:nvSpPr>
            <p:spPr>
              <a:xfrm>
                <a:off x="0" y="170"/>
                <a:ext cx="231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15" name="Line 133"/>
              <p:cNvSpPr/>
              <p:nvPr/>
            </p:nvSpPr>
            <p:spPr>
              <a:xfrm>
                <a:off x="0" y="85"/>
                <a:ext cx="231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4416" name="Group 134"/>
            <p:cNvGrpSpPr/>
            <p:nvPr/>
          </p:nvGrpSpPr>
          <p:grpSpPr>
            <a:xfrm>
              <a:off x="247" y="1268"/>
              <a:ext cx="198" cy="229"/>
              <a:chOff x="0" y="0"/>
              <a:chExt cx="336" cy="340"/>
            </a:xfrm>
          </p:grpSpPr>
          <p:sp>
            <p:nvSpPr>
              <p:cNvPr id="14417" name="Line 135"/>
              <p:cNvSpPr/>
              <p:nvPr/>
            </p:nvSpPr>
            <p:spPr>
              <a:xfrm>
                <a:off x="0" y="0"/>
                <a:ext cx="336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18" name="Line 136"/>
              <p:cNvSpPr/>
              <p:nvPr/>
            </p:nvSpPr>
            <p:spPr>
              <a:xfrm>
                <a:off x="0" y="340"/>
                <a:ext cx="231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19" name="Line 137"/>
              <p:cNvSpPr/>
              <p:nvPr/>
            </p:nvSpPr>
            <p:spPr>
              <a:xfrm>
                <a:off x="0" y="255"/>
                <a:ext cx="231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20" name="Line 138"/>
              <p:cNvSpPr/>
              <p:nvPr/>
            </p:nvSpPr>
            <p:spPr>
              <a:xfrm>
                <a:off x="0" y="170"/>
                <a:ext cx="231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21" name="Line 139"/>
              <p:cNvSpPr/>
              <p:nvPr/>
            </p:nvSpPr>
            <p:spPr>
              <a:xfrm>
                <a:off x="0" y="85"/>
                <a:ext cx="231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4422" name="Line 140"/>
            <p:cNvSpPr/>
            <p:nvPr/>
          </p:nvSpPr>
          <p:spPr>
            <a:xfrm>
              <a:off x="240" y="984"/>
              <a:ext cx="188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423" name="Line 141"/>
            <p:cNvSpPr/>
            <p:nvPr/>
          </p:nvSpPr>
          <p:spPr>
            <a:xfrm>
              <a:off x="245" y="1199"/>
              <a:ext cx="158" cy="5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424" name="Line 142"/>
            <p:cNvSpPr/>
            <p:nvPr/>
          </p:nvSpPr>
          <p:spPr>
            <a:xfrm>
              <a:off x="252" y="1154"/>
              <a:ext cx="130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425" name="Line 143"/>
            <p:cNvSpPr/>
            <p:nvPr/>
          </p:nvSpPr>
          <p:spPr>
            <a:xfrm>
              <a:off x="252" y="1093"/>
              <a:ext cx="130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426" name="Line 144"/>
            <p:cNvSpPr/>
            <p:nvPr/>
          </p:nvSpPr>
          <p:spPr>
            <a:xfrm>
              <a:off x="262" y="1038"/>
              <a:ext cx="128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14427" name="Group 145"/>
            <p:cNvGrpSpPr/>
            <p:nvPr/>
          </p:nvGrpSpPr>
          <p:grpSpPr>
            <a:xfrm>
              <a:off x="247" y="688"/>
              <a:ext cx="186" cy="242"/>
              <a:chOff x="0" y="0"/>
              <a:chExt cx="336" cy="340"/>
            </a:xfrm>
          </p:grpSpPr>
          <p:sp>
            <p:nvSpPr>
              <p:cNvPr id="14428" name="Line 146"/>
              <p:cNvSpPr/>
              <p:nvPr/>
            </p:nvSpPr>
            <p:spPr>
              <a:xfrm>
                <a:off x="0" y="0"/>
                <a:ext cx="336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29" name="Line 147"/>
              <p:cNvSpPr/>
              <p:nvPr/>
            </p:nvSpPr>
            <p:spPr>
              <a:xfrm>
                <a:off x="0" y="340"/>
                <a:ext cx="231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30" name="Line 148"/>
              <p:cNvSpPr/>
              <p:nvPr/>
            </p:nvSpPr>
            <p:spPr>
              <a:xfrm>
                <a:off x="0" y="255"/>
                <a:ext cx="231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31" name="Line 149"/>
              <p:cNvSpPr/>
              <p:nvPr/>
            </p:nvSpPr>
            <p:spPr>
              <a:xfrm>
                <a:off x="0" y="170"/>
                <a:ext cx="231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32" name="Line 150"/>
              <p:cNvSpPr/>
              <p:nvPr/>
            </p:nvSpPr>
            <p:spPr>
              <a:xfrm>
                <a:off x="0" y="85"/>
                <a:ext cx="231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4433" name="Group 151"/>
            <p:cNvGrpSpPr/>
            <p:nvPr/>
          </p:nvGrpSpPr>
          <p:grpSpPr>
            <a:xfrm>
              <a:off x="247" y="386"/>
              <a:ext cx="186" cy="241"/>
              <a:chOff x="0" y="0"/>
              <a:chExt cx="336" cy="340"/>
            </a:xfrm>
          </p:grpSpPr>
          <p:sp>
            <p:nvSpPr>
              <p:cNvPr id="14434" name="Line 152"/>
              <p:cNvSpPr/>
              <p:nvPr/>
            </p:nvSpPr>
            <p:spPr>
              <a:xfrm>
                <a:off x="0" y="0"/>
                <a:ext cx="336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35" name="Line 153"/>
              <p:cNvSpPr/>
              <p:nvPr/>
            </p:nvSpPr>
            <p:spPr>
              <a:xfrm>
                <a:off x="0" y="340"/>
                <a:ext cx="231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36" name="Line 154"/>
              <p:cNvSpPr/>
              <p:nvPr/>
            </p:nvSpPr>
            <p:spPr>
              <a:xfrm>
                <a:off x="0" y="255"/>
                <a:ext cx="231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37" name="Line 155"/>
              <p:cNvSpPr/>
              <p:nvPr/>
            </p:nvSpPr>
            <p:spPr>
              <a:xfrm>
                <a:off x="0" y="170"/>
                <a:ext cx="231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438" name="Line 156"/>
              <p:cNvSpPr/>
              <p:nvPr/>
            </p:nvSpPr>
            <p:spPr>
              <a:xfrm>
                <a:off x="0" y="85"/>
                <a:ext cx="231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4439" name="Text Box 157"/>
            <p:cNvSpPr txBox="1"/>
            <p:nvPr/>
          </p:nvSpPr>
          <p:spPr>
            <a:xfrm>
              <a:off x="271" y="96"/>
              <a:ext cx="213" cy="192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lIns="0" tIns="0" rIns="0" bIns="0" anchor="t"/>
            <a:lstStyle>
              <a:lvl1pPr marL="342900" lvl="0" indent="-3429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n"/>
                <a:defRPr sz="200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1pPr>
              <a:lvl2pPr marL="742950" lvl="1" indent="-28575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–"/>
                <a:defRPr sz="18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2pPr>
              <a:lvl3pPr marL="1143000" lvl="2" indent="-2286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sz="16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3pPr>
              <a:lvl4pPr marL="1600200" lvl="3" indent="-2286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–"/>
                <a:defRPr sz="14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4pPr>
              <a:lvl5pPr marL="2057400" lvl="4" indent="-2286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»"/>
                <a:defRPr sz="14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5pPr>
            </a:lstStyle>
            <a:p>
              <a:pPr marL="0" lvl="0" indent="0" algn="just">
                <a:spcBef>
                  <a:spcPct val="0"/>
                </a:spcBef>
                <a:buNone/>
              </a:pPr>
              <a:r>
                <a:rPr lang="en-US" altLang="x-none" sz="1800" b="1" dirty="0">
                  <a:solidFill>
                    <a:srgbClr val="000099"/>
                  </a:solidFill>
                  <a:latin typeface="Times New Roman" panose="02020603050405020304" pitchFamily="2" charset="0"/>
                </a:rPr>
                <a:t>ml</a:t>
              </a:r>
            </a:p>
          </p:txBody>
        </p:sp>
        <p:sp>
          <p:nvSpPr>
            <p:cNvPr id="14440" name="Line 158"/>
            <p:cNvSpPr/>
            <p:nvPr/>
          </p:nvSpPr>
          <p:spPr>
            <a:xfrm>
              <a:off x="231" y="816"/>
              <a:ext cx="305" cy="0"/>
            </a:xfrm>
            <a:prstGeom prst="line">
              <a:avLst/>
            </a:prstGeom>
            <a:ln w="28575" cap="flat" cmpd="sng">
              <a:solidFill>
                <a:srgbClr val="3366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441" name="Freeform 159" descr="花岗岩"/>
            <p:cNvSpPr/>
            <p:nvPr/>
          </p:nvSpPr>
          <p:spPr>
            <a:xfrm rot="16526942">
              <a:off x="235" y="1574"/>
              <a:ext cx="288" cy="253"/>
            </a:xfrm>
            <a:custGeom>
              <a:avLst/>
              <a:gdLst/>
              <a:ahLst/>
              <a:cxnLst>
                <a:cxn ang="0">
                  <a:pos x="71" y="1"/>
                </a:cxn>
                <a:cxn ang="0">
                  <a:pos x="38" y="2"/>
                </a:cxn>
                <a:cxn ang="0">
                  <a:pos x="17" y="3"/>
                </a:cxn>
                <a:cxn ang="0">
                  <a:pos x="0" y="8"/>
                </a:cxn>
                <a:cxn ang="0">
                  <a:pos x="79" y="18"/>
                </a:cxn>
                <a:cxn ang="0">
                  <a:pos x="92" y="15"/>
                </a:cxn>
                <a:cxn ang="0">
                  <a:pos x="100" y="12"/>
                </a:cxn>
                <a:cxn ang="0">
                  <a:pos x="96" y="5"/>
                </a:cxn>
                <a:cxn ang="0">
                  <a:pos x="75" y="4"/>
                </a:cxn>
                <a:cxn ang="0">
                  <a:pos x="71" y="2"/>
                </a:cxn>
                <a:cxn ang="0">
                  <a:pos x="71" y="1"/>
                </a:cxn>
              </a:cxnLst>
              <a:rect l="0" t="0" r="0" b="0"/>
              <a:pathLst>
                <a:path w="355" h="395">
                  <a:moveTo>
                    <a:pt x="252" y="25"/>
                  </a:moveTo>
                  <a:cubicBezTo>
                    <a:pt x="212" y="29"/>
                    <a:pt x="172" y="32"/>
                    <a:pt x="132" y="37"/>
                  </a:cubicBezTo>
                  <a:cubicBezTo>
                    <a:pt x="108" y="40"/>
                    <a:pt x="80" y="35"/>
                    <a:pt x="60" y="49"/>
                  </a:cubicBezTo>
                  <a:cubicBezTo>
                    <a:pt x="24" y="74"/>
                    <a:pt x="13" y="119"/>
                    <a:pt x="0" y="157"/>
                  </a:cubicBezTo>
                  <a:cubicBezTo>
                    <a:pt x="18" y="395"/>
                    <a:pt x="1" y="327"/>
                    <a:pt x="276" y="313"/>
                  </a:cubicBezTo>
                  <a:cubicBezTo>
                    <a:pt x="292" y="301"/>
                    <a:pt x="313" y="294"/>
                    <a:pt x="324" y="277"/>
                  </a:cubicBezTo>
                  <a:cubicBezTo>
                    <a:pt x="338" y="256"/>
                    <a:pt x="348" y="205"/>
                    <a:pt x="348" y="205"/>
                  </a:cubicBezTo>
                  <a:cubicBezTo>
                    <a:pt x="344" y="169"/>
                    <a:pt x="355" y="128"/>
                    <a:pt x="336" y="97"/>
                  </a:cubicBezTo>
                  <a:cubicBezTo>
                    <a:pt x="322" y="76"/>
                    <a:pt x="264" y="73"/>
                    <a:pt x="264" y="73"/>
                  </a:cubicBezTo>
                  <a:cubicBezTo>
                    <a:pt x="260" y="61"/>
                    <a:pt x="260" y="47"/>
                    <a:pt x="252" y="37"/>
                  </a:cubicBezTo>
                  <a:cubicBezTo>
                    <a:pt x="235" y="16"/>
                    <a:pt x="176" y="0"/>
                    <a:pt x="252" y="25"/>
                  </a:cubicBezTo>
                  <a:close/>
                </a:path>
              </a:pathLst>
            </a:custGeom>
            <a:blipFill rotWithShape="0">
              <a:blip r:embed="rId5" cstate="print"/>
            </a:blip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42" name="Freeform 160"/>
            <p:cNvSpPr/>
            <p:nvPr/>
          </p:nvSpPr>
          <p:spPr>
            <a:xfrm>
              <a:off x="294" y="1656"/>
              <a:ext cx="190" cy="72"/>
            </a:xfrm>
            <a:custGeom>
              <a:avLst/>
              <a:gdLst/>
              <a:ahLst/>
              <a:cxnLst>
                <a:cxn ang="0">
                  <a:pos x="0" y="135"/>
                </a:cxn>
                <a:cxn ang="0">
                  <a:pos x="31" y="107"/>
                </a:cxn>
                <a:cxn ang="0">
                  <a:pos x="24" y="53"/>
                </a:cxn>
                <a:cxn ang="0">
                  <a:pos x="6" y="0"/>
                </a:cxn>
                <a:cxn ang="0">
                  <a:pos x="13" y="27"/>
                </a:cxn>
              </a:cxnLst>
              <a:rect l="0" t="0" r="0" b="0"/>
              <a:pathLst>
                <a:path w="258" h="63">
                  <a:moveTo>
                    <a:pt x="0" y="60"/>
                  </a:moveTo>
                  <a:cubicBezTo>
                    <a:pt x="80" y="56"/>
                    <a:pt x="161" y="63"/>
                    <a:pt x="240" y="48"/>
                  </a:cubicBezTo>
                  <a:cubicBezTo>
                    <a:pt x="258" y="45"/>
                    <a:pt x="209" y="30"/>
                    <a:pt x="192" y="24"/>
                  </a:cubicBezTo>
                  <a:cubicBezTo>
                    <a:pt x="172" y="17"/>
                    <a:pt x="59" y="0"/>
                    <a:pt x="48" y="0"/>
                  </a:cubicBezTo>
                  <a:cubicBezTo>
                    <a:pt x="28" y="0"/>
                    <a:pt x="108" y="12"/>
                    <a:pt x="108" y="12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43" name="Freeform 161"/>
            <p:cNvSpPr/>
            <p:nvPr/>
          </p:nvSpPr>
          <p:spPr>
            <a:xfrm>
              <a:off x="290" y="0"/>
              <a:ext cx="346" cy="1680"/>
            </a:xfrm>
            <a:custGeom>
              <a:avLst/>
              <a:gdLst/>
              <a:ahLst/>
              <a:cxnLst>
                <a:cxn ang="0">
                  <a:pos x="225" y="1805"/>
                </a:cxn>
                <a:cxn ang="0">
                  <a:pos x="252" y="772"/>
                </a:cxn>
                <a:cxn ang="0">
                  <a:pos x="358" y="210"/>
                </a:cxn>
                <a:cxn ang="0">
                  <a:pos x="491" y="42"/>
                </a:cxn>
                <a:cxn ang="0">
                  <a:pos x="652" y="0"/>
                </a:cxn>
              </a:cxnLst>
              <a:rect l="0" t="0" r="0" b="0"/>
              <a:pathLst>
                <a:path w="292" h="1656">
                  <a:moveTo>
                    <a:pt x="100" y="1656"/>
                  </a:moveTo>
                  <a:cubicBezTo>
                    <a:pt x="0" y="1355"/>
                    <a:pt x="73" y="1020"/>
                    <a:pt x="112" y="708"/>
                  </a:cubicBezTo>
                  <a:cubicBezTo>
                    <a:pt x="119" y="515"/>
                    <a:pt x="124" y="372"/>
                    <a:pt x="160" y="192"/>
                  </a:cubicBezTo>
                  <a:cubicBezTo>
                    <a:pt x="171" y="136"/>
                    <a:pt x="202" y="91"/>
                    <a:pt x="220" y="36"/>
                  </a:cubicBezTo>
                  <a:cubicBezTo>
                    <a:pt x="228" y="11"/>
                    <a:pt x="292" y="0"/>
                    <a:pt x="292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444" name="Text Box 162"/>
            <p:cNvSpPr txBox="1"/>
            <p:nvPr/>
          </p:nvSpPr>
          <p:spPr>
            <a:xfrm>
              <a:off x="585" y="720"/>
              <a:ext cx="304" cy="269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lIns="0" tIns="0" rIns="0" bIns="0" anchor="t">
              <a:spAutoFit/>
            </a:bodyPr>
            <a:lstStyle>
              <a:lvl1pPr marL="342900" lvl="0" indent="-3429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n"/>
                <a:defRPr sz="200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1pPr>
              <a:lvl2pPr marL="742950" lvl="1" indent="-28575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–"/>
                <a:defRPr sz="18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2pPr>
              <a:lvl3pPr marL="1143000" lvl="2" indent="-2286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sz="16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3pPr>
              <a:lvl4pPr marL="1600200" lvl="3" indent="-2286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–"/>
                <a:defRPr sz="14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4pPr>
              <a:lvl5pPr marL="2057400" lvl="4" indent="-228600" algn="l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»"/>
                <a:defRPr sz="1400" b="0" i="0" u="none" kern="1200" baseline="0">
                  <a:solidFill>
                    <a:schemeClr val="tx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en-US" altLang="x-none" sz="2800" b="1" i="1" dirty="0">
                  <a:solidFill>
                    <a:srgbClr val="000099"/>
                  </a:solidFill>
                  <a:latin typeface="Times New Roman" panose="02020603050405020304" pitchFamily="2" charset="0"/>
                </a:rPr>
                <a:t>V</a:t>
              </a:r>
              <a:r>
                <a:rPr lang="en-US" altLang="x-none" sz="2800" b="1" baseline="-25000" dirty="0">
                  <a:solidFill>
                    <a:srgbClr val="000099"/>
                  </a:solidFill>
                  <a:latin typeface="Times New Roman" panose="02020603050405020304" pitchFamily="2" charset="0"/>
                </a:rPr>
                <a:t>2</a:t>
              </a:r>
              <a:endParaRPr lang="en-US" altLang="x-none" sz="2800" b="1" dirty="0">
                <a:solidFill>
                  <a:srgbClr val="000099"/>
                </a:solidFill>
                <a:latin typeface="Times New Roman" panose="02020603050405020304" pitchFamily="2" charset="0"/>
              </a:endParaRPr>
            </a:p>
          </p:txBody>
        </p:sp>
      </p:grpSp>
      <p:sp>
        <p:nvSpPr>
          <p:cNvPr id="14445" name="Rectangle 2"/>
          <p:cNvSpPr/>
          <p:nvPr/>
        </p:nvSpPr>
        <p:spPr>
          <a:xfrm>
            <a:off x="387033" y="1224915"/>
            <a:ext cx="8137525" cy="6254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/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342900" lvl="0" indent="-342900" eaLnBrk="1" hangingPunct="1">
              <a:buNone/>
            </a:pPr>
            <a:r>
              <a:rPr lang="en-US" altLang="x-none" sz="2800" dirty="0"/>
              <a:t>3</a:t>
            </a:r>
            <a:r>
              <a:rPr lang="zh-CN" altLang="en-US" sz="2800" dirty="0"/>
              <a:t>．实验步骤：可以按照下图的顺序进行实验。</a:t>
            </a:r>
          </a:p>
        </p:txBody>
      </p:sp>
      <p:sp>
        <p:nvSpPr>
          <p:cNvPr id="14446" name="Rectangle 127"/>
          <p:cNvSpPr/>
          <p:nvPr/>
        </p:nvSpPr>
        <p:spPr>
          <a:xfrm>
            <a:off x="940753" y="5792788"/>
            <a:ext cx="7724775" cy="522287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ctr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800">
                <a:latin typeface="Arial" panose="020B0604020202020204" charset="-76"/>
              </a:rPr>
              <a:t>能不能先测小石块的体积，然后测量它的质量？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ldLvl="0" animBg="1"/>
      <p:bldP spid="14343" grpId="0" bldLvl="0"/>
      <p:bldP spid="14343" grpId="1" bldLvl="0"/>
      <p:bldP spid="14344" grpId="0" bldLvl="0" animBg="1"/>
      <p:bldP spid="14446" grpId="0" bldLvl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本框 15361"/>
          <p:cNvSpPr txBox="1"/>
          <p:nvPr/>
        </p:nvSpPr>
        <p:spPr>
          <a:xfrm>
            <a:off x="466725" y="1628775"/>
            <a:ext cx="8313738" cy="345186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x-none" sz="2800" b="1" dirty="0">
                <a:solidFill>
                  <a:srgbClr val="0000FF"/>
                </a:solidFill>
                <a:latin typeface="Arial" panose="020B0604020202020204" charset="-76"/>
                <a:ea typeface="宋体" panose="02010600030101010101" pitchFamily="2" charset="-122"/>
              </a:rPr>
              <a:t> 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charset="-76"/>
                <a:ea typeface="宋体" panose="02010600030101010101" pitchFamily="2" charset="-122"/>
              </a:rPr>
              <a:t>实验步骤：</a:t>
            </a: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（</a:t>
            </a:r>
            <a:r>
              <a:rPr lang="en-US" altLang="x-none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）用调节好的天平测量石块的质量</a:t>
            </a:r>
            <a:r>
              <a:rPr lang="en-US" altLang="x-none" sz="2800" b="1" i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m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；</a:t>
            </a: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（</a:t>
            </a:r>
            <a:r>
              <a:rPr lang="en-US" altLang="x-none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）在量筒中倒入适量的水，记录水的体积</a:t>
            </a:r>
            <a:r>
              <a:rPr lang="en-US" altLang="x-none" sz="2800" b="1" i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V</a:t>
            </a:r>
            <a:r>
              <a:rPr lang="en-US" altLang="x-none" sz="2800" b="1" baseline="-25000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0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；</a:t>
            </a:r>
            <a:endParaRPr lang="zh-CN" altLang="en-US" sz="2800" b="1" baseline="-25000" dirty="0">
              <a:solidFill>
                <a:srgbClr val="111111"/>
              </a:solidFill>
              <a:latin typeface="Arial" panose="020B0604020202020204" charset="-76"/>
              <a:ea typeface="宋体" panose="02010600030101010101" pitchFamily="2" charset="-122"/>
            </a:endParaRP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（</a:t>
            </a:r>
            <a:r>
              <a:rPr lang="en-US" altLang="x-none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3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）用细线拴好石块，浸没在量筒的水中，记录水面到达的刻度</a:t>
            </a:r>
            <a:r>
              <a:rPr lang="en-US" altLang="x-none" sz="2800" b="1" i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V</a:t>
            </a:r>
            <a:r>
              <a:rPr lang="zh-CN" altLang="en-US" sz="2800" b="1" baseline="-25000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总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；</a:t>
            </a:r>
          </a:p>
          <a:p>
            <a:pPr>
              <a:lnSpc>
                <a:spcPct val="125000"/>
              </a:lnSpc>
              <a:spcBef>
                <a:spcPct val="30000"/>
              </a:spcBef>
            </a:pP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（</a:t>
            </a:r>
            <a:r>
              <a:rPr lang="en-US" altLang="x-none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4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）根据公式             计算石块的密度。</a:t>
            </a:r>
          </a:p>
        </p:txBody>
      </p:sp>
      <p:graphicFrame>
        <p:nvGraphicFramePr>
          <p:cNvPr id="15363" name="对象 15362"/>
          <p:cNvGraphicFramePr>
            <a:graphicFrameLocks/>
          </p:cNvGraphicFramePr>
          <p:nvPr/>
        </p:nvGraphicFramePr>
        <p:xfrm>
          <a:off x="2916238" y="4221163"/>
          <a:ext cx="1101725" cy="1006475"/>
        </p:xfrm>
        <a:graphic>
          <a:graphicData uri="http://schemas.openxmlformats.org/presentationml/2006/ole">
            <p:oleObj spid="_x0000_s33793" r:id="rId5" imgW="446827" imgH="408528" progId="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1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30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54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charRg st="87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表格 16385"/>
          <p:cNvGraphicFramePr/>
          <p:nvPr/>
        </p:nvGraphicFramePr>
        <p:xfrm>
          <a:off x="373380" y="1843723"/>
          <a:ext cx="8458200" cy="2646363"/>
        </p:xfrm>
        <a:graphic>
          <a:graphicData uri="http://schemas.openxmlformats.org/drawingml/2006/table">
            <a:tbl>
              <a:tblPr/>
              <a:tblGrid>
                <a:gridCol w="1692275"/>
                <a:gridCol w="1736725"/>
                <a:gridCol w="1646238"/>
                <a:gridCol w="1690687"/>
                <a:gridCol w="1692275"/>
              </a:tblGrid>
              <a:tr h="2036763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altLang="zh-CN" sz="2400" b="1">
                        <a:latin typeface="Times New Roman" panose="02020603050405020304" pitchFamily="2" charset="0"/>
                        <a:cs typeface="Times New Roman" panose="02020603050405020304" pitchFamily="2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zh-CN" altLang="en-US" sz="2400" b="1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石块的质量</a:t>
                      </a:r>
                      <a:r>
                        <a:rPr lang="en-US" altLang="zh-CN" sz="2400" b="1" i="1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m</a:t>
                      </a:r>
                      <a:r>
                        <a:rPr lang="zh-CN" altLang="en-US" sz="2400" b="1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（</a:t>
                      </a:r>
                      <a:r>
                        <a:rPr lang="en-US" altLang="zh-CN" sz="2400" b="1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g</a:t>
                      </a:r>
                      <a:r>
                        <a:rPr lang="zh-CN" altLang="en-US" sz="2400" b="1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） </a:t>
                      </a:r>
                      <a:endParaRPr lang="zh-CN" altLang="en-US" sz="2400" b="1">
                        <a:latin typeface="Times New Roman" panose="02020603050405020304" pitchFamily="2" charset="0"/>
                        <a:ea typeface="Times New Roman" panose="02020603050405020304" pitchFamily="2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altLang="zh-CN" sz="2400" b="1">
                        <a:latin typeface="Times New Roman" panose="02020603050405020304" pitchFamily="2" charset="0"/>
                        <a:cs typeface="Times New Roman" panose="02020603050405020304" pitchFamily="2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zh-CN" altLang="en-US" sz="2400" b="1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石块放入前水的体积 </a:t>
                      </a:r>
                      <a:endParaRPr lang="zh-CN" altLang="en-US" sz="2400" b="1">
                        <a:latin typeface="Times New Roman" panose="02020603050405020304" pitchFamily="2" charset="0"/>
                        <a:ea typeface="Times New Roman" panose="02020603050405020304" pitchFamily="2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altLang="zh-CN" sz="2400" b="1">
                        <a:latin typeface="Times New Roman" panose="02020603050405020304" pitchFamily="2" charset="0"/>
                        <a:cs typeface="Times New Roman" panose="02020603050405020304" pitchFamily="2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zh-CN" altLang="en-US" sz="2400" b="1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石块和水的总体积</a:t>
                      </a:r>
                      <a:r>
                        <a:rPr lang="zh-CN" altLang="en-US" b="1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 </a:t>
                      </a:r>
                      <a:endParaRPr lang="zh-CN" altLang="en-US" b="1">
                        <a:latin typeface="Times New Roman" panose="02020603050405020304" pitchFamily="2" charset="0"/>
                        <a:ea typeface="Times New Roman" panose="02020603050405020304" pitchFamily="2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1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石块的体积</a:t>
                      </a:r>
                      <a:r>
                        <a:rPr lang="zh-CN" altLang="en-US" b="1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 </a:t>
                      </a:r>
                      <a:endParaRPr lang="zh-CN" altLang="en-US" b="1">
                        <a:latin typeface="Times New Roman" panose="02020603050405020304" pitchFamily="2" charset="0"/>
                        <a:ea typeface="Times New Roman" panose="02020603050405020304" pitchFamily="2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1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石块的密度</a:t>
                      </a:r>
                      <a:r>
                        <a:rPr lang="zh-CN" altLang="en-US" b="1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 </a:t>
                      </a:r>
                      <a:endParaRPr lang="zh-CN" altLang="en-US" b="1">
                        <a:latin typeface="Times New Roman" panose="02020603050405020304" pitchFamily="2" charset="0"/>
                        <a:ea typeface="Times New Roman" panose="02020603050405020304" pitchFamily="2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>
                        <a:alpha val="100000"/>
                      </a:srgbClr>
                    </a:solidFill>
                  </a:tcPr>
                </a:tc>
              </a:tr>
              <a:tr h="609600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>
                        <a:effectLst>
                          <a:outerShdw blurRad="38100" dist="38100" dir="2700000">
                            <a:srgbClr val="FFFFFF"/>
                          </a:outerShdw>
                        </a:effectLst>
                        <a:latin typeface="Times New Roman" panose="02020603050405020304" pitchFamily="2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>
                        <a:effectLst>
                          <a:outerShdw blurRad="38100" dist="38100" dir="2700000">
                            <a:srgbClr val="FFFFFF"/>
                          </a:outerShdw>
                        </a:effectLst>
                        <a:latin typeface="Times New Roman" panose="02020603050405020304" pitchFamily="2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>
                        <a:effectLst>
                          <a:outerShdw blurRad="38100" dist="38100" dir="2700000">
                            <a:srgbClr val="FFFFFF"/>
                          </a:outerShdw>
                        </a:effectLst>
                        <a:latin typeface="Times New Roman" panose="02020603050405020304" pitchFamily="2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>
                        <a:effectLst>
                          <a:outerShdw blurRad="38100" dist="38100" dir="2700000">
                            <a:srgbClr val="FFFFFF"/>
                          </a:outerShdw>
                        </a:effectLst>
                        <a:latin typeface="Times New Roman" panose="02020603050405020304" pitchFamily="2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>
                        <a:effectLst>
                          <a:outerShdw blurRad="38100" dist="38100" dir="2700000">
                            <a:srgbClr val="FFFFFF"/>
                          </a:outerShdw>
                        </a:effectLst>
                        <a:latin typeface="Times New Roman" panose="02020603050405020304" pitchFamily="2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06" name="对象 16405"/>
          <p:cNvGraphicFramePr>
            <a:graphicFrameLocks/>
          </p:cNvGraphicFramePr>
          <p:nvPr/>
        </p:nvGraphicFramePr>
        <p:xfrm>
          <a:off x="2318068" y="3212148"/>
          <a:ext cx="1176337" cy="512762"/>
        </p:xfrm>
        <a:graphic>
          <a:graphicData uri="http://schemas.openxmlformats.org/presentationml/2006/ole">
            <p:oleObj spid="_x0000_s37894" r:id="rId5" imgW="522287" imgH="229297" progId="Equation.3">
              <p:embed/>
            </p:oleObj>
          </a:graphicData>
        </a:graphic>
      </p:graphicFrame>
      <p:graphicFrame>
        <p:nvGraphicFramePr>
          <p:cNvPr id="16407" name="对象 16406"/>
          <p:cNvGraphicFramePr>
            <a:graphicFrameLocks/>
          </p:cNvGraphicFramePr>
          <p:nvPr/>
        </p:nvGraphicFramePr>
        <p:xfrm>
          <a:off x="3973830" y="3139123"/>
          <a:ext cx="1371600" cy="579437"/>
        </p:xfrm>
        <a:graphic>
          <a:graphicData uri="http://schemas.openxmlformats.org/presentationml/2006/ole">
            <p:oleObj spid="_x0000_s37893" r:id="rId6" imgW="547526" imgH="229197" progId="Equation.3">
              <p:embed/>
            </p:oleObj>
          </a:graphicData>
        </a:graphic>
      </p:graphicFrame>
      <p:graphicFrame>
        <p:nvGraphicFramePr>
          <p:cNvPr id="16408" name="对象 16407"/>
          <p:cNvGraphicFramePr>
            <a:graphicFrameLocks/>
          </p:cNvGraphicFramePr>
          <p:nvPr/>
        </p:nvGraphicFramePr>
        <p:xfrm>
          <a:off x="5486718" y="2923223"/>
          <a:ext cx="1676400" cy="534987"/>
        </p:xfrm>
        <a:graphic>
          <a:graphicData uri="http://schemas.openxmlformats.org/presentationml/2006/ole">
            <p:oleObj spid="_x0000_s37892" r:id="rId7" imgW="687591" imgH="216464" progId="Equation.3">
              <p:embed/>
            </p:oleObj>
          </a:graphicData>
        </a:graphic>
      </p:graphicFrame>
      <p:graphicFrame>
        <p:nvGraphicFramePr>
          <p:cNvPr id="16409" name="对象 16408"/>
          <p:cNvGraphicFramePr>
            <a:graphicFrameLocks/>
          </p:cNvGraphicFramePr>
          <p:nvPr/>
        </p:nvGraphicFramePr>
        <p:xfrm>
          <a:off x="5774055" y="3355023"/>
          <a:ext cx="914400" cy="534987"/>
        </p:xfrm>
        <a:graphic>
          <a:graphicData uri="http://schemas.openxmlformats.org/presentationml/2006/ole">
            <p:oleObj spid="_x0000_s37891" r:id="rId8" imgW="397670" imgH="230905" progId="Equation.3">
              <p:embed/>
            </p:oleObj>
          </a:graphicData>
        </a:graphic>
      </p:graphicFrame>
      <p:graphicFrame>
        <p:nvGraphicFramePr>
          <p:cNvPr id="16410" name="对象 16409"/>
          <p:cNvGraphicFramePr>
            <a:graphicFrameLocks/>
          </p:cNvGraphicFramePr>
          <p:nvPr/>
        </p:nvGraphicFramePr>
        <p:xfrm>
          <a:off x="7718743" y="2564448"/>
          <a:ext cx="457200" cy="457200"/>
        </p:xfrm>
        <a:graphic>
          <a:graphicData uri="http://schemas.openxmlformats.org/presentationml/2006/ole">
            <p:oleObj spid="_x0000_s37890" r:id="rId9" imgW="155505" imgH="168463" progId="Equation.3">
              <p:embed/>
            </p:oleObj>
          </a:graphicData>
        </a:graphic>
      </p:graphicFrame>
      <p:graphicFrame>
        <p:nvGraphicFramePr>
          <p:cNvPr id="16411" name="对象 16410"/>
          <p:cNvGraphicFramePr>
            <a:graphicFrameLocks/>
          </p:cNvGraphicFramePr>
          <p:nvPr/>
        </p:nvGraphicFramePr>
        <p:xfrm>
          <a:off x="7215505" y="2996248"/>
          <a:ext cx="1295400" cy="565150"/>
        </p:xfrm>
        <a:graphic>
          <a:graphicData uri="http://schemas.openxmlformats.org/presentationml/2006/ole">
            <p:oleObj spid="_x0000_s37889" r:id="rId10" imgW="523426" imgH="229797" progId="Equation.3">
              <p:embed/>
            </p:oleObj>
          </a:graphicData>
        </a:graphic>
      </p:graphicFrame>
      <p:sp>
        <p:nvSpPr>
          <p:cNvPr id="16412" name="矩形 16411"/>
          <p:cNvSpPr/>
          <p:nvPr/>
        </p:nvSpPr>
        <p:spPr>
          <a:xfrm>
            <a:off x="949643" y="5036185"/>
            <a:ext cx="2952750" cy="5762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/>
          <a:lstStyle>
            <a:lvl1pPr marL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u="none" kern="1200" baseline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2" charset="0"/>
                <a:ea typeface="楷体_GB2312" charset="-122"/>
              </a:rPr>
              <a:t>小石块密度表达式：</a:t>
            </a:r>
          </a:p>
        </p:txBody>
      </p:sp>
      <p:grpSp>
        <p:nvGrpSpPr>
          <p:cNvPr id="16413" name="组合 16412"/>
          <p:cNvGrpSpPr/>
          <p:nvPr/>
        </p:nvGrpSpPr>
        <p:grpSpPr>
          <a:xfrm>
            <a:off x="3830955" y="4796473"/>
            <a:ext cx="2159000" cy="962025"/>
            <a:chOff x="0" y="0"/>
            <a:chExt cx="1360" cy="606"/>
          </a:xfrm>
        </p:grpSpPr>
        <p:sp>
          <p:nvSpPr>
            <p:cNvPr id="16414" name="文本框 16413"/>
            <p:cNvSpPr txBox="1"/>
            <p:nvPr/>
          </p:nvSpPr>
          <p:spPr>
            <a:xfrm>
              <a:off x="0" y="137"/>
              <a:ext cx="409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 i="1">
                  <a:solidFill>
                    <a:srgbClr val="FF0000"/>
                  </a:solidFill>
                  <a:latin typeface="楷体_GB2312" charset="-122"/>
                  <a:ea typeface="楷体_GB2312" charset="-122"/>
                  <a:sym typeface="Times New Roman" panose="02020603050405020304" pitchFamily="2" charset="0"/>
                </a:rPr>
                <a:t>ρ</a:t>
              </a:r>
            </a:p>
          </p:txBody>
        </p:sp>
        <p:sp>
          <p:nvSpPr>
            <p:cNvPr id="16415" name="文本框 16414"/>
            <p:cNvSpPr txBox="1"/>
            <p:nvPr/>
          </p:nvSpPr>
          <p:spPr>
            <a:xfrm>
              <a:off x="635" y="0"/>
              <a:ext cx="43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i="1">
                  <a:solidFill>
                    <a:srgbClr val="FF0000"/>
                  </a:solidFill>
                  <a:latin typeface="Times New Roman" panose="02020603050405020304" pitchFamily="2" charset="0"/>
                  <a:ea typeface="楷体_GB2312" charset="-122"/>
                </a:rPr>
                <a:t>m</a:t>
              </a:r>
            </a:p>
          </p:txBody>
        </p:sp>
        <p:sp>
          <p:nvSpPr>
            <p:cNvPr id="16416" name="文本框 16415"/>
            <p:cNvSpPr txBox="1"/>
            <p:nvPr/>
          </p:nvSpPr>
          <p:spPr>
            <a:xfrm>
              <a:off x="272" y="137"/>
              <a:ext cx="38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>
                  <a:solidFill>
                    <a:srgbClr val="FF0000"/>
                  </a:solidFill>
                  <a:latin typeface="Times New Roman" panose="02020603050405020304" pitchFamily="2" charset="0"/>
                  <a:ea typeface="楷体_GB2312" charset="-122"/>
                </a:rPr>
                <a:t>=</a:t>
              </a:r>
            </a:p>
          </p:txBody>
        </p:sp>
        <p:sp>
          <p:nvSpPr>
            <p:cNvPr id="16417" name="文本框 16416"/>
            <p:cNvSpPr txBox="1"/>
            <p:nvPr/>
          </p:nvSpPr>
          <p:spPr>
            <a:xfrm>
              <a:off x="537" y="318"/>
              <a:ext cx="82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i="1">
                  <a:solidFill>
                    <a:srgbClr val="FF0000"/>
                  </a:solidFill>
                  <a:latin typeface="Times New Roman" panose="02020603050405020304" pitchFamily="2" charset="0"/>
                  <a:ea typeface="楷体_GB2312" charset="-122"/>
                </a:rPr>
                <a:t>V</a:t>
              </a:r>
              <a:r>
                <a:rPr lang="en-US" altLang="zh-CN" sz="2400" b="1" baseline="-25000">
                  <a:solidFill>
                    <a:srgbClr val="FF0000"/>
                  </a:solidFill>
                  <a:latin typeface="Times New Roman" panose="02020603050405020304" pitchFamily="2" charset="0"/>
                  <a:ea typeface="楷体_GB2312" charset="-122"/>
                </a:rPr>
                <a:t>2 </a:t>
              </a:r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2" charset="0"/>
                  <a:ea typeface="楷体_GB2312" charset="-122"/>
                </a:rPr>
                <a:t>- </a:t>
              </a:r>
              <a:r>
                <a:rPr lang="en-US" altLang="zh-CN" sz="2400" b="1" i="1">
                  <a:solidFill>
                    <a:srgbClr val="FF0000"/>
                  </a:solidFill>
                  <a:latin typeface="Times New Roman" panose="02020603050405020304" pitchFamily="2" charset="0"/>
                  <a:ea typeface="楷体_GB2312" charset="-122"/>
                </a:rPr>
                <a:t>V</a:t>
              </a:r>
              <a:r>
                <a:rPr lang="en-US" altLang="zh-CN" sz="2400" b="1" baseline="-25000">
                  <a:solidFill>
                    <a:srgbClr val="FF0000"/>
                  </a:solidFill>
                  <a:latin typeface="Times New Roman" panose="02020603050405020304" pitchFamily="2" charset="0"/>
                  <a:ea typeface="楷体_GB2312" charset="-122"/>
                </a:rPr>
                <a:t>1</a:t>
              </a:r>
            </a:p>
          </p:txBody>
        </p:sp>
        <p:sp>
          <p:nvSpPr>
            <p:cNvPr id="16418" name="直接连接符 16417"/>
            <p:cNvSpPr/>
            <p:nvPr/>
          </p:nvSpPr>
          <p:spPr>
            <a:xfrm>
              <a:off x="544" y="342"/>
              <a:ext cx="590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文本框 17409"/>
          <p:cNvSpPr txBox="1"/>
          <p:nvPr/>
        </p:nvSpPr>
        <p:spPr>
          <a:xfrm>
            <a:off x="633730" y="2407285"/>
            <a:ext cx="2160588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实验步骤：</a:t>
            </a:r>
          </a:p>
        </p:txBody>
      </p:sp>
      <p:pic>
        <p:nvPicPr>
          <p:cNvPr id="17411" name="图片 17410" descr="烧杯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34630" y="5360035"/>
            <a:ext cx="946150" cy="1295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2" name="文本框 17411"/>
          <p:cNvSpPr txBox="1"/>
          <p:nvPr/>
        </p:nvSpPr>
        <p:spPr>
          <a:xfrm>
            <a:off x="706755" y="2983548"/>
            <a:ext cx="6048375" cy="378936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①测出烧杯连同液体的总质量</a:t>
            </a:r>
            <a:r>
              <a:rPr lang="zh-CN" altLang="en-US" sz="2800" b="1" i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m</a:t>
            </a:r>
            <a:r>
              <a:rPr lang="zh-CN" altLang="en-US" sz="2800" b="1" baseline="-25000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②将烧杯中的液体一部分倒入量筒中，测出剩下的液体与烧杯总质量</a:t>
            </a:r>
            <a:r>
              <a:rPr lang="zh-CN" altLang="en-US" sz="2800" b="1" i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m</a:t>
            </a:r>
            <a:r>
              <a:rPr lang="zh-CN" altLang="en-US" sz="2800" b="1" baseline="-25000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2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；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③  读出量筒中液体的体积</a:t>
            </a:r>
            <a:r>
              <a:rPr lang="zh-CN" altLang="en-US" sz="2800" b="1" i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V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；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④ 量筒中液体的质量</a:t>
            </a:r>
            <a:r>
              <a:rPr lang="zh-CN" altLang="en-US" sz="2800" b="1" i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m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=</a:t>
            </a:r>
            <a:r>
              <a:rPr lang="zh-CN" altLang="en-US" sz="2800" b="1" i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m</a:t>
            </a:r>
            <a:r>
              <a:rPr lang="zh-CN" altLang="en-US" sz="2800" b="1" baseline="-25000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1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-</a:t>
            </a:r>
            <a:r>
              <a:rPr lang="zh-CN" altLang="en-US" sz="2800" b="1" i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m</a:t>
            </a:r>
            <a:r>
              <a:rPr lang="zh-CN" altLang="en-US" sz="2800" b="1" baseline="-25000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⑤计算其密度为:（</a:t>
            </a:r>
            <a:r>
              <a:rPr lang="zh-CN" altLang="en-US" sz="2800" b="1" i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m</a:t>
            </a:r>
            <a:r>
              <a:rPr lang="zh-CN" altLang="en-US" sz="2800" b="1" baseline="-25000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1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-</a:t>
            </a:r>
            <a:r>
              <a:rPr lang="zh-CN" altLang="en-US" sz="2800" b="1" i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m</a:t>
            </a:r>
            <a:r>
              <a:rPr lang="zh-CN" altLang="en-US" sz="2800" b="1" baseline="-25000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2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）/</a:t>
            </a:r>
            <a:r>
              <a:rPr lang="zh-CN" altLang="en-US" sz="2800" b="1" i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V</a:t>
            </a:r>
            <a:endParaRPr lang="zh-CN" altLang="en-US" sz="2800" b="1" dirty="0"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17413" name="文本框 17412"/>
          <p:cNvSpPr txBox="1"/>
          <p:nvPr/>
        </p:nvSpPr>
        <p:spPr>
          <a:xfrm>
            <a:off x="1562735" y="1005523"/>
            <a:ext cx="3455988" cy="58356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en-US" altLang="zh-CN" sz="3200" b="1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3200" b="1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四</a:t>
            </a:r>
            <a:r>
              <a:rPr lang="en-US" altLang="zh-CN" sz="3200" b="1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en-US" sz="3200" b="1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测盐水的密度</a:t>
            </a:r>
          </a:p>
        </p:txBody>
      </p:sp>
      <p:sp>
        <p:nvSpPr>
          <p:cNvPr id="17414" name="矩形 17413"/>
          <p:cNvSpPr/>
          <p:nvPr/>
        </p:nvSpPr>
        <p:spPr>
          <a:xfrm>
            <a:off x="344805" y="1759585"/>
            <a:ext cx="7064375" cy="4762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>
              <a:lnSpc>
                <a:spcPct val="90000"/>
              </a:lnSpc>
              <a:buNone/>
            </a:pPr>
            <a:r>
              <a:rPr lang="zh-CN" altLang="en-US" sz="28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实验器材：天平、量筒、盐水、烧杯</a:t>
            </a:r>
          </a:p>
        </p:txBody>
      </p:sp>
      <p:pic>
        <p:nvPicPr>
          <p:cNvPr id="17415" name="图片 17414"/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42468" y="4496435"/>
            <a:ext cx="528637" cy="2149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6" name="图片 17415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10668" y="1832610"/>
            <a:ext cx="2333625" cy="1762125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文本框 18433"/>
          <p:cNvSpPr txBox="1"/>
          <p:nvPr/>
        </p:nvSpPr>
        <p:spPr>
          <a:xfrm>
            <a:off x="1116013" y="1270000"/>
            <a:ext cx="7345362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zh-CN" altLang="en-US" sz="2800">
                <a:latin typeface="黑体" panose="02010609060101010101" pitchFamily="2" charset="-122"/>
                <a:ea typeface="黑体" panose="02010609060101010101" pitchFamily="2" charset="-122"/>
              </a:rPr>
              <a:t>把测得的数据填入下表中，求出盐水的密度．</a:t>
            </a:r>
          </a:p>
        </p:txBody>
      </p:sp>
      <p:graphicFrame>
        <p:nvGraphicFramePr>
          <p:cNvPr id="18435" name="表格 18434"/>
          <p:cNvGraphicFramePr/>
          <p:nvPr/>
        </p:nvGraphicFramePr>
        <p:xfrm>
          <a:off x="396875" y="1917700"/>
          <a:ext cx="8461375" cy="3384550"/>
        </p:xfrm>
        <a:graphic>
          <a:graphicData uri="http://schemas.openxmlformats.org/drawingml/2006/table">
            <a:tbl>
              <a:tblPr/>
              <a:tblGrid>
                <a:gridCol w="1703388"/>
                <a:gridCol w="1628775"/>
                <a:gridCol w="2414587"/>
                <a:gridCol w="1282700"/>
                <a:gridCol w="1431925"/>
              </a:tblGrid>
              <a:tr h="2508250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800" b="1" dirty="0">
                          <a:effectLst>
                            <a:outerShdw blurRad="38100" dist="38100" dir="2700000">
                              <a:srgbClr val="FFFFFF"/>
                            </a:outerShdw>
                          </a:effectLst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烧杯和</a:t>
                      </a:r>
                      <a:r>
                        <a:rPr lang="zh-CN" altLang="en-US" sz="2800" b="1" dirty="0">
                          <a:solidFill>
                            <a:srgbClr val="FF3300"/>
                          </a:solidFill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盐水</a:t>
                      </a:r>
                      <a:r>
                        <a:rPr lang="zh-CN" altLang="en-US" sz="2800" b="1" dirty="0">
                          <a:effectLst>
                            <a:outerShdw blurRad="38100" dist="38100" dir="2700000">
                              <a:srgbClr val="FFFFFF"/>
                            </a:outerShdw>
                          </a:effectLst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的质量 </a:t>
                      </a:r>
                    </a:p>
                    <a:p>
                      <a:pPr marL="0" lvl="0" indent="0">
                        <a:buNone/>
                      </a:pPr>
                      <a:r>
                        <a:rPr lang="zh-CN" altLang="en-US" sz="2800" b="1" dirty="0">
                          <a:effectLst>
                            <a:outerShdw blurRad="38100" dist="38100" dir="2700000">
                              <a:srgbClr val="FFFFFF"/>
                            </a:outerShdw>
                          </a:effectLst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                       </a:t>
                      </a:r>
                      <a:endParaRPr lang="zh-CN" altLang="en-US" sz="2800" b="1" dirty="0">
                        <a:effectLst>
                          <a:outerShdw blurRad="38100" dist="38100" dir="2700000">
                            <a:srgbClr val="FFFFFF"/>
                          </a:outerShdw>
                        </a:effectLst>
                        <a:latin typeface="Times New Roman" panose="02020603050405020304" pitchFamily="2" charset="0"/>
                        <a:ea typeface="Times New Roman" panose="02020603050405020304" pitchFamily="2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800" b="1">
                          <a:effectLst>
                            <a:outerShdw blurRad="38100" dist="38100" dir="2700000">
                              <a:srgbClr val="FFFFFF"/>
                            </a:outerShdw>
                          </a:effectLst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烧杯和剩余</a:t>
                      </a:r>
                      <a:r>
                        <a:rPr lang="zh-CN" altLang="en-US" sz="2800" b="1">
                          <a:solidFill>
                            <a:srgbClr val="FF3300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盐水</a:t>
                      </a:r>
                      <a:r>
                        <a:rPr lang="zh-CN" altLang="en-US" sz="2800" b="1">
                          <a:effectLst>
                            <a:outerShdw blurRad="38100" dist="38100" dir="2700000">
                              <a:srgbClr val="FFFFFF"/>
                            </a:outerShdw>
                          </a:effectLst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的质量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800" b="1">
                          <a:effectLst>
                            <a:outerShdw blurRad="38100" dist="38100" dir="2700000">
                              <a:srgbClr val="FFFFFF"/>
                            </a:outerShdw>
                          </a:effectLst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量筒中</a:t>
                      </a:r>
                      <a:r>
                        <a:rPr lang="zh-CN" altLang="en-US" sz="2800" b="1">
                          <a:solidFill>
                            <a:srgbClr val="FF3300"/>
                          </a:solidFill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盐水</a:t>
                      </a:r>
                      <a:r>
                        <a:rPr lang="zh-CN" altLang="en-US" sz="2800" b="1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的</a:t>
                      </a:r>
                      <a:r>
                        <a:rPr lang="zh-CN" altLang="en-US" sz="2800" b="1">
                          <a:effectLst>
                            <a:outerShdw blurRad="38100" dist="38100" dir="2700000">
                              <a:srgbClr val="FFFFFF"/>
                            </a:outerShdw>
                          </a:effectLst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质量 </a:t>
                      </a:r>
                      <a:endParaRPr lang="zh-CN" altLang="en-US" sz="2800" b="1">
                        <a:effectLst>
                          <a:outerShdw blurRad="38100" dist="38100" dir="2700000">
                            <a:srgbClr val="FFFFFF"/>
                          </a:outerShdw>
                        </a:effectLst>
                        <a:latin typeface="Times New Roman" panose="02020603050405020304" pitchFamily="2" charset="0"/>
                        <a:ea typeface="Times New Roman" panose="02020603050405020304" pitchFamily="2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800" b="1">
                          <a:effectLst>
                            <a:outerShdw blurRad="38100" dist="38100" dir="2700000">
                              <a:srgbClr val="FFFFFF"/>
                            </a:outerShdw>
                          </a:effectLst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量筒中</a:t>
                      </a:r>
                      <a:r>
                        <a:rPr lang="zh-CN" altLang="en-US" sz="2800" b="1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盐水</a:t>
                      </a:r>
                      <a:r>
                        <a:rPr lang="zh-CN" altLang="en-US" sz="2800" b="1">
                          <a:effectLst>
                            <a:outerShdw blurRad="38100" dist="38100" dir="2700000">
                              <a:srgbClr val="FFFFFF"/>
                            </a:outerShdw>
                          </a:effectLst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的体积 </a:t>
                      </a:r>
                      <a:endParaRPr lang="zh-CN" altLang="en-US" sz="2800" b="1">
                        <a:effectLst>
                          <a:outerShdw blurRad="38100" dist="38100" dir="2700000">
                            <a:srgbClr val="FFFFFF"/>
                          </a:outerShdw>
                        </a:effectLst>
                        <a:latin typeface="Times New Roman" panose="02020603050405020304" pitchFamily="2" charset="0"/>
                        <a:ea typeface="Times New Roman" panose="02020603050405020304" pitchFamily="2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800" b="1"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盐水</a:t>
                      </a:r>
                      <a:r>
                        <a:rPr lang="zh-CN" altLang="en-US" sz="2800" b="1">
                          <a:effectLst>
                            <a:outerShdw blurRad="38100" dist="38100" dir="2700000">
                              <a:srgbClr val="FFFFFF"/>
                            </a:outerShdw>
                          </a:effectLst>
                          <a:latin typeface="Times New Roman" panose="02020603050405020304" pitchFamily="2" charset="0"/>
                          <a:cs typeface="Times New Roman" panose="02020603050405020304" pitchFamily="2" charset="0"/>
                        </a:rPr>
                        <a:t>的密度 </a:t>
                      </a:r>
                      <a:endParaRPr lang="zh-CN" altLang="en-US" sz="2800" b="1">
                        <a:effectLst>
                          <a:outerShdw blurRad="38100" dist="38100" dir="2700000">
                            <a:srgbClr val="FFFFFF"/>
                          </a:outerShdw>
                        </a:effectLst>
                        <a:latin typeface="Times New Roman" panose="02020603050405020304" pitchFamily="2" charset="0"/>
                        <a:ea typeface="Times New Roman" panose="02020603050405020304" pitchFamily="2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>
                        <a:alpha val="100000"/>
                      </a:srgbClr>
                    </a:solidFill>
                  </a:tcPr>
                </a:tc>
              </a:tr>
              <a:tr h="876300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effectLst>
                          <a:outerShdw blurRad="38100" dist="38100" dir="2700000">
                            <a:srgbClr val="FFFFFF"/>
                          </a:outerShdw>
                        </a:effectLst>
                        <a:latin typeface="Times New Roman" panose="02020603050405020304" pitchFamily="2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effectLst>
                          <a:outerShdw blurRad="38100" dist="38100" dir="2700000">
                            <a:srgbClr val="FFFFFF"/>
                          </a:outerShdw>
                        </a:effectLst>
                        <a:latin typeface="Times New Roman" panose="02020603050405020304" pitchFamily="2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effectLst>
                          <a:outerShdw blurRad="38100" dist="38100" dir="2700000">
                            <a:srgbClr val="FFFFFF"/>
                          </a:outerShdw>
                        </a:effectLst>
                        <a:latin typeface="Times New Roman" panose="02020603050405020304" pitchFamily="2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effectLst>
                          <a:outerShdw blurRad="38100" dist="38100" dir="2700000">
                            <a:srgbClr val="FFFFFF"/>
                          </a:outerShdw>
                        </a:effectLst>
                        <a:latin typeface="Times New Roman" panose="02020603050405020304" pitchFamily="2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n"/>
                        <a:defRPr sz="180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6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•"/>
                        <a:defRPr sz="14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–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»"/>
                        <a:defRPr sz="1200" b="0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effectLst>
                          <a:outerShdw blurRad="38100" dist="38100" dir="2700000">
                            <a:srgbClr val="FFFFFF"/>
                          </a:outerShdw>
                        </a:effectLst>
                        <a:latin typeface="Times New Roman" panose="02020603050405020304" pitchFamily="2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55" name="对象 18454"/>
          <p:cNvGraphicFramePr>
            <a:graphicFrameLocks/>
          </p:cNvGraphicFramePr>
          <p:nvPr/>
        </p:nvGraphicFramePr>
        <p:xfrm>
          <a:off x="2268538" y="3284538"/>
          <a:ext cx="1123950" cy="587375"/>
        </p:xfrm>
        <a:graphic>
          <a:graphicData uri="http://schemas.openxmlformats.org/presentationml/2006/ole">
            <p:oleObj spid="_x0000_s39943" r:id="rId5" imgW="423326" imgH="218077" progId="Equation.3">
              <p:embed/>
            </p:oleObj>
          </a:graphicData>
        </a:graphic>
      </p:graphicFrame>
      <p:graphicFrame>
        <p:nvGraphicFramePr>
          <p:cNvPr id="18456" name="对象 18455"/>
          <p:cNvGraphicFramePr>
            <a:graphicFrameLocks/>
          </p:cNvGraphicFramePr>
          <p:nvPr/>
        </p:nvGraphicFramePr>
        <p:xfrm>
          <a:off x="3708400" y="3140075"/>
          <a:ext cx="2303463" cy="511175"/>
        </p:xfrm>
        <a:graphic>
          <a:graphicData uri="http://schemas.openxmlformats.org/presentationml/2006/ole">
            <p:oleObj spid="_x0000_s39942" r:id="rId6" imgW="995352" imgH="216936" progId="Equation.3">
              <p:embed/>
            </p:oleObj>
          </a:graphicData>
        </a:graphic>
      </p:graphicFrame>
      <p:graphicFrame>
        <p:nvGraphicFramePr>
          <p:cNvPr id="18457" name="对象 18456"/>
          <p:cNvGraphicFramePr>
            <a:graphicFrameLocks/>
          </p:cNvGraphicFramePr>
          <p:nvPr/>
        </p:nvGraphicFramePr>
        <p:xfrm>
          <a:off x="6948488" y="2852738"/>
          <a:ext cx="385762" cy="457200"/>
        </p:xfrm>
        <a:graphic>
          <a:graphicData uri="http://schemas.openxmlformats.org/presentationml/2006/ole">
            <p:oleObj spid="_x0000_s39941" r:id="rId7" imgW="155436" imgH="181342" progId="Equation.3">
              <p:embed/>
            </p:oleObj>
          </a:graphicData>
        </a:graphic>
      </p:graphicFrame>
      <p:graphicFrame>
        <p:nvGraphicFramePr>
          <p:cNvPr id="18458" name="对象 18457"/>
          <p:cNvGraphicFramePr>
            <a:graphicFrameLocks/>
          </p:cNvGraphicFramePr>
          <p:nvPr/>
        </p:nvGraphicFramePr>
        <p:xfrm>
          <a:off x="6372225" y="3571875"/>
          <a:ext cx="914400" cy="536575"/>
        </p:xfrm>
        <a:graphic>
          <a:graphicData uri="http://schemas.openxmlformats.org/presentationml/2006/ole">
            <p:oleObj spid="_x0000_s39940" r:id="rId8" imgW="397670" imgH="230905" progId="Equation.3">
              <p:embed/>
            </p:oleObj>
          </a:graphicData>
        </a:graphic>
      </p:graphicFrame>
      <p:graphicFrame>
        <p:nvGraphicFramePr>
          <p:cNvPr id="18459" name="对象 18458"/>
          <p:cNvGraphicFramePr>
            <a:graphicFrameLocks/>
          </p:cNvGraphicFramePr>
          <p:nvPr/>
        </p:nvGraphicFramePr>
        <p:xfrm>
          <a:off x="7956550" y="2854325"/>
          <a:ext cx="431800" cy="457200"/>
        </p:xfrm>
        <a:graphic>
          <a:graphicData uri="http://schemas.openxmlformats.org/presentationml/2006/ole">
            <p:oleObj spid="_x0000_s39939" r:id="rId9" imgW="155505" imgH="168463" progId="Equation.3">
              <p:embed/>
            </p:oleObj>
          </a:graphicData>
        </a:graphic>
      </p:graphicFrame>
      <p:graphicFrame>
        <p:nvGraphicFramePr>
          <p:cNvPr id="18460" name="对象 18459"/>
          <p:cNvGraphicFramePr>
            <a:graphicFrameLocks/>
          </p:cNvGraphicFramePr>
          <p:nvPr/>
        </p:nvGraphicFramePr>
        <p:xfrm>
          <a:off x="7524750" y="3429000"/>
          <a:ext cx="1252538" cy="549275"/>
        </p:xfrm>
        <a:graphic>
          <a:graphicData uri="http://schemas.openxmlformats.org/presentationml/2006/ole">
            <p:oleObj spid="_x0000_s39938" r:id="rId10" imgW="523426" imgH="229797" progId="Equation.3">
              <p:embed/>
            </p:oleObj>
          </a:graphicData>
        </a:graphic>
      </p:graphicFrame>
      <p:sp>
        <p:nvSpPr>
          <p:cNvPr id="18461" name="矩形 18460"/>
          <p:cNvSpPr/>
          <p:nvPr/>
        </p:nvSpPr>
        <p:spPr>
          <a:xfrm>
            <a:off x="1416368" y="5940743"/>
            <a:ext cx="2678112" cy="3571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/>
          <a:lstStyle>
            <a:lvl1pPr marL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u="none" kern="1200" baseline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_GB2312" charset="-122"/>
                <a:ea typeface="楷体_GB2312" charset="-122"/>
              </a:rPr>
              <a:t>盐水密度表达式：</a:t>
            </a:r>
          </a:p>
        </p:txBody>
      </p:sp>
      <p:grpSp>
        <p:nvGrpSpPr>
          <p:cNvPr id="18462" name="组合 18461"/>
          <p:cNvGrpSpPr/>
          <p:nvPr/>
        </p:nvGrpSpPr>
        <p:grpSpPr>
          <a:xfrm>
            <a:off x="3884295" y="5681345"/>
            <a:ext cx="2570163" cy="923925"/>
            <a:chOff x="0" y="0"/>
            <a:chExt cx="1619" cy="582"/>
          </a:xfrm>
        </p:grpSpPr>
        <p:sp>
          <p:nvSpPr>
            <p:cNvPr id="18463" name="文本框 18462"/>
            <p:cNvSpPr txBox="1"/>
            <p:nvPr/>
          </p:nvSpPr>
          <p:spPr>
            <a:xfrm>
              <a:off x="0" y="132"/>
              <a:ext cx="57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i="1">
                  <a:solidFill>
                    <a:srgbClr val="FF3300"/>
                  </a:solidFill>
                  <a:latin typeface="楷体_GB2312" charset="-122"/>
                  <a:ea typeface="楷体_GB2312" charset="-122"/>
                  <a:sym typeface="Times New Roman" panose="02020603050405020304" pitchFamily="2" charset="0"/>
                </a:rPr>
                <a:t>ρ</a:t>
              </a:r>
            </a:p>
          </p:txBody>
        </p:sp>
        <p:sp>
          <p:nvSpPr>
            <p:cNvPr id="18464" name="文本框 18463"/>
            <p:cNvSpPr txBox="1"/>
            <p:nvPr/>
          </p:nvSpPr>
          <p:spPr>
            <a:xfrm>
              <a:off x="821" y="294"/>
              <a:ext cx="43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i="1">
                  <a:solidFill>
                    <a:srgbClr val="FF3300"/>
                  </a:solidFill>
                  <a:latin typeface="Times New Roman" panose="02020603050405020304" pitchFamily="2" charset="0"/>
                  <a:ea typeface="楷体_GB2312" charset="-122"/>
                </a:rPr>
                <a:t>V</a:t>
              </a:r>
            </a:p>
          </p:txBody>
        </p:sp>
        <p:sp>
          <p:nvSpPr>
            <p:cNvPr id="18465" name="文本框 18464"/>
            <p:cNvSpPr txBox="1"/>
            <p:nvPr/>
          </p:nvSpPr>
          <p:spPr>
            <a:xfrm>
              <a:off x="199" y="139"/>
              <a:ext cx="38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i="1">
                  <a:solidFill>
                    <a:srgbClr val="FF0000"/>
                  </a:solidFill>
                  <a:latin typeface="Times New Roman" panose="02020603050405020304" pitchFamily="2" charset="0"/>
                  <a:ea typeface="楷体_GB2312" charset="-122"/>
                </a:rPr>
                <a:t>=</a:t>
              </a:r>
            </a:p>
          </p:txBody>
        </p:sp>
        <p:sp>
          <p:nvSpPr>
            <p:cNvPr id="18466" name="直接连接符 18465"/>
            <p:cNvSpPr/>
            <p:nvPr/>
          </p:nvSpPr>
          <p:spPr>
            <a:xfrm>
              <a:off x="499" y="322"/>
              <a:ext cx="1008" cy="0"/>
            </a:xfrm>
            <a:prstGeom prst="line">
              <a:avLst/>
            </a:prstGeom>
            <a:ln w="19050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8467" name="文本框 18466"/>
            <p:cNvSpPr txBox="1"/>
            <p:nvPr/>
          </p:nvSpPr>
          <p:spPr>
            <a:xfrm>
              <a:off x="515" y="0"/>
              <a:ext cx="110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i="1">
                  <a:solidFill>
                    <a:srgbClr val="FF3300"/>
                  </a:solidFill>
                  <a:latin typeface="Times New Roman" panose="02020603050405020304" pitchFamily="2" charset="0"/>
                  <a:cs typeface="Times New Roman" panose="02020603050405020304" pitchFamily="2" charset="0"/>
                </a:rPr>
                <a:t>m</a:t>
              </a:r>
              <a:r>
                <a:rPr lang="en-US" altLang="zh-CN" sz="2400" b="1" baseline="-25000">
                  <a:solidFill>
                    <a:srgbClr val="FF3300"/>
                  </a:solidFill>
                  <a:latin typeface="Times New Roman" panose="02020603050405020304" pitchFamily="2" charset="0"/>
                  <a:cs typeface="Times New Roman" panose="02020603050405020304" pitchFamily="2" charset="0"/>
                </a:rPr>
                <a:t>1</a:t>
              </a:r>
              <a:r>
                <a:rPr lang="en-US" altLang="zh-CN" sz="2400" b="1" i="1" baseline="-25000">
                  <a:solidFill>
                    <a:srgbClr val="FF3300"/>
                  </a:solidFill>
                  <a:latin typeface="Times New Roman" panose="02020603050405020304" pitchFamily="2" charset="0"/>
                  <a:cs typeface="Times New Roman" panose="02020603050405020304" pitchFamily="2" charset="0"/>
                </a:rPr>
                <a:t> </a:t>
              </a:r>
              <a:r>
                <a:rPr lang="en-US" altLang="zh-CN" sz="2400" b="1" i="1">
                  <a:solidFill>
                    <a:srgbClr val="FF3300"/>
                  </a:solidFill>
                  <a:latin typeface="Times New Roman" panose="02020603050405020304" pitchFamily="2" charset="0"/>
                  <a:cs typeface="Times New Roman" panose="02020603050405020304" pitchFamily="2" charset="0"/>
                </a:rPr>
                <a:t>– m</a:t>
              </a:r>
              <a:r>
                <a:rPr lang="en-US" altLang="zh-CN" sz="2400" b="1" baseline="-25000">
                  <a:solidFill>
                    <a:srgbClr val="FF3300"/>
                  </a:solidFill>
                  <a:latin typeface="Times New Roman" panose="02020603050405020304" pitchFamily="2" charset="0"/>
                  <a:cs typeface="Times New Roman" panose="02020603050405020304" pitchFamily="2" charset="0"/>
                </a:rPr>
                <a:t>2</a:t>
              </a:r>
              <a:endParaRPr lang="en-US" altLang="zh-CN" sz="2400" b="1" baseline="-25000">
                <a:solidFill>
                  <a:srgbClr val="FF3300"/>
                </a:solidFill>
                <a:latin typeface="Times New Roman" panose="02020603050405020304" pitchFamily="2" charset="0"/>
                <a:ea typeface="Times New Roman" panose="02020603050405020304" pitchFamily="2" charset="0"/>
              </a:endParaRPr>
            </a:p>
          </p:txBody>
        </p:sp>
      </p:grpSp>
      <p:graphicFrame>
        <p:nvGraphicFramePr>
          <p:cNvPr id="18468" name="对象 18467"/>
          <p:cNvGraphicFramePr>
            <a:graphicFrameLocks/>
          </p:cNvGraphicFramePr>
          <p:nvPr/>
        </p:nvGraphicFramePr>
        <p:xfrm>
          <a:off x="612775" y="2924175"/>
          <a:ext cx="1016000" cy="619125"/>
        </p:xfrm>
        <a:graphic>
          <a:graphicData uri="http://schemas.openxmlformats.org/presentationml/2006/ole">
            <p:oleObj spid="_x0000_s39937" r:id="rId11" imgW="381180" imgH="228780" progId="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文本框 19457"/>
          <p:cNvSpPr txBox="1"/>
          <p:nvPr/>
        </p:nvSpPr>
        <p:spPr>
          <a:xfrm>
            <a:off x="582613" y="1647190"/>
            <a:ext cx="7864475" cy="11588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x-none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1. 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测量木块的密度</a:t>
            </a: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solidFill>
                  <a:srgbClr val="0066CC"/>
                </a:solidFill>
                <a:latin typeface="Arial" panose="020B0604020202020204" charset="-76"/>
                <a:ea typeface="宋体" panose="02010600030101010101" pitchFamily="2" charset="-122"/>
              </a:rPr>
              <a:t>讨论：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怎样测漂在水面上的木块的体积？</a:t>
            </a:r>
          </a:p>
        </p:txBody>
      </p:sp>
      <p:sp>
        <p:nvSpPr>
          <p:cNvPr id="19459" name="文本框 19458"/>
          <p:cNvSpPr txBox="1"/>
          <p:nvPr/>
        </p:nvSpPr>
        <p:spPr>
          <a:xfrm>
            <a:off x="638175" y="3309303"/>
            <a:ext cx="4832350" cy="16922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lnSpc>
                <a:spcPct val="125000"/>
              </a:lnSpc>
              <a:buClrTx/>
            </a:pP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　　</a:t>
            </a:r>
            <a:r>
              <a:rPr lang="zh-CN" altLang="en-US" sz="2800" b="1" dirty="0">
                <a:solidFill>
                  <a:srgbClr val="FF0066"/>
                </a:solidFill>
                <a:latin typeface="Arial" panose="020B0604020202020204" charset="-76"/>
                <a:ea typeface="宋体" panose="02010600030101010101" pitchFamily="2" charset="-122"/>
              </a:rPr>
              <a:t>用细线把木块与一铁块连在一起沉入水底（助沉法），使用量筒，运用排水法测体积。</a:t>
            </a:r>
          </a:p>
        </p:txBody>
      </p:sp>
      <p:grpSp>
        <p:nvGrpSpPr>
          <p:cNvPr id="19460" name="组合 19459"/>
          <p:cNvGrpSpPr/>
          <p:nvPr/>
        </p:nvGrpSpPr>
        <p:grpSpPr>
          <a:xfrm>
            <a:off x="7315200" y="3318828"/>
            <a:ext cx="1400175" cy="3459162"/>
            <a:chOff x="0" y="0"/>
            <a:chExt cx="882" cy="2179"/>
          </a:xfrm>
        </p:grpSpPr>
        <p:graphicFrame>
          <p:nvGraphicFramePr>
            <p:cNvPr id="19461" name="对象 19460"/>
            <p:cNvGraphicFramePr>
              <a:graphicFrameLocks/>
            </p:cNvGraphicFramePr>
            <p:nvPr/>
          </p:nvGraphicFramePr>
          <p:xfrm>
            <a:off x="0" y="152"/>
            <a:ext cx="683" cy="2027"/>
          </p:xfrm>
          <a:graphic>
            <a:graphicData uri="http://schemas.openxmlformats.org/presentationml/2006/ole">
              <p:oleObj spid="_x0000_s44038" r:id="rId5" imgW="789840" imgH="1758240" progId="">
                <p:embed/>
              </p:oleObj>
            </a:graphicData>
          </a:graphic>
        </p:graphicFrame>
        <p:grpSp>
          <p:nvGrpSpPr>
            <p:cNvPr id="19462" name="组合 19461"/>
            <p:cNvGrpSpPr/>
            <p:nvPr/>
          </p:nvGrpSpPr>
          <p:grpSpPr>
            <a:xfrm>
              <a:off x="190" y="0"/>
              <a:ext cx="692" cy="1743"/>
              <a:chOff x="0" y="0"/>
              <a:chExt cx="692" cy="1743"/>
            </a:xfrm>
          </p:grpSpPr>
          <p:sp>
            <p:nvSpPr>
              <p:cNvPr id="19463" name="直接连接符 19462"/>
              <p:cNvSpPr/>
              <p:nvPr/>
            </p:nvSpPr>
            <p:spPr>
              <a:xfrm>
                <a:off x="0" y="963"/>
                <a:ext cx="290" cy="0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464" name="Text Box 99"/>
              <p:cNvSpPr txBox="1"/>
              <p:nvPr/>
            </p:nvSpPr>
            <p:spPr>
              <a:xfrm>
                <a:off x="395" y="841"/>
                <a:ext cx="297" cy="26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lIns="0" tIns="0" rIns="0" bIns="0" anchor="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x-none" sz="2800" b="1" i="1" dirty="0">
                    <a:solidFill>
                      <a:srgbClr val="000099"/>
                    </a:solidFill>
                    <a:latin typeface="Arial" panose="020B0604020202020204" charset="-76"/>
                    <a:ea typeface="宋体" panose="02010600030101010101" pitchFamily="2" charset="-122"/>
                  </a:rPr>
                  <a:t>V</a:t>
                </a:r>
                <a:r>
                  <a:rPr lang="en-US" altLang="x-none" sz="2800" b="1" baseline="-25000" dirty="0">
                    <a:solidFill>
                      <a:srgbClr val="000099"/>
                    </a:solidFill>
                    <a:latin typeface="Arial" panose="020B0604020202020204" charset="-76"/>
                    <a:ea typeface="宋体" panose="02010600030101010101" pitchFamily="2" charset="-122"/>
                  </a:rPr>
                  <a:t>2</a:t>
                </a:r>
                <a:endParaRPr lang="en-US" altLang="x-none" sz="2800" b="1" dirty="0">
                  <a:solidFill>
                    <a:srgbClr val="000099"/>
                  </a:solidFill>
                  <a:latin typeface="Arial" panose="020B0604020202020204" charset="-76"/>
                  <a:ea typeface="宋体" panose="02010600030101010101" pitchFamily="2" charset="-122"/>
                </a:endParaRPr>
              </a:p>
            </p:txBody>
          </p:sp>
          <p:sp>
            <p:nvSpPr>
              <p:cNvPr id="19465" name="文本框 19464"/>
              <p:cNvSpPr txBox="1"/>
              <p:nvPr/>
            </p:nvSpPr>
            <p:spPr>
              <a:xfrm>
                <a:off x="57" y="256"/>
                <a:ext cx="183" cy="154"/>
              </a:xfrm>
              <a:prstGeom prst="rect">
                <a:avLst/>
              </a:prstGeom>
              <a:solidFill>
                <a:srgbClr val="FFFFFF">
                  <a:alpha val="100000"/>
                </a:srgbClr>
              </a:solidFill>
              <a:ln w="9525">
                <a:noFill/>
              </a:ln>
            </p:spPr>
            <p:txBody>
              <a:bodyPr vert="horz" wrap="square" lIns="0" tIns="0" rIns="0" bIns="0" anchor="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x-none" sz="1600" b="1" dirty="0">
                    <a:solidFill>
                      <a:srgbClr val="111111"/>
                    </a:solidFill>
                    <a:latin typeface="Arial" panose="020B0604020202020204" charset="-76"/>
                    <a:ea typeface="宋体" panose="02010600030101010101" pitchFamily="2" charset="-122"/>
                  </a:rPr>
                  <a:t>ml</a:t>
                </a:r>
              </a:p>
            </p:txBody>
          </p:sp>
          <p:grpSp>
            <p:nvGrpSpPr>
              <p:cNvPr id="19466" name="组合 19465"/>
              <p:cNvGrpSpPr/>
              <p:nvPr/>
            </p:nvGrpSpPr>
            <p:grpSpPr>
              <a:xfrm>
                <a:off x="37" y="0"/>
                <a:ext cx="217" cy="1743"/>
                <a:chOff x="0" y="0"/>
                <a:chExt cx="217" cy="1743"/>
              </a:xfrm>
            </p:grpSpPr>
            <p:graphicFrame>
              <p:nvGraphicFramePr>
                <p:cNvPr id="19467" name="对象 19466"/>
                <p:cNvGraphicFramePr>
                  <a:graphicFrameLocks/>
                </p:cNvGraphicFramePr>
                <p:nvPr/>
              </p:nvGraphicFramePr>
              <p:xfrm>
                <a:off x="1" y="1063"/>
                <a:ext cx="208" cy="254"/>
              </p:xfrm>
              <a:graphic>
                <a:graphicData uri="http://schemas.openxmlformats.org/presentationml/2006/ole">
                  <p:oleObj spid="_x0000_s44037" r:id="rId6" imgW="512585" imgH="512585" progId="">
                    <p:embed/>
                  </p:oleObj>
                </a:graphicData>
              </a:graphic>
            </p:graphicFrame>
            <p:graphicFrame>
              <p:nvGraphicFramePr>
                <p:cNvPr id="19468" name="对象 19467"/>
                <p:cNvGraphicFramePr>
                  <a:graphicFrameLocks/>
                </p:cNvGraphicFramePr>
                <p:nvPr/>
              </p:nvGraphicFramePr>
              <p:xfrm>
                <a:off x="0" y="1570"/>
                <a:ext cx="217" cy="173"/>
              </p:xfrm>
              <a:graphic>
                <a:graphicData uri="http://schemas.openxmlformats.org/presentationml/2006/ole">
                  <p:oleObj spid="_x0000_s44036" r:id="rId7" imgW="742927" imgH="441858" progId="">
                    <p:embed/>
                  </p:oleObj>
                </a:graphicData>
              </a:graphic>
            </p:graphicFrame>
            <p:sp>
              <p:nvSpPr>
                <p:cNvPr id="19469" name="直接连接符 19468"/>
                <p:cNvSpPr/>
                <p:nvPr/>
              </p:nvSpPr>
              <p:spPr>
                <a:xfrm>
                  <a:off x="114" y="0"/>
                  <a:ext cx="0" cy="1723"/>
                </a:xfrm>
                <a:prstGeom prst="line">
                  <a:avLst/>
                </a:prstGeom>
                <a:ln w="2857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</p:grpSp>
      <p:grpSp>
        <p:nvGrpSpPr>
          <p:cNvPr id="19470" name="组合 19469"/>
          <p:cNvGrpSpPr/>
          <p:nvPr/>
        </p:nvGrpSpPr>
        <p:grpSpPr>
          <a:xfrm>
            <a:off x="5967413" y="2917190"/>
            <a:ext cx="1311275" cy="3863975"/>
            <a:chOff x="0" y="0"/>
            <a:chExt cx="826" cy="2434"/>
          </a:xfrm>
        </p:grpSpPr>
        <p:graphicFrame>
          <p:nvGraphicFramePr>
            <p:cNvPr id="19471" name="对象 19470"/>
            <p:cNvGraphicFramePr>
              <a:graphicFrameLocks/>
            </p:cNvGraphicFramePr>
            <p:nvPr/>
          </p:nvGraphicFramePr>
          <p:xfrm>
            <a:off x="0" y="385"/>
            <a:ext cx="718" cy="2049"/>
          </p:xfrm>
          <a:graphic>
            <a:graphicData uri="http://schemas.openxmlformats.org/presentationml/2006/ole">
              <p:oleObj spid="_x0000_s44035" r:id="rId8" imgW="789840" imgH="1758240" progId="">
                <p:embed/>
              </p:oleObj>
            </a:graphicData>
          </a:graphic>
        </p:graphicFrame>
        <p:sp>
          <p:nvSpPr>
            <p:cNvPr id="19472" name="直接连接符 19471"/>
            <p:cNvSpPr/>
            <p:nvPr/>
          </p:nvSpPr>
          <p:spPr>
            <a:xfrm>
              <a:off x="215" y="1462"/>
              <a:ext cx="304" cy="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73" name="Text Box 99"/>
            <p:cNvSpPr txBox="1"/>
            <p:nvPr/>
          </p:nvSpPr>
          <p:spPr>
            <a:xfrm>
              <a:off x="529" y="1385"/>
              <a:ext cx="297" cy="269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lIns="0" tIns="0" rIns="0" bIns="0"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x-none" sz="2800" b="1" i="1" dirty="0">
                  <a:solidFill>
                    <a:srgbClr val="000099"/>
                  </a:solidFill>
                  <a:latin typeface="Arial" panose="020B0604020202020204" charset="-76"/>
                  <a:ea typeface="宋体" panose="02010600030101010101" pitchFamily="2" charset="-122"/>
                </a:rPr>
                <a:t>V</a:t>
              </a:r>
              <a:r>
                <a:rPr lang="en-US" altLang="x-none" sz="2800" b="1" baseline="-25000" dirty="0">
                  <a:solidFill>
                    <a:srgbClr val="000099"/>
                  </a:solidFill>
                  <a:latin typeface="Arial" panose="020B0604020202020204" charset="-76"/>
                  <a:ea typeface="宋体" panose="02010600030101010101" pitchFamily="2" charset="-122"/>
                </a:rPr>
                <a:t>1</a:t>
              </a:r>
              <a:endParaRPr lang="en-US" altLang="x-none" sz="2800" b="1" dirty="0">
                <a:solidFill>
                  <a:srgbClr val="000099"/>
                </a:solidFill>
                <a:latin typeface="Arial" panose="020B0604020202020204" charset="-76"/>
                <a:ea typeface="宋体" panose="02010600030101010101" pitchFamily="2" charset="-122"/>
              </a:endParaRPr>
            </a:p>
          </p:txBody>
        </p:sp>
        <p:sp>
          <p:nvSpPr>
            <p:cNvPr id="19474" name="文本框 19473"/>
            <p:cNvSpPr txBox="1"/>
            <p:nvPr/>
          </p:nvSpPr>
          <p:spPr>
            <a:xfrm>
              <a:off x="264" y="517"/>
              <a:ext cx="220" cy="154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 vert="horz" wrap="square" lIns="0" tIns="0" rIns="0" bIns="0"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x-none" sz="1600" b="1" dirty="0">
                  <a:solidFill>
                    <a:srgbClr val="111111"/>
                  </a:solidFill>
                  <a:latin typeface="Arial" panose="020B0604020202020204" charset="-76"/>
                  <a:ea typeface="宋体" panose="02010600030101010101" pitchFamily="2" charset="-122"/>
                </a:rPr>
                <a:t>ml</a:t>
              </a:r>
            </a:p>
          </p:txBody>
        </p:sp>
        <p:grpSp>
          <p:nvGrpSpPr>
            <p:cNvPr id="19475" name="组合 19474"/>
            <p:cNvGrpSpPr/>
            <p:nvPr/>
          </p:nvGrpSpPr>
          <p:grpSpPr>
            <a:xfrm>
              <a:off x="240" y="0"/>
              <a:ext cx="229" cy="1769"/>
              <a:chOff x="0" y="0"/>
              <a:chExt cx="229" cy="1769"/>
            </a:xfrm>
          </p:grpSpPr>
          <p:graphicFrame>
            <p:nvGraphicFramePr>
              <p:cNvPr id="19476" name="对象 19475"/>
              <p:cNvGraphicFramePr>
                <a:graphicFrameLocks/>
              </p:cNvGraphicFramePr>
              <p:nvPr/>
            </p:nvGraphicFramePr>
            <p:xfrm>
              <a:off x="1" y="1081"/>
              <a:ext cx="228" cy="257"/>
            </p:xfrm>
            <a:graphic>
              <a:graphicData uri="http://schemas.openxmlformats.org/presentationml/2006/ole">
                <p:oleObj spid="_x0000_s44034" r:id="rId9" imgW="512585" imgH="512585" progId="">
                  <p:embed/>
                </p:oleObj>
              </a:graphicData>
            </a:graphic>
          </p:graphicFrame>
          <p:graphicFrame>
            <p:nvGraphicFramePr>
              <p:cNvPr id="19477" name="对象 19476"/>
              <p:cNvGraphicFramePr>
                <a:graphicFrameLocks/>
              </p:cNvGraphicFramePr>
              <p:nvPr/>
            </p:nvGraphicFramePr>
            <p:xfrm>
              <a:off x="0" y="1594"/>
              <a:ext cx="229" cy="175"/>
            </p:xfrm>
            <a:graphic>
              <a:graphicData uri="http://schemas.openxmlformats.org/presentationml/2006/ole">
                <p:oleObj spid="_x0000_s44033" r:id="rId10" imgW="742927" imgH="441858" progId="">
                  <p:embed/>
                </p:oleObj>
              </a:graphicData>
            </a:graphic>
          </p:graphicFrame>
          <p:sp>
            <p:nvSpPr>
              <p:cNvPr id="19478" name="直接连接符 19477"/>
              <p:cNvSpPr/>
              <p:nvPr/>
            </p:nvSpPr>
            <p:spPr>
              <a:xfrm>
                <a:off x="120" y="0"/>
                <a:ext cx="0" cy="1751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19479" name="文本框 19478"/>
          <p:cNvSpPr txBox="1"/>
          <p:nvPr/>
        </p:nvSpPr>
        <p:spPr>
          <a:xfrm>
            <a:off x="1778318" y="948373"/>
            <a:ext cx="4608512" cy="64516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3600" b="1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五</a:t>
            </a:r>
            <a:r>
              <a:rPr lang="en-US" altLang="zh-CN" sz="3600" b="1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en-US" sz="3600" b="1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密度测量的拓展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单圆角矩形 5"/>
          <p:cNvSpPr/>
          <p:nvPr/>
        </p:nvSpPr>
        <p:spPr>
          <a:xfrm>
            <a:off x="-24130" y="153670"/>
            <a:ext cx="3724910" cy="770255"/>
          </a:xfrm>
          <a:custGeom>
            <a:avLst/>
            <a:gdLst>
              <a:gd name="txL" fmla="*/ 0 w 3816424"/>
              <a:gd name="txT" fmla="*/ 0 h 1263290"/>
              <a:gd name="txR" fmla="*/ 3816424 w 3816424"/>
              <a:gd name="txB" fmla="*/ 1263290 h 1263290"/>
            </a:gdLst>
            <a:ahLst/>
            <a:cxnLst>
              <a:cxn ang="0">
                <a:pos x="0" y="0"/>
              </a:cxn>
              <a:cxn ang="0">
                <a:pos x="3402671" y="0"/>
              </a:cxn>
              <a:cxn ang="0">
                <a:pos x="3816424" y="413753"/>
              </a:cxn>
              <a:cxn ang="0">
                <a:pos x="3816424" y="1263290"/>
              </a:cxn>
              <a:cxn ang="0">
                <a:pos x="0" y="1263290"/>
              </a:cxn>
              <a:cxn ang="0">
                <a:pos x="0" y="0"/>
              </a:cxn>
            </a:cxnLst>
            <a:rect l="txL" t="txT" r="txR" b="txB"/>
            <a:pathLst>
              <a:path w="3816424" h="1263290">
                <a:moveTo>
                  <a:pt x="0" y="0"/>
                </a:moveTo>
                <a:lnTo>
                  <a:pt x="3402671" y="0"/>
                </a:lnTo>
                <a:cubicBezTo>
                  <a:pt x="3631180" y="0"/>
                  <a:pt x="3816424" y="185244"/>
                  <a:pt x="3816424" y="413753"/>
                </a:cubicBezTo>
                <a:lnTo>
                  <a:pt x="3816424" y="1263290"/>
                </a:lnTo>
                <a:lnTo>
                  <a:pt x="0" y="12632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219710" y="476250"/>
            <a:ext cx="99695" cy="447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402590" y="371475"/>
            <a:ext cx="3408680" cy="657225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三、归纳小结</a:t>
            </a: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b="1" kern="1200" baseline="0" dirty="0"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  <a:p>
            <a:endParaRPr lang="zh-CN" altLang="en-US" dirty="0"/>
          </a:p>
        </p:txBody>
      </p:sp>
      <p:sp>
        <p:nvSpPr>
          <p:cNvPr id="21506" name="文本框 21505"/>
          <p:cNvSpPr txBox="1"/>
          <p:nvPr/>
        </p:nvSpPr>
        <p:spPr>
          <a:xfrm>
            <a:off x="1820863" y="2644775"/>
            <a:ext cx="3327400" cy="5191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0033CC"/>
                </a:solidFill>
                <a:latin typeface="Arial" panose="020B0604020202020204" charset="-76"/>
              </a:rPr>
              <a:t>测量物质密度原理</a:t>
            </a:r>
            <a:r>
              <a:rPr lang="zh-CN" altLang="en-US" sz="2800" dirty="0">
                <a:latin typeface="Arial" panose="020B0604020202020204" charset="-76"/>
              </a:rPr>
              <a:t>：</a:t>
            </a:r>
          </a:p>
        </p:txBody>
      </p:sp>
      <p:graphicFrame>
        <p:nvGraphicFramePr>
          <p:cNvPr id="21507" name="对象 21506"/>
          <p:cNvGraphicFramePr>
            <a:graphicFrameLocks/>
          </p:cNvGraphicFramePr>
          <p:nvPr/>
        </p:nvGraphicFramePr>
        <p:xfrm>
          <a:off x="5076825" y="2349500"/>
          <a:ext cx="1101725" cy="1006475"/>
        </p:xfrm>
        <a:graphic>
          <a:graphicData uri="http://schemas.openxmlformats.org/presentationml/2006/ole">
            <p:oleObj spid="_x0000_s46081" r:id="rId5" imgW="446827" imgH="408528" progId="">
              <p:embed/>
            </p:oleObj>
          </a:graphicData>
        </a:graphic>
      </p:graphicFrame>
      <p:sp>
        <p:nvSpPr>
          <p:cNvPr id="21508" name="文本框 21507"/>
          <p:cNvSpPr txBox="1"/>
          <p:nvPr/>
        </p:nvSpPr>
        <p:spPr>
          <a:xfrm>
            <a:off x="1836738" y="3429000"/>
            <a:ext cx="1079500" cy="5191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0033CC"/>
                </a:solidFill>
                <a:latin typeface="Arial" panose="020B0604020202020204" charset="-76"/>
              </a:rPr>
              <a:t>方法</a:t>
            </a:r>
            <a:r>
              <a:rPr lang="zh-CN" altLang="en-US" sz="2800" dirty="0">
                <a:latin typeface="Arial" panose="020B0604020202020204" charset="-76"/>
              </a:rPr>
              <a:t>：</a:t>
            </a:r>
          </a:p>
        </p:txBody>
      </p:sp>
      <p:sp>
        <p:nvSpPr>
          <p:cNvPr id="21509" name="文本框 21508"/>
          <p:cNvSpPr txBox="1"/>
          <p:nvPr/>
        </p:nvSpPr>
        <p:spPr>
          <a:xfrm>
            <a:off x="2916238" y="3429000"/>
            <a:ext cx="3517900" cy="5191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Arial" panose="020B0604020202020204" charset="-76"/>
              </a:rPr>
              <a:t>排水法、等体积法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单圆角矩形 5"/>
          <p:cNvSpPr/>
          <p:nvPr/>
        </p:nvSpPr>
        <p:spPr>
          <a:xfrm>
            <a:off x="-24130" y="153670"/>
            <a:ext cx="3724910" cy="770255"/>
          </a:xfrm>
          <a:custGeom>
            <a:avLst/>
            <a:gdLst>
              <a:gd name="txL" fmla="*/ 0 w 3816424"/>
              <a:gd name="txT" fmla="*/ 0 h 1263290"/>
              <a:gd name="txR" fmla="*/ 3816424 w 3816424"/>
              <a:gd name="txB" fmla="*/ 1263290 h 1263290"/>
            </a:gdLst>
            <a:ahLst/>
            <a:cxnLst>
              <a:cxn ang="0">
                <a:pos x="0" y="0"/>
              </a:cxn>
              <a:cxn ang="0">
                <a:pos x="3402671" y="0"/>
              </a:cxn>
              <a:cxn ang="0">
                <a:pos x="3816424" y="413753"/>
              </a:cxn>
              <a:cxn ang="0">
                <a:pos x="3816424" y="1263290"/>
              </a:cxn>
              <a:cxn ang="0">
                <a:pos x="0" y="1263290"/>
              </a:cxn>
              <a:cxn ang="0">
                <a:pos x="0" y="0"/>
              </a:cxn>
            </a:cxnLst>
            <a:rect l="txL" t="txT" r="txR" b="txB"/>
            <a:pathLst>
              <a:path w="3816424" h="1263290">
                <a:moveTo>
                  <a:pt x="0" y="0"/>
                </a:moveTo>
                <a:lnTo>
                  <a:pt x="3402671" y="0"/>
                </a:lnTo>
                <a:cubicBezTo>
                  <a:pt x="3631180" y="0"/>
                  <a:pt x="3816424" y="185244"/>
                  <a:pt x="3816424" y="413753"/>
                </a:cubicBezTo>
                <a:lnTo>
                  <a:pt x="3816424" y="1263290"/>
                </a:lnTo>
                <a:lnTo>
                  <a:pt x="0" y="12632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219710" y="476250"/>
            <a:ext cx="99695" cy="447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02590" y="371475"/>
            <a:ext cx="3408680" cy="657225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四、强化训练</a:t>
            </a: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b="1" kern="1200" baseline="0" dirty="0"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  <a:p>
            <a:endParaRPr lang="zh-CN" altLang="en-US" dirty="0"/>
          </a:p>
        </p:txBody>
      </p:sp>
      <p:sp>
        <p:nvSpPr>
          <p:cNvPr id="20482" name="矩形 20481"/>
          <p:cNvSpPr/>
          <p:nvPr/>
        </p:nvSpPr>
        <p:spPr>
          <a:xfrm>
            <a:off x="80645" y="1228090"/>
            <a:ext cx="8938260" cy="27495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20204" charset="-76"/>
                <a:ea typeface="宋体" panose="02010600030101010101" pitchFamily="2" charset="-122"/>
                <a:sym typeface="Symbol" panose="05050102010706020507" pitchFamily="2" charset="2"/>
              </a:rPr>
              <a:t>　　 </a:t>
            </a:r>
            <a:r>
              <a:rPr lang="zh-CN" altLang="en-US" sz="24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  <a:sym typeface="Symbol" panose="05050102010706020507" pitchFamily="2" charset="2"/>
              </a:rPr>
              <a:t>用天平和量筒测某种矿石的密度。在调节天平时，发现指针如图甲所示偏向分度盘的右侧，此时应将平衡螺母向</a:t>
            </a:r>
            <a:r>
              <a:rPr lang="en-US" altLang="x-none" sz="24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  <a:sym typeface="Symbol" panose="05050102010706020507" pitchFamily="2" charset="2"/>
              </a:rPr>
              <a:t>________</a:t>
            </a:r>
            <a:r>
              <a:rPr lang="zh-CN" altLang="en-US" sz="24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  <a:sym typeface="Symbol" panose="05050102010706020507" pitchFamily="2" charset="2"/>
              </a:rPr>
              <a:t>调。用天平称矿石的质量。把矿石放在天平的左盘，天平平衡时，放在右盘中的砝码和游码在标尺上的位置如图乙所示。用量筒量出矿石的体积如图丙所示，由此可知，矿石的密度</a:t>
            </a:r>
          </a:p>
          <a:p>
            <a:pPr>
              <a:lnSpc>
                <a:spcPct val="120000"/>
              </a:lnSpc>
            </a:pPr>
            <a:r>
              <a:rPr lang="zh-CN" altLang="en-US" sz="2400" b="1" i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  <a:sym typeface="Symbol" panose="05050102010706020507" pitchFamily="2" charset="2"/>
              </a:rPr>
              <a:t></a:t>
            </a:r>
            <a:r>
              <a:rPr lang="zh-CN" altLang="en-US" sz="24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  <a:sym typeface="Symbol" panose="05050102010706020507" pitchFamily="2" charset="2"/>
              </a:rPr>
              <a:t> </a:t>
            </a:r>
            <a:r>
              <a:rPr lang="en-US" altLang="x-none" sz="24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  <a:sym typeface="Symbol" panose="05050102010706020507" pitchFamily="2" charset="2"/>
              </a:rPr>
              <a:t>=__________g/cm</a:t>
            </a:r>
            <a:r>
              <a:rPr lang="en-US" altLang="x-none" sz="2400" b="1" baseline="30000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  <a:sym typeface="Symbol" panose="05050102010706020507" pitchFamily="2" charset="2"/>
              </a:rPr>
              <a:t>3</a:t>
            </a:r>
            <a:r>
              <a:rPr lang="zh-CN" altLang="en-US" sz="24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  <a:sym typeface="Symbol" panose="05050102010706020507" pitchFamily="2" charset="2"/>
              </a:rPr>
              <a:t>。</a:t>
            </a:r>
          </a:p>
        </p:txBody>
      </p:sp>
      <p:pic>
        <p:nvPicPr>
          <p:cNvPr id="20483" name="图片 2048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970"/>
          <a:stretch>
            <a:fillRect/>
          </a:stretch>
        </p:blipFill>
        <p:spPr>
          <a:xfrm>
            <a:off x="945833" y="4123373"/>
            <a:ext cx="2265362" cy="1981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484" name="图片 2048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7076"/>
          <a:stretch>
            <a:fillRect/>
          </a:stretch>
        </p:blipFill>
        <p:spPr>
          <a:xfrm>
            <a:off x="3177858" y="4410710"/>
            <a:ext cx="3386137" cy="1765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485" name="图片 20484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1922"/>
          <a:stretch>
            <a:fillRect/>
          </a:stretch>
        </p:blipFill>
        <p:spPr>
          <a:xfrm>
            <a:off x="6608445" y="3332798"/>
            <a:ext cx="2263775" cy="30781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6" name="文本框 20485"/>
          <p:cNvSpPr txBox="1"/>
          <p:nvPr/>
        </p:nvSpPr>
        <p:spPr>
          <a:xfrm>
            <a:off x="1737995" y="6139498"/>
            <a:ext cx="981075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甲</a:t>
            </a:r>
          </a:p>
        </p:txBody>
      </p:sp>
      <p:sp>
        <p:nvSpPr>
          <p:cNvPr id="20487" name="文本框 20486"/>
          <p:cNvSpPr txBox="1"/>
          <p:nvPr/>
        </p:nvSpPr>
        <p:spPr>
          <a:xfrm>
            <a:off x="4546283" y="6068060"/>
            <a:ext cx="576262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乙</a:t>
            </a:r>
          </a:p>
        </p:txBody>
      </p:sp>
      <p:sp>
        <p:nvSpPr>
          <p:cNvPr id="20488" name="文本框 20487"/>
          <p:cNvSpPr txBox="1"/>
          <p:nvPr/>
        </p:nvSpPr>
        <p:spPr>
          <a:xfrm>
            <a:off x="7200583" y="6128385"/>
            <a:ext cx="981075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111111"/>
                </a:solidFill>
                <a:latin typeface="Arial" panose="020B0604020202020204" charset="-76"/>
              </a:rPr>
              <a:t>    </a:t>
            </a:r>
            <a:r>
              <a:rPr lang="zh-CN" altLang="en-US" sz="2400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丙</a:t>
            </a:r>
          </a:p>
        </p:txBody>
      </p:sp>
      <p:sp>
        <p:nvSpPr>
          <p:cNvPr id="20489" name="文本框 20488"/>
          <p:cNvSpPr txBox="1"/>
          <p:nvPr/>
        </p:nvSpPr>
        <p:spPr>
          <a:xfrm>
            <a:off x="1017270" y="3402648"/>
            <a:ext cx="93662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sz="2800" b="1" dirty="0">
                <a:solidFill>
                  <a:srgbClr val="FF0000"/>
                </a:solidFill>
                <a:latin typeface="Arial" panose="020B0604020202020204" charset="-76"/>
                <a:ea typeface="楷体_GB2312" charset="-122"/>
              </a:rPr>
              <a:t>3.67</a:t>
            </a:r>
          </a:p>
        </p:txBody>
      </p:sp>
      <p:sp>
        <p:nvSpPr>
          <p:cNvPr id="20490" name="文本框 20489"/>
          <p:cNvSpPr txBox="1"/>
          <p:nvPr/>
        </p:nvSpPr>
        <p:spPr>
          <a:xfrm>
            <a:off x="7749540" y="1635760"/>
            <a:ext cx="1004888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FF3300"/>
                </a:solidFill>
                <a:latin typeface="Arial" panose="020B0604020202020204" charset="-76"/>
              </a:rPr>
              <a:t>左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/>
      <p:bldP spid="20490" grpId="0" bldLvl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/>
          </p:cNvGraphicFramePr>
          <p:nvPr/>
        </p:nvGraphicFramePr>
        <p:xfrm>
          <a:off x="3811905" y="5194300"/>
          <a:ext cx="1548130" cy="1659255"/>
        </p:xfrm>
        <a:graphic>
          <a:graphicData uri="http://schemas.openxmlformats.org/presentationml/2006/ole">
            <p:oleObj spid="_x0000_s1025" r:id="rId6" imgW="1330920" imgH="1026720" progId="Equation.3">
              <p:embed/>
            </p:oleObj>
          </a:graphicData>
        </a:graphic>
      </p:graphicFrame>
      <p:sp>
        <p:nvSpPr>
          <p:cNvPr id="7172" name="单圆角矩形 5"/>
          <p:cNvSpPr/>
          <p:nvPr/>
        </p:nvSpPr>
        <p:spPr>
          <a:xfrm>
            <a:off x="-24130" y="153670"/>
            <a:ext cx="3724910" cy="770255"/>
          </a:xfrm>
          <a:custGeom>
            <a:avLst/>
            <a:gdLst>
              <a:gd name="txL" fmla="*/ 0 w 3816424"/>
              <a:gd name="txT" fmla="*/ 0 h 1263290"/>
              <a:gd name="txR" fmla="*/ 3816424 w 3816424"/>
              <a:gd name="txB" fmla="*/ 1263290 h 1263290"/>
            </a:gdLst>
            <a:ahLst/>
            <a:cxnLst>
              <a:cxn ang="0">
                <a:pos x="0" y="0"/>
              </a:cxn>
              <a:cxn ang="0">
                <a:pos x="3402671" y="0"/>
              </a:cxn>
              <a:cxn ang="0">
                <a:pos x="3816424" y="413753"/>
              </a:cxn>
              <a:cxn ang="0">
                <a:pos x="3816424" y="1263290"/>
              </a:cxn>
              <a:cxn ang="0">
                <a:pos x="0" y="1263290"/>
              </a:cxn>
              <a:cxn ang="0">
                <a:pos x="0" y="0"/>
              </a:cxn>
            </a:cxnLst>
            <a:rect l="txL" t="txT" r="txR" b="txB"/>
            <a:pathLst>
              <a:path w="3816424" h="1263290">
                <a:moveTo>
                  <a:pt x="0" y="0"/>
                </a:moveTo>
                <a:lnTo>
                  <a:pt x="3402671" y="0"/>
                </a:lnTo>
                <a:cubicBezTo>
                  <a:pt x="3631180" y="0"/>
                  <a:pt x="3816424" y="185244"/>
                  <a:pt x="3816424" y="413753"/>
                </a:cubicBezTo>
                <a:lnTo>
                  <a:pt x="3816424" y="1263290"/>
                </a:lnTo>
                <a:lnTo>
                  <a:pt x="0" y="12632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219710" y="476250"/>
            <a:ext cx="99695" cy="447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402590" y="371475"/>
            <a:ext cx="3408680" cy="65722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一、新课引入</a:t>
            </a: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b="1" kern="1200" baseline="0" dirty="0"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  <a:p>
            <a:endParaRPr lang="zh-CN" altLang="en-US" dirty="0"/>
          </a:p>
        </p:txBody>
      </p:sp>
      <p:sp>
        <p:nvSpPr>
          <p:cNvPr id="5123" name="矩形 5122"/>
          <p:cNvSpPr>
            <a:spLocks noGrp="1"/>
          </p:cNvSpPr>
          <p:nvPr/>
        </p:nvSpPr>
        <p:spPr>
          <a:xfrm>
            <a:off x="319405" y="1113473"/>
            <a:ext cx="5113338" cy="57626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/>
          <a:lstStyle>
            <a:lvl1pPr marL="0" lvl="0" indent="0" algn="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457200" lvl="1" indent="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914400" lvl="2" indent="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371600" lvl="3" indent="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1828800" lvl="4" indent="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 algn="l">
              <a:lnSpc>
                <a:spcPct val="90000"/>
              </a:lnSpc>
            </a:pPr>
            <a:r>
              <a:rPr lang="zh-CN" altLang="en-US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复习：1.什么叫密度？</a:t>
            </a:r>
          </a:p>
        </p:txBody>
      </p:sp>
      <p:sp>
        <p:nvSpPr>
          <p:cNvPr id="5124" name="文本框 5123"/>
          <p:cNvSpPr txBox="1"/>
          <p:nvPr/>
        </p:nvSpPr>
        <p:spPr>
          <a:xfrm>
            <a:off x="539750" y="1774825"/>
            <a:ext cx="8353425" cy="12128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Tx/>
            </a:pPr>
            <a:r>
              <a:rPr lang="zh-CN" altLang="en-US" sz="3200" b="1">
                <a:solidFill>
                  <a:srgbClr val="0000FF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某种物质组成的物体的质量与它的体积之比</a:t>
            </a:r>
          </a:p>
          <a:p>
            <a:pPr>
              <a:spcBef>
                <a:spcPct val="50000"/>
              </a:spcBef>
              <a:buClrTx/>
            </a:pPr>
            <a:r>
              <a:rPr lang="zh-CN" altLang="en-US" sz="3200" b="1">
                <a:solidFill>
                  <a:srgbClr val="0000FF"/>
                </a:solidFill>
                <a:latin typeface="楷体" panose="02010609060101010101" pitchFamily="1" charset="-122"/>
                <a:ea typeface="楷体" panose="02010609060101010101" pitchFamily="1" charset="-122"/>
              </a:rPr>
              <a:t>叫这种物质的密度。</a:t>
            </a:r>
          </a:p>
        </p:txBody>
      </p:sp>
      <p:sp>
        <p:nvSpPr>
          <p:cNvPr id="5125" name="文本框 5124"/>
          <p:cNvSpPr txBox="1"/>
          <p:nvPr/>
        </p:nvSpPr>
        <p:spPr>
          <a:xfrm>
            <a:off x="252413" y="3070225"/>
            <a:ext cx="8424862" cy="6397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lang="zh-CN" altLang="en-US" sz="3600" b="1">
                <a:latin typeface="黑体" panose="02010609060101010101" pitchFamily="2" charset="-122"/>
                <a:ea typeface="黑体" panose="02010609060101010101" pitchFamily="2" charset="-122"/>
              </a:rPr>
              <a:t>水的密度是多少？其物理意义是什么？</a:t>
            </a:r>
          </a:p>
        </p:txBody>
      </p:sp>
      <p:grpSp>
        <p:nvGrpSpPr>
          <p:cNvPr id="5126" name="组合 5125"/>
          <p:cNvGrpSpPr/>
          <p:nvPr/>
        </p:nvGrpSpPr>
        <p:grpSpPr>
          <a:xfrm>
            <a:off x="685800" y="3717925"/>
            <a:ext cx="8064500" cy="784225"/>
            <a:chOff x="0" y="0"/>
            <a:chExt cx="5080" cy="495"/>
          </a:xfrm>
        </p:grpSpPr>
        <p:sp>
          <p:nvSpPr>
            <p:cNvPr id="5127" name="文本框 5126"/>
            <p:cNvSpPr txBox="1"/>
            <p:nvPr/>
          </p:nvSpPr>
          <p:spPr>
            <a:xfrm>
              <a:off x="0" y="91"/>
              <a:ext cx="5080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  <a:buClrTx/>
              </a:pPr>
              <a:r>
                <a:rPr lang="en-US" altLang="zh-CN" sz="3600">
                  <a:solidFill>
                    <a:srgbClr val="0000FF"/>
                  </a:solidFill>
                  <a:latin typeface="Times New Roman" panose="02020603050405020304" pitchFamily="2" charset="0"/>
                </a:rPr>
                <a:t>1.0×10   kg/m</a:t>
              </a:r>
            </a:p>
          </p:txBody>
        </p:sp>
        <p:sp>
          <p:nvSpPr>
            <p:cNvPr id="5128" name="文本框 5127"/>
            <p:cNvSpPr txBox="1"/>
            <p:nvPr/>
          </p:nvSpPr>
          <p:spPr>
            <a:xfrm>
              <a:off x="953" y="0"/>
              <a:ext cx="22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  <a:buClrTx/>
              </a:pPr>
              <a:r>
                <a:rPr lang="en-US" altLang="zh-CN" sz="2400" b="1">
                  <a:solidFill>
                    <a:srgbClr val="0000FF"/>
                  </a:solidFill>
                  <a:latin typeface="Times New Roman" panose="02020603050405020304" pitchFamily="2" charset="0"/>
                </a:rPr>
                <a:t>3</a:t>
              </a:r>
            </a:p>
          </p:txBody>
        </p:sp>
        <p:sp>
          <p:nvSpPr>
            <p:cNvPr id="5129" name="文本框 5128"/>
            <p:cNvSpPr txBox="1"/>
            <p:nvPr/>
          </p:nvSpPr>
          <p:spPr>
            <a:xfrm>
              <a:off x="1769" y="46"/>
              <a:ext cx="27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  <a:buClrTx/>
              </a:pPr>
              <a:r>
                <a:rPr lang="en-US" altLang="zh-CN" sz="2400" b="1">
                  <a:solidFill>
                    <a:srgbClr val="0000FF"/>
                  </a:solidFill>
                  <a:latin typeface="Times New Roman" panose="02020603050405020304" pitchFamily="2" charset="0"/>
                </a:rPr>
                <a:t>3</a:t>
              </a:r>
            </a:p>
          </p:txBody>
        </p:sp>
      </p:grpSp>
      <p:grpSp>
        <p:nvGrpSpPr>
          <p:cNvPr id="5130" name="组合 5129"/>
          <p:cNvGrpSpPr/>
          <p:nvPr/>
        </p:nvGrpSpPr>
        <p:grpSpPr>
          <a:xfrm>
            <a:off x="4213225" y="3717925"/>
            <a:ext cx="4752975" cy="1066800"/>
            <a:chOff x="0" y="0"/>
            <a:chExt cx="2994" cy="672"/>
          </a:xfrm>
        </p:grpSpPr>
        <p:sp>
          <p:nvSpPr>
            <p:cNvPr id="5131" name="文本框 5130"/>
            <p:cNvSpPr txBox="1"/>
            <p:nvPr/>
          </p:nvSpPr>
          <p:spPr>
            <a:xfrm>
              <a:off x="0" y="0"/>
              <a:ext cx="2994" cy="672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  <a:buClrTx/>
              </a:pPr>
              <a:r>
                <a:rPr lang="zh-CN" altLang="en-US" sz="3200" b="1">
                  <a:solidFill>
                    <a:srgbClr val="0000FF"/>
                  </a:solidFill>
                  <a:latin typeface="Times New Roman" panose="02020603050405020304" pitchFamily="2" charset="0"/>
                </a:rPr>
                <a:t>每立方米水的质量是</a:t>
              </a:r>
              <a:r>
                <a:rPr lang="en-US" altLang="zh-CN" sz="3200" b="1">
                  <a:solidFill>
                    <a:srgbClr val="0000FF"/>
                  </a:solidFill>
                  <a:latin typeface="Times New Roman" panose="02020603050405020304" pitchFamily="2" charset="0"/>
                </a:rPr>
                <a:t>1.0</a:t>
              </a:r>
              <a:r>
                <a:rPr lang="en-US" altLang="zh-CN" sz="2400" b="1">
                  <a:solidFill>
                    <a:srgbClr val="0000FF"/>
                  </a:solidFill>
                  <a:latin typeface="Times New Roman" panose="02020603050405020304" pitchFamily="2" charset="0"/>
                </a:rPr>
                <a:t>×</a:t>
              </a:r>
              <a:r>
                <a:rPr lang="en-US" altLang="zh-CN" sz="3200" b="1">
                  <a:solidFill>
                    <a:srgbClr val="0000FF"/>
                  </a:solidFill>
                  <a:latin typeface="Times New Roman" panose="02020603050405020304" pitchFamily="2" charset="0"/>
                </a:rPr>
                <a:t>10   kg</a:t>
              </a:r>
            </a:p>
          </p:txBody>
        </p:sp>
        <p:sp>
          <p:nvSpPr>
            <p:cNvPr id="5132" name="文本框 5131"/>
            <p:cNvSpPr txBox="1"/>
            <p:nvPr/>
          </p:nvSpPr>
          <p:spPr>
            <a:xfrm>
              <a:off x="817" y="272"/>
              <a:ext cx="181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  <a:buClrTx/>
              </a:pPr>
              <a:r>
                <a:rPr lang="en-US" altLang="zh-CN" sz="2400" b="1">
                  <a:solidFill>
                    <a:srgbClr val="0000FF"/>
                  </a:solidFill>
                  <a:latin typeface="Times New Roman" panose="02020603050405020304" pitchFamily="2" charset="0"/>
                </a:rPr>
                <a:t>3</a:t>
              </a:r>
            </a:p>
          </p:txBody>
        </p:sp>
      </p:grpSp>
      <p:sp>
        <p:nvSpPr>
          <p:cNvPr id="5133" name="文本框 5132"/>
          <p:cNvSpPr txBox="1"/>
          <p:nvPr/>
        </p:nvSpPr>
        <p:spPr>
          <a:xfrm>
            <a:off x="319405" y="4732655"/>
            <a:ext cx="8026400" cy="641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en-US" altLang="zh-CN" sz="3600" b="1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3.</a:t>
            </a:r>
            <a:r>
              <a:rPr lang="zh-CN" altLang="en-US" sz="3600" b="1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密度的计算公式是什么？单位呢？</a:t>
            </a:r>
          </a:p>
        </p:txBody>
      </p:sp>
      <p:sp>
        <p:nvSpPr>
          <p:cNvPr id="5134" name="直接连接符 5133"/>
          <p:cNvSpPr/>
          <p:nvPr/>
        </p:nvSpPr>
        <p:spPr>
          <a:xfrm>
            <a:off x="2486025" y="6092825"/>
            <a:ext cx="1006475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5135" name="组合 5134"/>
          <p:cNvGrpSpPr/>
          <p:nvPr/>
        </p:nvGrpSpPr>
        <p:grpSpPr>
          <a:xfrm>
            <a:off x="1187450" y="5513388"/>
            <a:ext cx="7632700" cy="1158875"/>
            <a:chOff x="0" y="43"/>
            <a:chExt cx="4808" cy="730"/>
          </a:xfrm>
        </p:grpSpPr>
        <p:sp>
          <p:nvSpPr>
            <p:cNvPr id="5136" name="文本框 5135"/>
            <p:cNvSpPr txBox="1"/>
            <p:nvPr/>
          </p:nvSpPr>
          <p:spPr>
            <a:xfrm>
              <a:off x="0" y="182"/>
              <a:ext cx="4808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  <a:buClrTx/>
              </a:pPr>
              <a:r>
                <a:rPr lang="zh-CN" altLang="en-US" sz="3200" b="1">
                  <a:solidFill>
                    <a:srgbClr val="0000FF"/>
                  </a:solidFill>
                  <a:latin typeface="Times New Roman" panose="02020603050405020304" pitchFamily="2" charset="0"/>
                </a:rPr>
                <a:t>密度</a:t>
              </a:r>
              <a:r>
                <a:rPr lang="en-US" altLang="zh-CN" sz="3200" b="1">
                  <a:solidFill>
                    <a:srgbClr val="0000FF"/>
                  </a:solidFill>
                  <a:latin typeface="Times New Roman" panose="02020603050405020304" pitchFamily="2" charset="0"/>
                </a:rPr>
                <a:t>=</a:t>
              </a:r>
            </a:p>
          </p:txBody>
        </p:sp>
        <p:sp>
          <p:nvSpPr>
            <p:cNvPr id="5137" name="文本框 5136"/>
            <p:cNvSpPr txBox="1"/>
            <p:nvPr/>
          </p:nvSpPr>
          <p:spPr>
            <a:xfrm>
              <a:off x="817" y="43"/>
              <a:ext cx="635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  <a:buClrTx/>
              </a:pPr>
              <a:r>
                <a:rPr lang="zh-CN" altLang="en-US" sz="3200" b="1">
                  <a:solidFill>
                    <a:srgbClr val="0000FF"/>
                  </a:solidFill>
                  <a:latin typeface="Times New Roman" panose="02020603050405020304" pitchFamily="2" charset="0"/>
                </a:rPr>
                <a:t>质量</a:t>
              </a:r>
            </a:p>
          </p:txBody>
        </p:sp>
        <p:sp>
          <p:nvSpPr>
            <p:cNvPr id="5138" name="文本框 5137"/>
            <p:cNvSpPr txBox="1"/>
            <p:nvPr/>
          </p:nvSpPr>
          <p:spPr>
            <a:xfrm>
              <a:off x="791" y="408"/>
              <a:ext cx="862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  <a:buClrTx/>
              </a:pPr>
              <a:r>
                <a:rPr lang="zh-CN" altLang="en-US" sz="3200" b="1">
                  <a:solidFill>
                    <a:srgbClr val="0000FF"/>
                  </a:solidFill>
                  <a:latin typeface="Times New Roman" panose="02020603050405020304" pitchFamily="2" charset="0"/>
                </a:rPr>
                <a:t>体积</a:t>
              </a:r>
            </a:p>
          </p:txBody>
        </p:sp>
      </p:grpSp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4" grpId="0"/>
      <p:bldP spid="5125" grpId="0"/>
      <p:bldP spid="51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单圆角矩形 5"/>
          <p:cNvSpPr/>
          <p:nvPr/>
        </p:nvSpPr>
        <p:spPr>
          <a:xfrm>
            <a:off x="-24130" y="153670"/>
            <a:ext cx="3724910" cy="770255"/>
          </a:xfrm>
          <a:custGeom>
            <a:avLst/>
            <a:gdLst>
              <a:gd name="txL" fmla="*/ 0 w 3816424"/>
              <a:gd name="txT" fmla="*/ 0 h 1263290"/>
              <a:gd name="txR" fmla="*/ 3816424 w 3816424"/>
              <a:gd name="txB" fmla="*/ 1263290 h 1263290"/>
            </a:gdLst>
            <a:ahLst/>
            <a:cxnLst>
              <a:cxn ang="0">
                <a:pos x="0" y="0"/>
              </a:cxn>
              <a:cxn ang="0">
                <a:pos x="3402671" y="0"/>
              </a:cxn>
              <a:cxn ang="0">
                <a:pos x="3816424" y="413753"/>
              </a:cxn>
              <a:cxn ang="0">
                <a:pos x="3816424" y="1263290"/>
              </a:cxn>
              <a:cxn ang="0">
                <a:pos x="0" y="1263290"/>
              </a:cxn>
              <a:cxn ang="0">
                <a:pos x="0" y="0"/>
              </a:cxn>
            </a:cxnLst>
            <a:rect l="txL" t="txT" r="txR" b="txB"/>
            <a:pathLst>
              <a:path w="3816424" h="1263290">
                <a:moveTo>
                  <a:pt x="0" y="0"/>
                </a:moveTo>
                <a:lnTo>
                  <a:pt x="3402671" y="0"/>
                </a:lnTo>
                <a:cubicBezTo>
                  <a:pt x="3631180" y="0"/>
                  <a:pt x="3816424" y="185244"/>
                  <a:pt x="3816424" y="413753"/>
                </a:cubicBezTo>
                <a:lnTo>
                  <a:pt x="3816424" y="1263290"/>
                </a:lnTo>
                <a:lnTo>
                  <a:pt x="0" y="12632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219710" y="476250"/>
            <a:ext cx="99695" cy="447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402590" y="371475"/>
            <a:ext cx="3408680" cy="657225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二、新课讲解</a:t>
            </a: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b="1" kern="1200" baseline="0" dirty="0"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  <a:p>
            <a:endParaRPr lang="zh-CN" altLang="en-US" dirty="0"/>
          </a:p>
        </p:txBody>
      </p:sp>
      <p:graphicFrame>
        <p:nvGraphicFramePr>
          <p:cNvPr id="6146" name="对象 6145"/>
          <p:cNvGraphicFramePr>
            <a:graphicFrameLocks/>
          </p:cNvGraphicFramePr>
          <p:nvPr/>
        </p:nvGraphicFramePr>
        <p:xfrm>
          <a:off x="3419475" y="2997200"/>
          <a:ext cx="1073150" cy="981075"/>
        </p:xfrm>
        <a:graphic>
          <a:graphicData uri="http://schemas.openxmlformats.org/presentationml/2006/ole">
            <p:oleObj spid="_x0000_s18433" r:id="rId5" imgW="446827" imgH="408528" progId="">
              <p:embed/>
            </p:oleObj>
          </a:graphicData>
        </a:graphic>
      </p:graphicFrame>
      <p:sp>
        <p:nvSpPr>
          <p:cNvPr id="6147" name="Rectangle 4"/>
          <p:cNvSpPr/>
          <p:nvPr/>
        </p:nvSpPr>
        <p:spPr>
          <a:xfrm>
            <a:off x="1035050" y="3197225"/>
            <a:ext cx="216217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x-none" sz="2800" dirty="0">
                <a:solidFill>
                  <a:srgbClr val="0000FF"/>
                </a:solidFill>
                <a:latin typeface="Arial" panose="020B0604020202020204" charset="-76"/>
              </a:rPr>
              <a:t>1</a:t>
            </a:r>
            <a:r>
              <a:rPr lang="zh-CN" altLang="en-US" sz="2800" dirty="0">
                <a:solidFill>
                  <a:srgbClr val="0000FF"/>
                </a:solidFill>
                <a:latin typeface="Arial" panose="020B0604020202020204" charset="-76"/>
              </a:rPr>
              <a:t>．实验原理</a:t>
            </a:r>
          </a:p>
        </p:txBody>
      </p:sp>
      <p:sp>
        <p:nvSpPr>
          <p:cNvPr id="6148" name="Rectangle 12"/>
          <p:cNvSpPr/>
          <p:nvPr/>
        </p:nvSpPr>
        <p:spPr>
          <a:xfrm>
            <a:off x="1044575" y="4149725"/>
            <a:ext cx="2735263" cy="641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/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>
              <a:lnSpc>
                <a:spcPct val="140000"/>
              </a:lnSpc>
              <a:spcBef>
                <a:spcPct val="0"/>
              </a:spcBef>
              <a:buNone/>
            </a:pPr>
            <a:r>
              <a:rPr lang="en-US" altLang="x-none" sz="2800" dirty="0">
                <a:solidFill>
                  <a:srgbClr val="008000"/>
                </a:solidFill>
                <a:latin typeface="Arial" panose="020B0604020202020204" charset="-76"/>
              </a:rPr>
              <a:t>2</a:t>
            </a:r>
            <a:r>
              <a:rPr lang="zh-CN" altLang="en-US" sz="2800" dirty="0">
                <a:solidFill>
                  <a:srgbClr val="008000"/>
                </a:solidFill>
                <a:latin typeface="Arial" panose="020B0604020202020204" charset="-76"/>
              </a:rPr>
              <a:t>．测量仪器：</a:t>
            </a:r>
          </a:p>
        </p:txBody>
      </p:sp>
      <p:sp>
        <p:nvSpPr>
          <p:cNvPr id="6149" name="Rectangle 12"/>
          <p:cNvSpPr/>
          <p:nvPr/>
        </p:nvSpPr>
        <p:spPr>
          <a:xfrm>
            <a:off x="2197100" y="5086350"/>
            <a:ext cx="2930525" cy="641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/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>
              <a:lnSpc>
                <a:spcPct val="140000"/>
              </a:lnSpc>
              <a:spcBef>
                <a:spcPct val="0"/>
              </a:spcBef>
              <a:buNone/>
            </a:pPr>
            <a:r>
              <a:rPr lang="zh-CN" altLang="en-US" sz="2800" dirty="0">
                <a:latin typeface="Arial" panose="020B0604020202020204" charset="-76"/>
              </a:rPr>
              <a:t>天平、量筒</a:t>
            </a:r>
            <a:endParaRPr lang="en-US" altLang="x-none" sz="2800" dirty="0">
              <a:latin typeface="Arial" panose="020B0604020202020204" charset="-76"/>
            </a:endParaRPr>
          </a:p>
        </p:txBody>
      </p:sp>
      <p:sp>
        <p:nvSpPr>
          <p:cNvPr id="6150" name="Rectangle 58"/>
          <p:cNvSpPr/>
          <p:nvPr/>
        </p:nvSpPr>
        <p:spPr>
          <a:xfrm>
            <a:off x="828675" y="1557338"/>
            <a:ext cx="374332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800">
                <a:solidFill>
                  <a:srgbClr val="FF0066"/>
                </a:solidFill>
                <a:latin typeface="Arial" panose="020B0604020202020204" charset="-76"/>
              </a:rPr>
              <a:t>怎样测量物质的密度？</a:t>
            </a:r>
          </a:p>
        </p:txBody>
      </p:sp>
      <p:sp>
        <p:nvSpPr>
          <p:cNvPr id="6151" name="AutoShape 59"/>
          <p:cNvSpPr/>
          <p:nvPr/>
        </p:nvSpPr>
        <p:spPr>
          <a:xfrm>
            <a:off x="5437188" y="1268413"/>
            <a:ext cx="2784475" cy="2073275"/>
          </a:xfrm>
          <a:prstGeom prst="wedgeRectCallout">
            <a:avLst>
              <a:gd name="adj1" fmla="val -86810"/>
              <a:gd name="adj2" fmla="val 48778"/>
            </a:avLst>
          </a:prstGeom>
          <a:noFill/>
          <a:ln w="28575" cap="flat" cmpd="sng">
            <a:solidFill>
              <a:srgbClr val="3D8F95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square" anchor="t"/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1800">
              <a:latin typeface="Arial" panose="020B0604020202020204" charset="-76"/>
            </a:endParaRPr>
          </a:p>
        </p:txBody>
      </p:sp>
      <p:pic>
        <p:nvPicPr>
          <p:cNvPr id="6152" name="Picture 60" descr="新图像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437188" y="1270000"/>
            <a:ext cx="2808287" cy="2101850"/>
          </a:xfrm>
          <a:prstGeom prst="rect">
            <a:avLst/>
          </a:prstGeom>
          <a:noFill/>
          <a:ln w="9525" cap="flat" cmpd="sng">
            <a:solidFill>
              <a:srgbClr val="3D8F95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6153" name="AutoShape 61"/>
          <p:cNvSpPr/>
          <p:nvPr/>
        </p:nvSpPr>
        <p:spPr>
          <a:xfrm>
            <a:off x="6083300" y="3717925"/>
            <a:ext cx="812800" cy="2860675"/>
          </a:xfrm>
          <a:prstGeom prst="wedgeRectCallout">
            <a:avLst>
              <a:gd name="adj1" fmla="val -261329"/>
              <a:gd name="adj2" fmla="val -46282"/>
            </a:avLst>
          </a:prstGeom>
          <a:noFill/>
          <a:ln w="28575" cap="flat" cmpd="sng">
            <a:solidFill>
              <a:srgbClr val="3D8F95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square" anchor="t"/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1800">
              <a:latin typeface="Arial" panose="020B0604020202020204" charset="-76"/>
            </a:endParaRPr>
          </a:p>
        </p:txBody>
      </p:sp>
      <p:pic>
        <p:nvPicPr>
          <p:cNvPr id="6154" name="Picture 63" descr="100ml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83300" y="3717925"/>
            <a:ext cx="841375" cy="2879725"/>
          </a:xfrm>
          <a:prstGeom prst="rect">
            <a:avLst/>
          </a:prstGeom>
          <a:noFill/>
          <a:ln w="9525" cap="flat" cmpd="sng">
            <a:solidFill>
              <a:srgbClr val="3D8F95"/>
            </a:solidFill>
            <a:prstDash val="solid"/>
            <a:miter/>
            <a:headEnd type="none" w="med" len="med"/>
            <a:tailEnd type="none" w="med" len="med"/>
          </a:ln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ldLvl="0"/>
      <p:bldP spid="6148" grpId="0" bldLvl="0"/>
      <p:bldP spid="6149" grpId="0" bldLvl="0"/>
      <p:bldP spid="6150" grpId="0" bldLvl="0"/>
      <p:bldP spid="6151" grpId="0" bldLvl="0" animBg="1"/>
      <p:bldP spid="6153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/>
          <p:cNvSpPr txBox="1"/>
          <p:nvPr/>
        </p:nvSpPr>
        <p:spPr>
          <a:xfrm>
            <a:off x="765810" y="3647440"/>
            <a:ext cx="7516813" cy="27590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x-none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3</a:t>
            </a:r>
            <a:r>
              <a:rPr lang="zh-CN" altLang="en-US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．量筒上的标度</a:t>
            </a:r>
          </a:p>
          <a:p>
            <a:pPr algn="just">
              <a:lnSpc>
                <a:spcPct val="125000"/>
              </a:lnSpc>
            </a:pPr>
            <a:r>
              <a:rPr lang="zh-CN" altLang="en-US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单位：   毫升 </a:t>
            </a:r>
            <a:r>
              <a:rPr lang="en-US" altLang="x-none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mL (ml)        </a:t>
            </a:r>
          </a:p>
          <a:p>
            <a:pPr algn="just">
              <a:lnSpc>
                <a:spcPct val="125000"/>
              </a:lnSpc>
            </a:pPr>
            <a:r>
              <a:rPr lang="en-US" altLang="x-none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              1 mL = 1 cm</a:t>
            </a:r>
            <a:r>
              <a:rPr lang="en-US" altLang="x-none" sz="2800" b="1" baseline="30000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3</a:t>
            </a:r>
            <a:endParaRPr lang="en-US" altLang="x-none" sz="2800" b="1" dirty="0">
              <a:solidFill>
                <a:srgbClr val="111111"/>
              </a:solidFill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 algn="just">
              <a:lnSpc>
                <a:spcPct val="125000"/>
              </a:lnSpc>
            </a:pPr>
            <a:r>
              <a:rPr lang="zh-CN" altLang="en-US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最大测量值：常用</a:t>
            </a:r>
            <a:r>
              <a:rPr lang="en-US" altLang="x-none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100 mL</a:t>
            </a:r>
            <a:r>
              <a:rPr lang="zh-CN" altLang="en-US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，</a:t>
            </a:r>
            <a:r>
              <a:rPr lang="en-US" altLang="x-none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200 mL</a:t>
            </a:r>
          </a:p>
          <a:p>
            <a:pPr algn="just">
              <a:lnSpc>
                <a:spcPct val="125000"/>
              </a:lnSpc>
            </a:pPr>
            <a:r>
              <a:rPr lang="zh-CN" altLang="en-US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分度： </a:t>
            </a:r>
            <a:r>
              <a:rPr lang="en-US" altLang="x-none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1 mL</a:t>
            </a:r>
            <a:r>
              <a:rPr lang="zh-CN" altLang="en-US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， </a:t>
            </a:r>
            <a:r>
              <a:rPr lang="en-US" altLang="x-none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2 mL</a:t>
            </a:r>
            <a:r>
              <a:rPr lang="zh-CN" altLang="en-US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，</a:t>
            </a:r>
            <a:r>
              <a:rPr lang="en-US" altLang="x-none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5 mL</a:t>
            </a:r>
            <a:endParaRPr lang="en-US" altLang="x-none" sz="2800" b="1" dirty="0">
              <a:solidFill>
                <a:srgbClr val="111111"/>
              </a:solidFill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7171" name="矩形 7170"/>
          <p:cNvSpPr/>
          <p:nvPr/>
        </p:nvSpPr>
        <p:spPr>
          <a:xfrm>
            <a:off x="1594485" y="861378"/>
            <a:ext cx="2708910" cy="92202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6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36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量筒的使用</a:t>
            </a:r>
          </a:p>
        </p:txBody>
      </p:sp>
      <p:sp>
        <p:nvSpPr>
          <p:cNvPr id="7172" name="矩形 7171"/>
          <p:cNvSpPr/>
          <p:nvPr/>
        </p:nvSpPr>
        <p:spPr>
          <a:xfrm>
            <a:off x="749935" y="1878965"/>
            <a:ext cx="6215063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en-US" altLang="x-none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1</a:t>
            </a:r>
            <a:r>
              <a:rPr lang="zh-CN" altLang="en-US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．量筒是测量液体体积的仪器；</a:t>
            </a:r>
            <a:endParaRPr lang="zh-CN" altLang="en-US" sz="2800" b="1" dirty="0">
              <a:solidFill>
                <a:srgbClr val="111111"/>
              </a:solidFill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7173" name="矩形 7172"/>
          <p:cNvSpPr/>
          <p:nvPr/>
        </p:nvSpPr>
        <p:spPr>
          <a:xfrm>
            <a:off x="735648" y="2518728"/>
            <a:ext cx="5865812" cy="94456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en-US" altLang="x-none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2</a:t>
            </a:r>
            <a:r>
              <a:rPr lang="zh-CN" altLang="en-US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．观察量筒，思考课本 </a:t>
            </a:r>
            <a:r>
              <a:rPr lang="en-US" altLang="x-none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P117 </a:t>
            </a:r>
            <a:r>
              <a:rPr lang="zh-CN" altLang="en-US" sz="2800" b="1" dirty="0">
                <a:solidFill>
                  <a:srgbClr val="111111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【想想做做】中的问题。</a:t>
            </a:r>
            <a:endParaRPr lang="en-US" altLang="x-none" sz="2800" b="1" dirty="0">
              <a:solidFill>
                <a:srgbClr val="111111"/>
              </a:solidFill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pic>
        <p:nvPicPr>
          <p:cNvPr id="7174" name="图片 7173" descr="100ml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82498" y="1077278"/>
            <a:ext cx="1463675" cy="5703887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allAtOnce"/>
      <p:bldP spid="71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6"/>
          <p:cNvSpPr txBox="1"/>
          <p:nvPr/>
        </p:nvSpPr>
        <p:spPr>
          <a:xfrm>
            <a:off x="1468120" y="1249680"/>
            <a:ext cx="3529013" cy="6238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marL="0" lvl="0" indent="0" algn="just" eaLnBrk="1" hangingPunct="1">
              <a:lnSpc>
                <a:spcPct val="1250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33CC"/>
                </a:solidFill>
                <a:latin typeface="Times New Roman" panose="02020603050405020304" pitchFamily="2" charset="0"/>
              </a:rPr>
              <a:t>4</a:t>
            </a:r>
            <a:r>
              <a:rPr lang="zh-CN" altLang="en-US" sz="2800" b="1" dirty="0">
                <a:solidFill>
                  <a:srgbClr val="0033CC"/>
                </a:solidFill>
                <a:latin typeface="Times New Roman" panose="02020603050405020304" pitchFamily="2" charset="0"/>
                <a:ea typeface="楷体_GB2312" charset="-122"/>
              </a:rPr>
              <a:t>．量筒的读数方法</a:t>
            </a:r>
            <a:endParaRPr lang="zh-CN" altLang="en-US" sz="2800" b="1" dirty="0">
              <a:solidFill>
                <a:srgbClr val="0033CC"/>
              </a:solidFill>
              <a:latin typeface="Times New Roman" panose="02020603050405020304" pitchFamily="2" charset="0"/>
            </a:endParaRPr>
          </a:p>
        </p:txBody>
      </p:sp>
      <p:pic>
        <p:nvPicPr>
          <p:cNvPr id="8195" name="Picture 4" descr="量筒2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26895" y="2043430"/>
            <a:ext cx="3303588" cy="3802063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8196" name="Group 5"/>
          <p:cNvGrpSpPr/>
          <p:nvPr/>
        </p:nvGrpSpPr>
        <p:grpSpPr>
          <a:xfrm>
            <a:off x="674370" y="4275455"/>
            <a:ext cx="3101975" cy="752475"/>
            <a:chOff x="0" y="0"/>
            <a:chExt cx="1954" cy="474"/>
          </a:xfrm>
        </p:grpSpPr>
        <p:pic>
          <p:nvPicPr>
            <p:cNvPr id="8197" name="Picture 6" descr="眼睛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 rot="-2422449" flipH="1">
              <a:off x="0" y="0"/>
              <a:ext cx="474" cy="47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8198" name="Group 7"/>
            <p:cNvGrpSpPr/>
            <p:nvPr/>
          </p:nvGrpSpPr>
          <p:grpSpPr>
            <a:xfrm>
              <a:off x="418" y="272"/>
              <a:ext cx="1536" cy="27"/>
              <a:chOff x="0" y="0"/>
              <a:chExt cx="1490" cy="0"/>
            </a:xfrm>
          </p:grpSpPr>
          <p:sp>
            <p:nvSpPr>
              <p:cNvPr id="8199" name="Line 8"/>
              <p:cNvSpPr/>
              <p:nvPr/>
            </p:nvSpPr>
            <p:spPr>
              <a:xfrm>
                <a:off x="0" y="0"/>
                <a:ext cx="740" cy="0"/>
              </a:xfrm>
              <a:prstGeom prst="line">
                <a:avLst/>
              </a:prstGeom>
              <a:ln w="28575" cap="flat" cmpd="sng">
                <a:solidFill>
                  <a:srgbClr val="111111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8200" name="Line 9"/>
              <p:cNvSpPr/>
              <p:nvPr/>
            </p:nvSpPr>
            <p:spPr>
              <a:xfrm>
                <a:off x="750" y="0"/>
                <a:ext cx="740" cy="0"/>
              </a:xfrm>
              <a:prstGeom prst="line">
                <a:avLst/>
              </a:prstGeom>
              <a:ln w="28575" cap="flat" cmpd="sng">
                <a:solidFill>
                  <a:schemeClr val="bg1"/>
                </a:solidFill>
                <a:prstDash val="dash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8201" name="Group 10"/>
          <p:cNvGrpSpPr/>
          <p:nvPr/>
        </p:nvGrpSpPr>
        <p:grpSpPr>
          <a:xfrm rot="1257059">
            <a:off x="607695" y="3672205"/>
            <a:ext cx="3101975" cy="752475"/>
            <a:chOff x="0" y="0"/>
            <a:chExt cx="1954" cy="474"/>
          </a:xfrm>
        </p:grpSpPr>
        <p:pic>
          <p:nvPicPr>
            <p:cNvPr id="8202" name="Picture 11" descr="眼睛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 rot="-2422449" flipH="1">
              <a:off x="0" y="0"/>
              <a:ext cx="474" cy="47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8203" name="Group 12"/>
            <p:cNvGrpSpPr/>
            <p:nvPr/>
          </p:nvGrpSpPr>
          <p:grpSpPr>
            <a:xfrm>
              <a:off x="418" y="272"/>
              <a:ext cx="1536" cy="27"/>
              <a:chOff x="0" y="0"/>
              <a:chExt cx="1490" cy="0"/>
            </a:xfrm>
          </p:grpSpPr>
          <p:sp>
            <p:nvSpPr>
              <p:cNvPr id="8204" name="Line 13"/>
              <p:cNvSpPr/>
              <p:nvPr/>
            </p:nvSpPr>
            <p:spPr>
              <a:xfrm>
                <a:off x="0" y="0"/>
                <a:ext cx="740" cy="0"/>
              </a:xfrm>
              <a:prstGeom prst="line">
                <a:avLst/>
              </a:prstGeom>
              <a:ln w="28575" cap="flat" cmpd="sng">
                <a:solidFill>
                  <a:srgbClr val="111111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8205" name="Line 14"/>
              <p:cNvSpPr/>
              <p:nvPr/>
            </p:nvSpPr>
            <p:spPr>
              <a:xfrm>
                <a:off x="750" y="0"/>
                <a:ext cx="740" cy="0"/>
              </a:xfrm>
              <a:prstGeom prst="line">
                <a:avLst/>
              </a:prstGeom>
              <a:ln w="28575" cap="flat" cmpd="sng">
                <a:solidFill>
                  <a:schemeClr val="bg1"/>
                </a:solidFill>
                <a:prstDash val="dash"/>
                <a:headEnd type="none" w="med" len="med"/>
                <a:tailEnd type="none" w="med" len="med"/>
              </a:ln>
            </p:spPr>
          </p:sp>
        </p:grpSp>
      </p:grpSp>
      <p:pic>
        <p:nvPicPr>
          <p:cNvPr id="8206" name="Picture 15" descr="量筒1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40008" y="2041843"/>
            <a:ext cx="3308350" cy="38163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8207" name="Group 16"/>
          <p:cNvGrpSpPr/>
          <p:nvPr/>
        </p:nvGrpSpPr>
        <p:grpSpPr>
          <a:xfrm>
            <a:off x="1399858" y="3456305"/>
            <a:ext cx="347662" cy="595313"/>
            <a:chOff x="0" y="0"/>
            <a:chExt cx="219" cy="375"/>
          </a:xfrm>
        </p:grpSpPr>
        <p:sp>
          <p:nvSpPr>
            <p:cNvPr id="8208" name="Line 17"/>
            <p:cNvSpPr/>
            <p:nvPr/>
          </p:nvSpPr>
          <p:spPr>
            <a:xfrm>
              <a:off x="9" y="0"/>
              <a:ext cx="210" cy="365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09" name="Line 18"/>
            <p:cNvSpPr/>
            <p:nvPr/>
          </p:nvSpPr>
          <p:spPr>
            <a:xfrm flipH="1">
              <a:off x="0" y="10"/>
              <a:ext cx="210" cy="365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8210" name="Group 21"/>
          <p:cNvGrpSpPr/>
          <p:nvPr/>
        </p:nvGrpSpPr>
        <p:grpSpPr>
          <a:xfrm rot="-1442941">
            <a:off x="607695" y="4896168"/>
            <a:ext cx="3101975" cy="752475"/>
            <a:chOff x="0" y="0"/>
            <a:chExt cx="1954" cy="474"/>
          </a:xfrm>
        </p:grpSpPr>
        <p:pic>
          <p:nvPicPr>
            <p:cNvPr id="8211" name="Picture 22" descr="眼睛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-2422449" flipH="1">
              <a:off x="0" y="0"/>
              <a:ext cx="474" cy="47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8212" name="Group 23"/>
            <p:cNvGrpSpPr/>
            <p:nvPr/>
          </p:nvGrpSpPr>
          <p:grpSpPr>
            <a:xfrm>
              <a:off x="418" y="272"/>
              <a:ext cx="1536" cy="27"/>
              <a:chOff x="0" y="0"/>
              <a:chExt cx="1490" cy="0"/>
            </a:xfrm>
          </p:grpSpPr>
          <p:sp>
            <p:nvSpPr>
              <p:cNvPr id="8213" name="Line 24"/>
              <p:cNvSpPr/>
              <p:nvPr/>
            </p:nvSpPr>
            <p:spPr>
              <a:xfrm>
                <a:off x="0" y="0"/>
                <a:ext cx="740" cy="0"/>
              </a:xfrm>
              <a:prstGeom prst="line">
                <a:avLst/>
              </a:prstGeom>
              <a:ln w="28575" cap="flat" cmpd="sng">
                <a:solidFill>
                  <a:srgbClr val="111111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8214" name="Line 25"/>
              <p:cNvSpPr/>
              <p:nvPr/>
            </p:nvSpPr>
            <p:spPr>
              <a:xfrm>
                <a:off x="750" y="0"/>
                <a:ext cx="740" cy="0"/>
              </a:xfrm>
              <a:prstGeom prst="line">
                <a:avLst/>
              </a:prstGeom>
              <a:ln w="28575" cap="flat" cmpd="sng">
                <a:solidFill>
                  <a:schemeClr val="bg1"/>
                </a:solidFill>
                <a:prstDash val="dash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8215" name="Group 26"/>
          <p:cNvGrpSpPr/>
          <p:nvPr/>
        </p:nvGrpSpPr>
        <p:grpSpPr>
          <a:xfrm>
            <a:off x="1544320" y="5256530"/>
            <a:ext cx="347663" cy="595313"/>
            <a:chOff x="0" y="0"/>
            <a:chExt cx="219" cy="375"/>
          </a:xfrm>
        </p:grpSpPr>
        <p:sp>
          <p:nvSpPr>
            <p:cNvPr id="8216" name="Line 27"/>
            <p:cNvSpPr/>
            <p:nvPr/>
          </p:nvSpPr>
          <p:spPr>
            <a:xfrm>
              <a:off x="9" y="0"/>
              <a:ext cx="210" cy="365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17" name="Line 28"/>
            <p:cNvSpPr/>
            <p:nvPr/>
          </p:nvSpPr>
          <p:spPr>
            <a:xfrm flipH="1">
              <a:off x="0" y="10"/>
              <a:ext cx="210" cy="365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矩形 9217"/>
          <p:cNvSpPr/>
          <p:nvPr/>
        </p:nvSpPr>
        <p:spPr>
          <a:xfrm>
            <a:off x="1092200" y="817245"/>
            <a:ext cx="6842125" cy="78041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3200" b="1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zh-CN" sz="3200" b="1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</a:t>
            </a:r>
            <a:r>
              <a:rPr lang="en-US" altLang="zh-CN" sz="3200" b="1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en-US" sz="3200" b="1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测量密度的实验原理及实验器材</a:t>
            </a:r>
          </a:p>
        </p:txBody>
      </p:sp>
      <p:graphicFrame>
        <p:nvGraphicFramePr>
          <p:cNvPr id="9219" name="对象 9218"/>
          <p:cNvGraphicFramePr>
            <a:graphicFrameLocks/>
          </p:cNvGraphicFramePr>
          <p:nvPr/>
        </p:nvGraphicFramePr>
        <p:xfrm>
          <a:off x="2979738" y="1748155"/>
          <a:ext cx="1073150" cy="981075"/>
        </p:xfrm>
        <a:graphic>
          <a:graphicData uri="http://schemas.openxmlformats.org/presentationml/2006/ole">
            <p:oleObj spid="_x0000_s20481" r:id="rId5" imgW="446827" imgH="408528" progId="">
              <p:embed/>
            </p:oleObj>
          </a:graphicData>
        </a:graphic>
      </p:graphicFrame>
      <p:sp>
        <p:nvSpPr>
          <p:cNvPr id="9220" name="矩形 9219"/>
          <p:cNvSpPr/>
          <p:nvPr/>
        </p:nvSpPr>
        <p:spPr>
          <a:xfrm>
            <a:off x="774700" y="2068830"/>
            <a:ext cx="2147888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en-US" altLang="x-none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．实验原理</a:t>
            </a:r>
          </a:p>
        </p:txBody>
      </p:sp>
      <p:sp>
        <p:nvSpPr>
          <p:cNvPr id="9221" name="Rectangle 12"/>
          <p:cNvSpPr/>
          <p:nvPr/>
        </p:nvSpPr>
        <p:spPr>
          <a:xfrm>
            <a:off x="800100" y="2872105"/>
            <a:ext cx="4425950" cy="6429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/>
          <a:lstStyle/>
          <a:p>
            <a:pPr>
              <a:lnSpc>
                <a:spcPct val="140000"/>
              </a:lnSpc>
            </a:pPr>
            <a:r>
              <a:rPr lang="en-US" altLang="x-none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．测量仪器：</a:t>
            </a:r>
          </a:p>
        </p:txBody>
      </p:sp>
      <p:grpSp>
        <p:nvGrpSpPr>
          <p:cNvPr id="9222" name="组合 9221"/>
          <p:cNvGrpSpPr/>
          <p:nvPr/>
        </p:nvGrpSpPr>
        <p:grpSpPr>
          <a:xfrm>
            <a:off x="5868988" y="1664018"/>
            <a:ext cx="2786062" cy="2112962"/>
            <a:chOff x="0" y="0"/>
            <a:chExt cx="1755" cy="1331"/>
          </a:xfrm>
        </p:grpSpPr>
        <p:pic>
          <p:nvPicPr>
            <p:cNvPr id="9223" name="图片 9222" descr="新图像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" y="54"/>
              <a:ext cx="1741" cy="1277"/>
            </a:xfrm>
            <a:prstGeom prst="rect">
              <a:avLst/>
            </a:prstGeom>
            <a:noFill/>
            <a:ln w="9525" cap="flat" cmpd="sng">
              <a:solidFill>
                <a:srgbClr val="3D8F95"/>
              </a:solidFill>
              <a:prstDash val="solid"/>
              <a:miter/>
              <a:headEnd type="none" w="med" len="med"/>
              <a:tailEnd type="none" w="med" len="med"/>
            </a:ln>
          </p:spPr>
        </p:pic>
        <p:sp>
          <p:nvSpPr>
            <p:cNvPr id="9224" name="矩形标注 9223"/>
            <p:cNvSpPr/>
            <p:nvPr/>
          </p:nvSpPr>
          <p:spPr>
            <a:xfrm>
              <a:off x="0" y="0"/>
              <a:ext cx="1755" cy="1307"/>
            </a:xfrm>
            <a:prstGeom prst="wedgeRectCallout">
              <a:avLst>
                <a:gd name="adj1" fmla="val -119745"/>
                <a:gd name="adj2" fmla="val -31407"/>
              </a:avLst>
            </a:prstGeom>
            <a:noFill/>
            <a:ln w="28575" cap="flat" cmpd="sng">
              <a:solidFill>
                <a:srgbClr val="3D8F95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square" anchor="t"/>
            <a:lstStyle/>
            <a:p>
              <a:pPr algn="ctr"/>
              <a:endParaRPr lang="zh-CN" altLang="en-US" dirty="0">
                <a:latin typeface="Arial" panose="020B0604020202020204" charset="-76"/>
              </a:endParaRPr>
            </a:p>
          </p:txBody>
        </p:sp>
      </p:grpSp>
      <p:grpSp>
        <p:nvGrpSpPr>
          <p:cNvPr id="9225" name="组合 9224"/>
          <p:cNvGrpSpPr/>
          <p:nvPr/>
        </p:nvGrpSpPr>
        <p:grpSpPr>
          <a:xfrm>
            <a:off x="6573838" y="3938905"/>
            <a:ext cx="841375" cy="2881313"/>
            <a:chOff x="0" y="0"/>
            <a:chExt cx="530" cy="1815"/>
          </a:xfrm>
        </p:grpSpPr>
        <p:pic>
          <p:nvPicPr>
            <p:cNvPr id="9226" name="图片 9225" descr="100ml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0" y="0"/>
              <a:ext cx="530" cy="1815"/>
            </a:xfrm>
            <a:prstGeom prst="rect">
              <a:avLst/>
            </a:prstGeom>
            <a:noFill/>
            <a:ln w="9525" cap="flat" cmpd="sng">
              <a:solidFill>
                <a:srgbClr val="3D8F95"/>
              </a:solidFill>
              <a:prstDash val="solid"/>
              <a:miter/>
              <a:headEnd type="none" w="med" len="med"/>
              <a:tailEnd type="none" w="med" len="med"/>
            </a:ln>
          </p:spPr>
        </p:pic>
        <p:sp>
          <p:nvSpPr>
            <p:cNvPr id="9227" name="矩形标注 9226"/>
            <p:cNvSpPr/>
            <p:nvPr/>
          </p:nvSpPr>
          <p:spPr>
            <a:xfrm>
              <a:off x="2" y="4"/>
              <a:ext cx="512" cy="1802"/>
            </a:xfrm>
            <a:prstGeom prst="wedgeRectCallout">
              <a:avLst>
                <a:gd name="adj1" fmla="val -382032"/>
                <a:gd name="adj2" fmla="val -100389"/>
              </a:avLst>
            </a:prstGeom>
            <a:noFill/>
            <a:ln w="28575" cap="flat" cmpd="sng">
              <a:solidFill>
                <a:srgbClr val="3D8F95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square" anchor="t"/>
            <a:lstStyle/>
            <a:p>
              <a:pPr algn="ctr"/>
              <a:endParaRPr lang="zh-CN" altLang="en-US" dirty="0">
                <a:latin typeface="Arial" panose="020B0604020202020204" charset="-76"/>
              </a:endParaRPr>
            </a:p>
          </p:txBody>
        </p:sp>
      </p:grpSp>
      <p:sp>
        <p:nvSpPr>
          <p:cNvPr id="9228" name="Rectangle 12"/>
          <p:cNvSpPr/>
          <p:nvPr/>
        </p:nvSpPr>
        <p:spPr>
          <a:xfrm>
            <a:off x="2049463" y="3453130"/>
            <a:ext cx="2930525" cy="6429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/>
          <a:lstStyle/>
          <a:p>
            <a:pPr>
              <a:lnSpc>
                <a:spcPct val="140000"/>
              </a:lnSpc>
            </a:pP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天平、量筒</a:t>
            </a:r>
            <a:endParaRPr lang="en-US" altLang="x-none" sz="2800" b="1" dirty="0">
              <a:solidFill>
                <a:srgbClr val="111111"/>
              </a:solidFill>
              <a:latin typeface="Arial" panose="020B0604020202020204" charset="-76"/>
              <a:ea typeface="宋体" panose="02010600030101010101" pitchFamily="2" charset="-122"/>
            </a:endParaRPr>
          </a:p>
        </p:txBody>
      </p:sp>
      <p:sp>
        <p:nvSpPr>
          <p:cNvPr id="9229" name="Rectangle 12"/>
          <p:cNvSpPr/>
          <p:nvPr/>
        </p:nvSpPr>
        <p:spPr>
          <a:xfrm>
            <a:off x="858838" y="4380230"/>
            <a:ext cx="4425950" cy="6429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/>
          <a:lstStyle/>
          <a:p>
            <a:pPr>
              <a:lnSpc>
                <a:spcPct val="140000"/>
              </a:lnSpc>
            </a:pPr>
            <a:r>
              <a:rPr lang="en-US" altLang="x-none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3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．测量对象：</a:t>
            </a:r>
          </a:p>
        </p:txBody>
      </p:sp>
      <p:grpSp>
        <p:nvGrpSpPr>
          <p:cNvPr id="9230" name="组合 9229"/>
          <p:cNvGrpSpPr/>
          <p:nvPr/>
        </p:nvGrpSpPr>
        <p:grpSpPr>
          <a:xfrm>
            <a:off x="4057650" y="4643755"/>
            <a:ext cx="1390650" cy="2271713"/>
            <a:chOff x="0" y="0"/>
            <a:chExt cx="876" cy="1431"/>
          </a:xfrm>
        </p:grpSpPr>
        <p:sp>
          <p:nvSpPr>
            <p:cNvPr id="9231" name="文本框 9230"/>
            <p:cNvSpPr txBox="1"/>
            <p:nvPr/>
          </p:nvSpPr>
          <p:spPr>
            <a:xfrm>
              <a:off x="18" y="1104"/>
              <a:ext cx="819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111111"/>
                  </a:solidFill>
                  <a:latin typeface="Arial" panose="020B0604020202020204" charset="-76"/>
                  <a:ea typeface="宋体" panose="02010600030101010101" pitchFamily="2" charset="-122"/>
                </a:rPr>
                <a:t> 盐水</a:t>
              </a:r>
            </a:p>
          </p:txBody>
        </p:sp>
        <p:sp>
          <p:nvSpPr>
            <p:cNvPr id="9232" name="矩形 9231"/>
            <p:cNvSpPr>
              <a:spLocks noChangeAspect="1" noTextEdit="1"/>
            </p:cNvSpPr>
            <p:nvPr/>
          </p:nvSpPr>
          <p:spPr>
            <a:xfrm>
              <a:off x="0" y="0"/>
              <a:ext cx="876" cy="1155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3" name="任意多边形 9232"/>
            <p:cNvSpPr/>
            <p:nvPr/>
          </p:nvSpPr>
          <p:spPr>
            <a:xfrm>
              <a:off x="138" y="374"/>
              <a:ext cx="712" cy="675"/>
            </a:xfrm>
            <a:custGeom>
              <a:avLst/>
              <a:gdLst/>
              <a:ahLst/>
              <a:cxnLst/>
              <a:rect l="0" t="0" r="0" b="0"/>
              <a:pathLst>
                <a:path w="3559" h="3375">
                  <a:moveTo>
                    <a:pt x="3559" y="476"/>
                  </a:moveTo>
                  <a:lnTo>
                    <a:pt x="3559" y="432"/>
                  </a:lnTo>
                  <a:lnTo>
                    <a:pt x="3445" y="379"/>
                  </a:lnTo>
                  <a:lnTo>
                    <a:pt x="3334" y="330"/>
                  </a:lnTo>
                  <a:lnTo>
                    <a:pt x="3223" y="283"/>
                  </a:lnTo>
                  <a:lnTo>
                    <a:pt x="3112" y="241"/>
                  </a:lnTo>
                  <a:lnTo>
                    <a:pt x="3001" y="202"/>
                  </a:lnTo>
                  <a:lnTo>
                    <a:pt x="2890" y="167"/>
                  </a:lnTo>
                  <a:lnTo>
                    <a:pt x="2779" y="135"/>
                  </a:lnTo>
                  <a:lnTo>
                    <a:pt x="2668" y="108"/>
                  </a:lnTo>
                  <a:lnTo>
                    <a:pt x="2557" y="82"/>
                  </a:lnTo>
                  <a:lnTo>
                    <a:pt x="2446" y="60"/>
                  </a:lnTo>
                  <a:lnTo>
                    <a:pt x="2335" y="41"/>
                  </a:lnTo>
                  <a:lnTo>
                    <a:pt x="2224" y="26"/>
                  </a:lnTo>
                  <a:lnTo>
                    <a:pt x="2113" y="14"/>
                  </a:lnTo>
                  <a:lnTo>
                    <a:pt x="2002" y="6"/>
                  </a:lnTo>
                  <a:lnTo>
                    <a:pt x="1891" y="1"/>
                  </a:lnTo>
                  <a:lnTo>
                    <a:pt x="1779" y="0"/>
                  </a:lnTo>
                  <a:lnTo>
                    <a:pt x="1666" y="1"/>
                  </a:lnTo>
                  <a:lnTo>
                    <a:pt x="1555" y="6"/>
                  </a:lnTo>
                  <a:lnTo>
                    <a:pt x="1444" y="14"/>
                  </a:lnTo>
                  <a:lnTo>
                    <a:pt x="1333" y="26"/>
                  </a:lnTo>
                  <a:lnTo>
                    <a:pt x="1222" y="41"/>
                  </a:lnTo>
                  <a:lnTo>
                    <a:pt x="1111" y="60"/>
                  </a:lnTo>
                  <a:lnTo>
                    <a:pt x="1000" y="82"/>
                  </a:lnTo>
                  <a:lnTo>
                    <a:pt x="889" y="108"/>
                  </a:lnTo>
                  <a:lnTo>
                    <a:pt x="778" y="135"/>
                  </a:lnTo>
                  <a:lnTo>
                    <a:pt x="667" y="167"/>
                  </a:lnTo>
                  <a:lnTo>
                    <a:pt x="556" y="202"/>
                  </a:lnTo>
                  <a:lnTo>
                    <a:pt x="445" y="241"/>
                  </a:lnTo>
                  <a:lnTo>
                    <a:pt x="333" y="283"/>
                  </a:lnTo>
                  <a:lnTo>
                    <a:pt x="222" y="330"/>
                  </a:lnTo>
                  <a:lnTo>
                    <a:pt x="111" y="379"/>
                  </a:lnTo>
                  <a:lnTo>
                    <a:pt x="0" y="432"/>
                  </a:lnTo>
                  <a:lnTo>
                    <a:pt x="0" y="476"/>
                  </a:lnTo>
                  <a:lnTo>
                    <a:pt x="0" y="3375"/>
                  </a:lnTo>
                  <a:lnTo>
                    <a:pt x="111" y="3322"/>
                  </a:lnTo>
                  <a:lnTo>
                    <a:pt x="222" y="3273"/>
                  </a:lnTo>
                  <a:lnTo>
                    <a:pt x="333" y="3227"/>
                  </a:lnTo>
                  <a:lnTo>
                    <a:pt x="445" y="3185"/>
                  </a:lnTo>
                  <a:lnTo>
                    <a:pt x="556" y="3145"/>
                  </a:lnTo>
                  <a:lnTo>
                    <a:pt x="667" y="3110"/>
                  </a:lnTo>
                  <a:lnTo>
                    <a:pt x="778" y="3078"/>
                  </a:lnTo>
                  <a:lnTo>
                    <a:pt x="889" y="3051"/>
                  </a:lnTo>
                  <a:lnTo>
                    <a:pt x="1000" y="3025"/>
                  </a:lnTo>
                  <a:lnTo>
                    <a:pt x="1111" y="3003"/>
                  </a:lnTo>
                  <a:lnTo>
                    <a:pt x="1222" y="2984"/>
                  </a:lnTo>
                  <a:lnTo>
                    <a:pt x="1333" y="2969"/>
                  </a:lnTo>
                  <a:lnTo>
                    <a:pt x="1444" y="2957"/>
                  </a:lnTo>
                  <a:lnTo>
                    <a:pt x="1555" y="2949"/>
                  </a:lnTo>
                  <a:lnTo>
                    <a:pt x="1666" y="2944"/>
                  </a:lnTo>
                  <a:lnTo>
                    <a:pt x="1779" y="2943"/>
                  </a:lnTo>
                  <a:lnTo>
                    <a:pt x="1891" y="2944"/>
                  </a:lnTo>
                  <a:lnTo>
                    <a:pt x="2002" y="2949"/>
                  </a:lnTo>
                  <a:lnTo>
                    <a:pt x="2113" y="2957"/>
                  </a:lnTo>
                  <a:lnTo>
                    <a:pt x="2224" y="2969"/>
                  </a:lnTo>
                  <a:lnTo>
                    <a:pt x="2335" y="2984"/>
                  </a:lnTo>
                  <a:lnTo>
                    <a:pt x="2446" y="3003"/>
                  </a:lnTo>
                  <a:lnTo>
                    <a:pt x="2557" y="3025"/>
                  </a:lnTo>
                  <a:lnTo>
                    <a:pt x="2668" y="3051"/>
                  </a:lnTo>
                  <a:lnTo>
                    <a:pt x="2779" y="3078"/>
                  </a:lnTo>
                  <a:lnTo>
                    <a:pt x="2890" y="3110"/>
                  </a:lnTo>
                  <a:lnTo>
                    <a:pt x="3001" y="3145"/>
                  </a:lnTo>
                  <a:lnTo>
                    <a:pt x="3112" y="3185"/>
                  </a:lnTo>
                  <a:lnTo>
                    <a:pt x="3223" y="3227"/>
                  </a:lnTo>
                  <a:lnTo>
                    <a:pt x="3334" y="3273"/>
                  </a:lnTo>
                  <a:lnTo>
                    <a:pt x="3445" y="3322"/>
                  </a:lnTo>
                  <a:lnTo>
                    <a:pt x="3559" y="3375"/>
                  </a:lnTo>
                  <a:lnTo>
                    <a:pt x="3559" y="476"/>
                  </a:lnTo>
                  <a:close/>
                </a:path>
              </a:pathLst>
            </a:custGeom>
            <a:solidFill>
              <a:srgbClr val="CC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4" name="任意多边形 9233"/>
            <p:cNvSpPr/>
            <p:nvPr/>
          </p:nvSpPr>
          <p:spPr>
            <a:xfrm>
              <a:off x="138" y="962"/>
              <a:ext cx="712" cy="167"/>
            </a:xfrm>
            <a:custGeom>
              <a:avLst/>
              <a:gdLst/>
              <a:ahLst/>
              <a:cxnLst/>
              <a:rect l="0" t="0" r="0" b="0"/>
              <a:pathLst>
                <a:path w="3559" h="834">
                  <a:moveTo>
                    <a:pt x="3559" y="475"/>
                  </a:moveTo>
                  <a:lnTo>
                    <a:pt x="3559" y="432"/>
                  </a:lnTo>
                  <a:lnTo>
                    <a:pt x="3445" y="379"/>
                  </a:lnTo>
                  <a:lnTo>
                    <a:pt x="3334" y="330"/>
                  </a:lnTo>
                  <a:lnTo>
                    <a:pt x="3223" y="284"/>
                  </a:lnTo>
                  <a:lnTo>
                    <a:pt x="3112" y="242"/>
                  </a:lnTo>
                  <a:lnTo>
                    <a:pt x="3001" y="202"/>
                  </a:lnTo>
                  <a:lnTo>
                    <a:pt x="2890" y="167"/>
                  </a:lnTo>
                  <a:lnTo>
                    <a:pt x="2779" y="135"/>
                  </a:lnTo>
                  <a:lnTo>
                    <a:pt x="2668" y="108"/>
                  </a:lnTo>
                  <a:lnTo>
                    <a:pt x="2557" y="82"/>
                  </a:lnTo>
                  <a:lnTo>
                    <a:pt x="2446" y="60"/>
                  </a:lnTo>
                  <a:lnTo>
                    <a:pt x="2335" y="41"/>
                  </a:lnTo>
                  <a:lnTo>
                    <a:pt x="2224" y="26"/>
                  </a:lnTo>
                  <a:lnTo>
                    <a:pt x="2113" y="14"/>
                  </a:lnTo>
                  <a:lnTo>
                    <a:pt x="2002" y="6"/>
                  </a:lnTo>
                  <a:lnTo>
                    <a:pt x="1891" y="1"/>
                  </a:lnTo>
                  <a:lnTo>
                    <a:pt x="1779" y="0"/>
                  </a:lnTo>
                  <a:lnTo>
                    <a:pt x="1666" y="1"/>
                  </a:lnTo>
                  <a:lnTo>
                    <a:pt x="1555" y="6"/>
                  </a:lnTo>
                  <a:lnTo>
                    <a:pt x="1444" y="14"/>
                  </a:lnTo>
                  <a:lnTo>
                    <a:pt x="1333" y="26"/>
                  </a:lnTo>
                  <a:lnTo>
                    <a:pt x="1222" y="41"/>
                  </a:lnTo>
                  <a:lnTo>
                    <a:pt x="1111" y="60"/>
                  </a:lnTo>
                  <a:lnTo>
                    <a:pt x="1000" y="82"/>
                  </a:lnTo>
                  <a:lnTo>
                    <a:pt x="889" y="108"/>
                  </a:lnTo>
                  <a:lnTo>
                    <a:pt x="778" y="135"/>
                  </a:lnTo>
                  <a:lnTo>
                    <a:pt x="667" y="167"/>
                  </a:lnTo>
                  <a:lnTo>
                    <a:pt x="556" y="202"/>
                  </a:lnTo>
                  <a:lnTo>
                    <a:pt x="445" y="242"/>
                  </a:lnTo>
                  <a:lnTo>
                    <a:pt x="333" y="284"/>
                  </a:lnTo>
                  <a:lnTo>
                    <a:pt x="222" y="330"/>
                  </a:lnTo>
                  <a:lnTo>
                    <a:pt x="111" y="379"/>
                  </a:lnTo>
                  <a:lnTo>
                    <a:pt x="0" y="432"/>
                  </a:lnTo>
                  <a:lnTo>
                    <a:pt x="0" y="475"/>
                  </a:lnTo>
                  <a:lnTo>
                    <a:pt x="111" y="517"/>
                  </a:lnTo>
                  <a:lnTo>
                    <a:pt x="222" y="558"/>
                  </a:lnTo>
                  <a:lnTo>
                    <a:pt x="333" y="595"/>
                  </a:lnTo>
                  <a:lnTo>
                    <a:pt x="445" y="632"/>
                  </a:lnTo>
                  <a:lnTo>
                    <a:pt x="556" y="662"/>
                  </a:lnTo>
                  <a:lnTo>
                    <a:pt x="667" y="693"/>
                  </a:lnTo>
                  <a:lnTo>
                    <a:pt x="778" y="719"/>
                  </a:lnTo>
                  <a:lnTo>
                    <a:pt x="889" y="744"/>
                  </a:lnTo>
                  <a:lnTo>
                    <a:pt x="1000" y="763"/>
                  </a:lnTo>
                  <a:lnTo>
                    <a:pt x="1111" y="783"/>
                  </a:lnTo>
                  <a:lnTo>
                    <a:pt x="1222" y="797"/>
                  </a:lnTo>
                  <a:lnTo>
                    <a:pt x="1333" y="811"/>
                  </a:lnTo>
                  <a:lnTo>
                    <a:pt x="1444" y="820"/>
                  </a:lnTo>
                  <a:lnTo>
                    <a:pt x="1555" y="828"/>
                  </a:lnTo>
                  <a:lnTo>
                    <a:pt x="1666" y="831"/>
                  </a:lnTo>
                  <a:lnTo>
                    <a:pt x="1779" y="834"/>
                  </a:lnTo>
                  <a:lnTo>
                    <a:pt x="1891" y="831"/>
                  </a:lnTo>
                  <a:lnTo>
                    <a:pt x="2002" y="828"/>
                  </a:lnTo>
                  <a:lnTo>
                    <a:pt x="2113" y="820"/>
                  </a:lnTo>
                  <a:lnTo>
                    <a:pt x="2224" y="811"/>
                  </a:lnTo>
                  <a:lnTo>
                    <a:pt x="2335" y="797"/>
                  </a:lnTo>
                  <a:lnTo>
                    <a:pt x="2446" y="783"/>
                  </a:lnTo>
                  <a:lnTo>
                    <a:pt x="2557" y="763"/>
                  </a:lnTo>
                  <a:lnTo>
                    <a:pt x="2668" y="744"/>
                  </a:lnTo>
                  <a:lnTo>
                    <a:pt x="2779" y="719"/>
                  </a:lnTo>
                  <a:lnTo>
                    <a:pt x="2890" y="693"/>
                  </a:lnTo>
                  <a:lnTo>
                    <a:pt x="3001" y="662"/>
                  </a:lnTo>
                  <a:lnTo>
                    <a:pt x="3112" y="632"/>
                  </a:lnTo>
                  <a:lnTo>
                    <a:pt x="3223" y="595"/>
                  </a:lnTo>
                  <a:lnTo>
                    <a:pt x="3334" y="558"/>
                  </a:lnTo>
                  <a:lnTo>
                    <a:pt x="3445" y="517"/>
                  </a:lnTo>
                  <a:lnTo>
                    <a:pt x="3559" y="475"/>
                  </a:lnTo>
                  <a:close/>
                </a:path>
              </a:pathLst>
            </a:custGeom>
            <a:solidFill>
              <a:srgbClr val="CC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5" name="任意多边形 9234"/>
            <p:cNvSpPr/>
            <p:nvPr/>
          </p:nvSpPr>
          <p:spPr>
            <a:xfrm>
              <a:off x="138" y="374"/>
              <a:ext cx="712" cy="86"/>
            </a:xfrm>
            <a:custGeom>
              <a:avLst/>
              <a:gdLst/>
              <a:ahLst/>
              <a:cxnLst/>
              <a:rect l="0" t="0" r="0" b="0"/>
              <a:pathLst>
                <a:path w="3559" h="432">
                  <a:moveTo>
                    <a:pt x="0" y="432"/>
                  </a:moveTo>
                  <a:lnTo>
                    <a:pt x="111" y="379"/>
                  </a:lnTo>
                  <a:lnTo>
                    <a:pt x="222" y="330"/>
                  </a:lnTo>
                  <a:lnTo>
                    <a:pt x="333" y="283"/>
                  </a:lnTo>
                  <a:lnTo>
                    <a:pt x="445" y="241"/>
                  </a:lnTo>
                  <a:lnTo>
                    <a:pt x="556" y="202"/>
                  </a:lnTo>
                  <a:lnTo>
                    <a:pt x="667" y="167"/>
                  </a:lnTo>
                  <a:lnTo>
                    <a:pt x="778" y="135"/>
                  </a:lnTo>
                  <a:lnTo>
                    <a:pt x="889" y="108"/>
                  </a:lnTo>
                  <a:lnTo>
                    <a:pt x="1000" y="82"/>
                  </a:lnTo>
                  <a:lnTo>
                    <a:pt x="1111" y="60"/>
                  </a:lnTo>
                  <a:lnTo>
                    <a:pt x="1222" y="41"/>
                  </a:lnTo>
                  <a:lnTo>
                    <a:pt x="1333" y="26"/>
                  </a:lnTo>
                  <a:lnTo>
                    <a:pt x="1444" y="14"/>
                  </a:lnTo>
                  <a:lnTo>
                    <a:pt x="1555" y="6"/>
                  </a:lnTo>
                  <a:lnTo>
                    <a:pt x="1666" y="1"/>
                  </a:lnTo>
                  <a:lnTo>
                    <a:pt x="1779" y="0"/>
                  </a:lnTo>
                  <a:lnTo>
                    <a:pt x="1891" y="1"/>
                  </a:lnTo>
                  <a:lnTo>
                    <a:pt x="2002" y="6"/>
                  </a:lnTo>
                  <a:lnTo>
                    <a:pt x="2113" y="14"/>
                  </a:lnTo>
                  <a:lnTo>
                    <a:pt x="2224" y="26"/>
                  </a:lnTo>
                  <a:lnTo>
                    <a:pt x="2335" y="41"/>
                  </a:lnTo>
                  <a:lnTo>
                    <a:pt x="2446" y="60"/>
                  </a:lnTo>
                  <a:lnTo>
                    <a:pt x="2557" y="82"/>
                  </a:lnTo>
                  <a:lnTo>
                    <a:pt x="2668" y="108"/>
                  </a:lnTo>
                  <a:lnTo>
                    <a:pt x="2779" y="135"/>
                  </a:lnTo>
                  <a:lnTo>
                    <a:pt x="2890" y="167"/>
                  </a:lnTo>
                  <a:lnTo>
                    <a:pt x="3001" y="202"/>
                  </a:lnTo>
                  <a:lnTo>
                    <a:pt x="3112" y="241"/>
                  </a:lnTo>
                  <a:lnTo>
                    <a:pt x="3223" y="283"/>
                  </a:lnTo>
                  <a:lnTo>
                    <a:pt x="3334" y="330"/>
                  </a:lnTo>
                  <a:lnTo>
                    <a:pt x="3445" y="379"/>
                  </a:lnTo>
                  <a:lnTo>
                    <a:pt x="3559" y="432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6" name="直接连接符 9235"/>
            <p:cNvSpPr/>
            <p:nvPr/>
          </p:nvSpPr>
          <p:spPr>
            <a:xfrm flipH="1" flipV="1">
              <a:off x="137" y="1045"/>
              <a:ext cx="3" cy="7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37" name="直接连接符 9236"/>
            <p:cNvSpPr/>
            <p:nvPr/>
          </p:nvSpPr>
          <p:spPr>
            <a:xfrm flipH="1" flipV="1">
              <a:off x="165" y="1031"/>
              <a:ext cx="4" cy="7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38" name="直接连接符 9237"/>
            <p:cNvSpPr/>
            <p:nvPr/>
          </p:nvSpPr>
          <p:spPr>
            <a:xfrm flipH="1" flipV="1">
              <a:off x="195" y="1019"/>
              <a:ext cx="3" cy="7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39" name="直接连接符 9238"/>
            <p:cNvSpPr/>
            <p:nvPr/>
          </p:nvSpPr>
          <p:spPr>
            <a:xfrm flipH="1" flipV="1">
              <a:off x="225" y="1007"/>
              <a:ext cx="3" cy="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40" name="直接连接符 9239"/>
            <p:cNvSpPr/>
            <p:nvPr/>
          </p:nvSpPr>
          <p:spPr>
            <a:xfrm flipH="1" flipV="1">
              <a:off x="255" y="996"/>
              <a:ext cx="3" cy="9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41" name="直接连接符 9240"/>
            <p:cNvSpPr/>
            <p:nvPr/>
          </p:nvSpPr>
          <p:spPr>
            <a:xfrm flipH="1" flipV="1">
              <a:off x="286" y="987"/>
              <a:ext cx="2" cy="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42" name="直接连接符 9241"/>
            <p:cNvSpPr/>
            <p:nvPr/>
          </p:nvSpPr>
          <p:spPr>
            <a:xfrm flipH="1" flipV="1">
              <a:off x="318" y="979"/>
              <a:ext cx="1" cy="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43" name="直接连接符 9242"/>
            <p:cNvSpPr/>
            <p:nvPr/>
          </p:nvSpPr>
          <p:spPr>
            <a:xfrm flipH="1" flipV="1">
              <a:off x="349" y="972"/>
              <a:ext cx="1" cy="9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44" name="直接连接符 9243"/>
            <p:cNvSpPr/>
            <p:nvPr/>
          </p:nvSpPr>
          <p:spPr>
            <a:xfrm flipH="1" flipV="1">
              <a:off x="380" y="967"/>
              <a:ext cx="1" cy="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45" name="直接连接符 9244"/>
            <p:cNvSpPr/>
            <p:nvPr/>
          </p:nvSpPr>
          <p:spPr>
            <a:xfrm flipH="1" flipV="1">
              <a:off x="412" y="963"/>
              <a:ext cx="1" cy="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46" name="直接连接符 9245"/>
            <p:cNvSpPr/>
            <p:nvPr/>
          </p:nvSpPr>
          <p:spPr>
            <a:xfrm flipH="1" flipV="1">
              <a:off x="444" y="960"/>
              <a:ext cx="1" cy="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47" name="直接连接符 9246"/>
            <p:cNvSpPr/>
            <p:nvPr/>
          </p:nvSpPr>
          <p:spPr>
            <a:xfrm flipV="1">
              <a:off x="477" y="959"/>
              <a:ext cx="0" cy="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48" name="直接连接符 9247"/>
            <p:cNvSpPr/>
            <p:nvPr/>
          </p:nvSpPr>
          <p:spPr>
            <a:xfrm flipV="1">
              <a:off x="509" y="959"/>
              <a:ext cx="0" cy="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49" name="直接连接符 9248"/>
            <p:cNvSpPr/>
            <p:nvPr/>
          </p:nvSpPr>
          <p:spPr>
            <a:xfrm flipV="1">
              <a:off x="540" y="960"/>
              <a:ext cx="1" cy="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50" name="直接连接符 9249"/>
            <p:cNvSpPr/>
            <p:nvPr/>
          </p:nvSpPr>
          <p:spPr>
            <a:xfrm flipV="1">
              <a:off x="572" y="963"/>
              <a:ext cx="1" cy="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51" name="直接连接符 9250"/>
            <p:cNvSpPr/>
            <p:nvPr/>
          </p:nvSpPr>
          <p:spPr>
            <a:xfrm flipV="1">
              <a:off x="604" y="967"/>
              <a:ext cx="1" cy="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52" name="直接连接符 9251"/>
            <p:cNvSpPr/>
            <p:nvPr/>
          </p:nvSpPr>
          <p:spPr>
            <a:xfrm flipV="1">
              <a:off x="636" y="972"/>
              <a:ext cx="1" cy="9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53" name="直接连接符 9252"/>
            <p:cNvSpPr/>
            <p:nvPr/>
          </p:nvSpPr>
          <p:spPr>
            <a:xfrm flipV="1">
              <a:off x="667" y="979"/>
              <a:ext cx="1" cy="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54" name="直接连接符 9253"/>
            <p:cNvSpPr/>
            <p:nvPr/>
          </p:nvSpPr>
          <p:spPr>
            <a:xfrm flipV="1">
              <a:off x="698" y="987"/>
              <a:ext cx="2" cy="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55" name="直接连接符 9254"/>
            <p:cNvSpPr/>
            <p:nvPr/>
          </p:nvSpPr>
          <p:spPr>
            <a:xfrm flipV="1">
              <a:off x="729" y="996"/>
              <a:ext cx="2" cy="9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56" name="直接连接符 9255"/>
            <p:cNvSpPr/>
            <p:nvPr/>
          </p:nvSpPr>
          <p:spPr>
            <a:xfrm flipV="1">
              <a:off x="759" y="1007"/>
              <a:ext cx="3" cy="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57" name="直接连接符 9256"/>
            <p:cNvSpPr/>
            <p:nvPr/>
          </p:nvSpPr>
          <p:spPr>
            <a:xfrm flipV="1">
              <a:off x="789" y="1018"/>
              <a:ext cx="3" cy="8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58" name="直接连接符 9257"/>
            <p:cNvSpPr/>
            <p:nvPr/>
          </p:nvSpPr>
          <p:spPr>
            <a:xfrm flipV="1">
              <a:off x="818" y="1031"/>
              <a:ext cx="3" cy="7"/>
            </a:xfrm>
            <a:prstGeom prst="line">
              <a:avLst/>
            </a:prstGeom>
            <a:ln w="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59" name="任意多边形 9258"/>
            <p:cNvSpPr/>
            <p:nvPr/>
          </p:nvSpPr>
          <p:spPr>
            <a:xfrm>
              <a:off x="138" y="433"/>
              <a:ext cx="0" cy="36"/>
            </a:xfrm>
            <a:custGeom>
              <a:avLst/>
              <a:gdLst/>
              <a:ahLst/>
              <a:cxnLst/>
              <a:rect l="0" t="0" r="0" b="0"/>
              <a:pathLst>
                <a:path h="178">
                  <a:moveTo>
                    <a:pt x="0" y="0"/>
                  </a:moveTo>
                  <a:lnTo>
                    <a:pt x="0" y="134"/>
                  </a:lnTo>
                  <a:lnTo>
                    <a:pt x="0" y="178"/>
                  </a:lnTo>
                </a:path>
              </a:pathLst>
            </a:custGeom>
            <a:noFill/>
            <a:ln w="317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60" name="直接连接符 9259"/>
            <p:cNvSpPr/>
            <p:nvPr/>
          </p:nvSpPr>
          <p:spPr>
            <a:xfrm>
              <a:off x="138" y="1049"/>
              <a:ext cx="0" cy="8"/>
            </a:xfrm>
            <a:prstGeom prst="line">
              <a:avLst/>
            </a:prstGeom>
            <a:ln w="317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61" name="任意多边形 9260"/>
            <p:cNvSpPr/>
            <p:nvPr/>
          </p:nvSpPr>
          <p:spPr>
            <a:xfrm>
              <a:off x="26" y="121"/>
              <a:ext cx="20" cy="6"/>
            </a:xfrm>
            <a:custGeom>
              <a:avLst/>
              <a:gdLst/>
              <a:ahLst/>
              <a:cxnLst/>
              <a:rect l="0" t="0" r="0" b="0"/>
              <a:pathLst>
                <a:path w="97" h="28">
                  <a:moveTo>
                    <a:pt x="97" y="28"/>
                  </a:moveTo>
                  <a:lnTo>
                    <a:pt x="72" y="20"/>
                  </a:lnTo>
                  <a:lnTo>
                    <a:pt x="48" y="13"/>
                  </a:lnTo>
                  <a:lnTo>
                    <a:pt x="0" y="0"/>
                  </a:lnTo>
                </a:path>
              </a:pathLst>
            </a:custGeom>
            <a:noFill/>
            <a:ln w="317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62" name="直接连接符 9261"/>
            <p:cNvSpPr/>
            <p:nvPr/>
          </p:nvSpPr>
          <p:spPr>
            <a:xfrm flipV="1">
              <a:off x="850" y="1049"/>
              <a:ext cx="0" cy="8"/>
            </a:xfrm>
            <a:prstGeom prst="line">
              <a:avLst/>
            </a:prstGeom>
            <a:ln w="317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63" name="任意多边形 9262"/>
            <p:cNvSpPr/>
            <p:nvPr/>
          </p:nvSpPr>
          <p:spPr>
            <a:xfrm>
              <a:off x="26" y="26"/>
              <a:ext cx="824" cy="86"/>
            </a:xfrm>
            <a:custGeom>
              <a:avLst/>
              <a:gdLst/>
              <a:ahLst/>
              <a:cxnLst/>
              <a:rect l="0" t="0" r="0" b="0"/>
              <a:pathLst>
                <a:path w="4119" h="432">
                  <a:moveTo>
                    <a:pt x="0" y="432"/>
                  </a:moveTo>
                  <a:lnTo>
                    <a:pt x="177" y="379"/>
                  </a:lnTo>
                  <a:lnTo>
                    <a:pt x="353" y="330"/>
                  </a:lnTo>
                  <a:lnTo>
                    <a:pt x="524" y="284"/>
                  </a:lnTo>
                  <a:lnTo>
                    <a:pt x="694" y="242"/>
                  </a:lnTo>
                  <a:lnTo>
                    <a:pt x="858" y="202"/>
                  </a:lnTo>
                  <a:lnTo>
                    <a:pt x="1021" y="167"/>
                  </a:lnTo>
                  <a:lnTo>
                    <a:pt x="1101" y="150"/>
                  </a:lnTo>
                  <a:lnTo>
                    <a:pt x="1180" y="135"/>
                  </a:lnTo>
                  <a:lnTo>
                    <a:pt x="1258" y="121"/>
                  </a:lnTo>
                  <a:lnTo>
                    <a:pt x="1338" y="108"/>
                  </a:lnTo>
                  <a:lnTo>
                    <a:pt x="1489" y="82"/>
                  </a:lnTo>
                  <a:lnTo>
                    <a:pt x="1639" y="60"/>
                  </a:lnTo>
                  <a:lnTo>
                    <a:pt x="1785" y="41"/>
                  </a:lnTo>
                  <a:lnTo>
                    <a:pt x="1929" y="26"/>
                  </a:lnTo>
                  <a:lnTo>
                    <a:pt x="2068" y="14"/>
                  </a:lnTo>
                  <a:lnTo>
                    <a:pt x="2206" y="6"/>
                  </a:lnTo>
                  <a:lnTo>
                    <a:pt x="2271" y="3"/>
                  </a:lnTo>
                  <a:lnTo>
                    <a:pt x="2338" y="1"/>
                  </a:lnTo>
                  <a:lnTo>
                    <a:pt x="2470" y="0"/>
                  </a:lnTo>
                  <a:lnTo>
                    <a:pt x="2595" y="1"/>
                  </a:lnTo>
                  <a:lnTo>
                    <a:pt x="2658" y="3"/>
                  </a:lnTo>
                  <a:lnTo>
                    <a:pt x="2720" y="6"/>
                  </a:lnTo>
                  <a:lnTo>
                    <a:pt x="2840" y="14"/>
                  </a:lnTo>
                  <a:lnTo>
                    <a:pt x="2958" y="26"/>
                  </a:lnTo>
                  <a:lnTo>
                    <a:pt x="3071" y="41"/>
                  </a:lnTo>
                  <a:lnTo>
                    <a:pt x="3184" y="60"/>
                  </a:lnTo>
                  <a:lnTo>
                    <a:pt x="3291" y="82"/>
                  </a:lnTo>
                  <a:lnTo>
                    <a:pt x="3397" y="108"/>
                  </a:lnTo>
                  <a:lnTo>
                    <a:pt x="3447" y="121"/>
                  </a:lnTo>
                  <a:lnTo>
                    <a:pt x="3498" y="135"/>
                  </a:lnTo>
                  <a:lnTo>
                    <a:pt x="3546" y="150"/>
                  </a:lnTo>
                  <a:lnTo>
                    <a:pt x="3596" y="167"/>
                  </a:lnTo>
                  <a:lnTo>
                    <a:pt x="3690" y="202"/>
                  </a:lnTo>
                  <a:lnTo>
                    <a:pt x="3783" y="242"/>
                  </a:lnTo>
                  <a:lnTo>
                    <a:pt x="3870" y="284"/>
                  </a:lnTo>
                  <a:lnTo>
                    <a:pt x="3956" y="330"/>
                  </a:lnTo>
                  <a:lnTo>
                    <a:pt x="4038" y="379"/>
                  </a:lnTo>
                  <a:lnTo>
                    <a:pt x="4119" y="432"/>
                  </a:lnTo>
                </a:path>
              </a:pathLst>
            </a:custGeom>
            <a:noFill/>
            <a:ln w="317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64" name="直接连接符 9263"/>
            <p:cNvSpPr/>
            <p:nvPr/>
          </p:nvSpPr>
          <p:spPr>
            <a:xfrm flipV="1">
              <a:off x="850" y="460"/>
              <a:ext cx="0" cy="9"/>
            </a:xfrm>
            <a:prstGeom prst="line">
              <a:avLst/>
            </a:prstGeom>
            <a:ln w="317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65" name="任意多边形 9264"/>
            <p:cNvSpPr/>
            <p:nvPr/>
          </p:nvSpPr>
          <p:spPr>
            <a:xfrm>
              <a:off x="138" y="469"/>
              <a:ext cx="712" cy="71"/>
            </a:xfrm>
            <a:custGeom>
              <a:avLst/>
              <a:gdLst/>
              <a:ahLst/>
              <a:cxnLst/>
              <a:rect l="0" t="0" r="0" b="0"/>
              <a:pathLst>
                <a:path w="3559" h="358">
                  <a:moveTo>
                    <a:pt x="0" y="0"/>
                  </a:moveTo>
                  <a:lnTo>
                    <a:pt x="111" y="42"/>
                  </a:lnTo>
                  <a:lnTo>
                    <a:pt x="222" y="83"/>
                  </a:lnTo>
                  <a:lnTo>
                    <a:pt x="333" y="120"/>
                  </a:lnTo>
                  <a:lnTo>
                    <a:pt x="445" y="156"/>
                  </a:lnTo>
                  <a:lnTo>
                    <a:pt x="556" y="186"/>
                  </a:lnTo>
                  <a:lnTo>
                    <a:pt x="667" y="217"/>
                  </a:lnTo>
                  <a:lnTo>
                    <a:pt x="778" y="243"/>
                  </a:lnTo>
                  <a:lnTo>
                    <a:pt x="889" y="268"/>
                  </a:lnTo>
                  <a:lnTo>
                    <a:pt x="1000" y="287"/>
                  </a:lnTo>
                  <a:lnTo>
                    <a:pt x="1111" y="306"/>
                  </a:lnTo>
                  <a:lnTo>
                    <a:pt x="1222" y="321"/>
                  </a:lnTo>
                  <a:lnTo>
                    <a:pt x="1333" y="335"/>
                  </a:lnTo>
                  <a:lnTo>
                    <a:pt x="1444" y="344"/>
                  </a:lnTo>
                  <a:lnTo>
                    <a:pt x="1555" y="352"/>
                  </a:lnTo>
                  <a:lnTo>
                    <a:pt x="1666" y="355"/>
                  </a:lnTo>
                  <a:lnTo>
                    <a:pt x="1779" y="358"/>
                  </a:lnTo>
                  <a:lnTo>
                    <a:pt x="1891" y="355"/>
                  </a:lnTo>
                  <a:lnTo>
                    <a:pt x="2002" y="352"/>
                  </a:lnTo>
                  <a:lnTo>
                    <a:pt x="2113" y="344"/>
                  </a:lnTo>
                  <a:lnTo>
                    <a:pt x="2224" y="335"/>
                  </a:lnTo>
                  <a:lnTo>
                    <a:pt x="2335" y="321"/>
                  </a:lnTo>
                  <a:lnTo>
                    <a:pt x="2446" y="306"/>
                  </a:lnTo>
                  <a:lnTo>
                    <a:pt x="2557" y="287"/>
                  </a:lnTo>
                  <a:lnTo>
                    <a:pt x="2668" y="268"/>
                  </a:lnTo>
                  <a:lnTo>
                    <a:pt x="2779" y="243"/>
                  </a:lnTo>
                  <a:lnTo>
                    <a:pt x="2890" y="217"/>
                  </a:lnTo>
                  <a:lnTo>
                    <a:pt x="3001" y="186"/>
                  </a:lnTo>
                  <a:lnTo>
                    <a:pt x="3112" y="156"/>
                  </a:lnTo>
                  <a:lnTo>
                    <a:pt x="3223" y="120"/>
                  </a:lnTo>
                  <a:lnTo>
                    <a:pt x="3334" y="83"/>
                  </a:lnTo>
                  <a:lnTo>
                    <a:pt x="3445" y="42"/>
                  </a:lnTo>
                  <a:lnTo>
                    <a:pt x="3559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66" name="直接连接符 9265"/>
            <p:cNvSpPr/>
            <p:nvPr/>
          </p:nvSpPr>
          <p:spPr>
            <a:xfrm flipV="1">
              <a:off x="138" y="469"/>
              <a:ext cx="0" cy="580"/>
            </a:xfrm>
            <a:prstGeom prst="line">
              <a:avLst/>
            </a:prstGeom>
            <a:ln w="317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67" name="直接连接符 9266"/>
            <p:cNvSpPr/>
            <p:nvPr/>
          </p:nvSpPr>
          <p:spPr>
            <a:xfrm flipV="1">
              <a:off x="850" y="469"/>
              <a:ext cx="0" cy="580"/>
            </a:xfrm>
            <a:prstGeom prst="line">
              <a:avLst/>
            </a:prstGeom>
            <a:ln w="317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68" name="任意多边形 9267"/>
            <p:cNvSpPr/>
            <p:nvPr/>
          </p:nvSpPr>
          <p:spPr>
            <a:xfrm>
              <a:off x="46" y="121"/>
              <a:ext cx="804" cy="339"/>
            </a:xfrm>
            <a:custGeom>
              <a:avLst/>
              <a:gdLst/>
              <a:ahLst/>
              <a:cxnLst/>
              <a:rect l="0" t="0" r="0" b="0"/>
              <a:pathLst>
                <a:path w="4022" h="1694">
                  <a:moveTo>
                    <a:pt x="4022" y="1694"/>
                  </a:moveTo>
                  <a:lnTo>
                    <a:pt x="4022" y="0"/>
                  </a:lnTo>
                  <a:lnTo>
                    <a:pt x="3985" y="25"/>
                  </a:lnTo>
                  <a:lnTo>
                    <a:pt x="3967" y="37"/>
                  </a:lnTo>
                  <a:lnTo>
                    <a:pt x="3950" y="51"/>
                  </a:lnTo>
                  <a:lnTo>
                    <a:pt x="3931" y="62"/>
                  </a:lnTo>
                  <a:lnTo>
                    <a:pt x="3913" y="74"/>
                  </a:lnTo>
                  <a:lnTo>
                    <a:pt x="3877" y="99"/>
                  </a:lnTo>
                  <a:lnTo>
                    <a:pt x="3856" y="110"/>
                  </a:lnTo>
                  <a:lnTo>
                    <a:pt x="3837" y="121"/>
                  </a:lnTo>
                  <a:lnTo>
                    <a:pt x="3798" y="144"/>
                  </a:lnTo>
                  <a:lnTo>
                    <a:pt x="3758" y="164"/>
                  </a:lnTo>
                  <a:lnTo>
                    <a:pt x="3737" y="174"/>
                  </a:lnTo>
                  <a:lnTo>
                    <a:pt x="3718" y="186"/>
                  </a:lnTo>
                  <a:lnTo>
                    <a:pt x="3675" y="204"/>
                  </a:lnTo>
                  <a:lnTo>
                    <a:pt x="3653" y="213"/>
                  </a:lnTo>
                  <a:lnTo>
                    <a:pt x="3633" y="223"/>
                  </a:lnTo>
                  <a:lnTo>
                    <a:pt x="3589" y="241"/>
                  </a:lnTo>
                  <a:lnTo>
                    <a:pt x="3545" y="259"/>
                  </a:lnTo>
                  <a:lnTo>
                    <a:pt x="3498" y="275"/>
                  </a:lnTo>
                  <a:lnTo>
                    <a:pt x="3453" y="291"/>
                  </a:lnTo>
                  <a:lnTo>
                    <a:pt x="3405" y="306"/>
                  </a:lnTo>
                  <a:lnTo>
                    <a:pt x="3381" y="313"/>
                  </a:lnTo>
                  <a:lnTo>
                    <a:pt x="3359" y="321"/>
                  </a:lnTo>
                  <a:lnTo>
                    <a:pt x="3309" y="333"/>
                  </a:lnTo>
                  <a:lnTo>
                    <a:pt x="3259" y="346"/>
                  </a:lnTo>
                  <a:lnTo>
                    <a:pt x="3208" y="357"/>
                  </a:lnTo>
                  <a:lnTo>
                    <a:pt x="3157" y="368"/>
                  </a:lnTo>
                  <a:lnTo>
                    <a:pt x="3104" y="377"/>
                  </a:lnTo>
                  <a:lnTo>
                    <a:pt x="3050" y="386"/>
                  </a:lnTo>
                  <a:lnTo>
                    <a:pt x="2996" y="394"/>
                  </a:lnTo>
                  <a:lnTo>
                    <a:pt x="2942" y="402"/>
                  </a:lnTo>
                  <a:lnTo>
                    <a:pt x="2885" y="408"/>
                  </a:lnTo>
                  <a:lnTo>
                    <a:pt x="2828" y="414"/>
                  </a:lnTo>
                  <a:lnTo>
                    <a:pt x="2769" y="418"/>
                  </a:lnTo>
                  <a:lnTo>
                    <a:pt x="2740" y="420"/>
                  </a:lnTo>
                  <a:lnTo>
                    <a:pt x="2712" y="424"/>
                  </a:lnTo>
                  <a:lnTo>
                    <a:pt x="2652" y="426"/>
                  </a:lnTo>
                  <a:lnTo>
                    <a:pt x="2621" y="427"/>
                  </a:lnTo>
                  <a:lnTo>
                    <a:pt x="2592" y="429"/>
                  </a:lnTo>
                  <a:lnTo>
                    <a:pt x="2560" y="429"/>
                  </a:lnTo>
                  <a:lnTo>
                    <a:pt x="2529" y="431"/>
                  </a:lnTo>
                  <a:lnTo>
                    <a:pt x="2468" y="433"/>
                  </a:lnTo>
                  <a:lnTo>
                    <a:pt x="2435" y="432"/>
                  </a:lnTo>
                  <a:lnTo>
                    <a:pt x="2403" y="432"/>
                  </a:lnTo>
                  <a:lnTo>
                    <a:pt x="2340" y="431"/>
                  </a:lnTo>
                  <a:lnTo>
                    <a:pt x="2274" y="428"/>
                  </a:lnTo>
                  <a:lnTo>
                    <a:pt x="2208" y="427"/>
                  </a:lnTo>
                  <a:lnTo>
                    <a:pt x="2140" y="423"/>
                  </a:lnTo>
                  <a:lnTo>
                    <a:pt x="2106" y="420"/>
                  </a:lnTo>
                  <a:lnTo>
                    <a:pt x="2074" y="419"/>
                  </a:lnTo>
                  <a:lnTo>
                    <a:pt x="2038" y="416"/>
                  </a:lnTo>
                  <a:lnTo>
                    <a:pt x="2004" y="414"/>
                  </a:lnTo>
                  <a:lnTo>
                    <a:pt x="1935" y="409"/>
                  </a:lnTo>
                  <a:lnTo>
                    <a:pt x="1899" y="405"/>
                  </a:lnTo>
                  <a:lnTo>
                    <a:pt x="1864" y="401"/>
                  </a:lnTo>
                  <a:lnTo>
                    <a:pt x="1793" y="394"/>
                  </a:lnTo>
                  <a:lnTo>
                    <a:pt x="1720" y="385"/>
                  </a:lnTo>
                  <a:lnTo>
                    <a:pt x="1648" y="377"/>
                  </a:lnTo>
                  <a:lnTo>
                    <a:pt x="1573" y="367"/>
                  </a:lnTo>
                  <a:lnTo>
                    <a:pt x="1535" y="361"/>
                  </a:lnTo>
                  <a:lnTo>
                    <a:pt x="1499" y="357"/>
                  </a:lnTo>
                  <a:lnTo>
                    <a:pt x="1423" y="346"/>
                  </a:lnTo>
                  <a:lnTo>
                    <a:pt x="1347" y="334"/>
                  </a:lnTo>
                  <a:lnTo>
                    <a:pt x="1308" y="326"/>
                  </a:lnTo>
                  <a:lnTo>
                    <a:pt x="1269" y="319"/>
                  </a:lnTo>
                  <a:lnTo>
                    <a:pt x="1191" y="306"/>
                  </a:lnTo>
                  <a:lnTo>
                    <a:pt x="1150" y="298"/>
                  </a:lnTo>
                  <a:lnTo>
                    <a:pt x="1110" y="291"/>
                  </a:lnTo>
                  <a:lnTo>
                    <a:pt x="1031" y="276"/>
                  </a:lnTo>
                  <a:lnTo>
                    <a:pt x="949" y="259"/>
                  </a:lnTo>
                  <a:lnTo>
                    <a:pt x="868" y="242"/>
                  </a:lnTo>
                  <a:lnTo>
                    <a:pt x="784" y="224"/>
                  </a:lnTo>
                  <a:lnTo>
                    <a:pt x="701" y="206"/>
                  </a:lnTo>
                  <a:lnTo>
                    <a:pt x="615" y="186"/>
                  </a:lnTo>
                  <a:lnTo>
                    <a:pt x="530" y="165"/>
                  </a:lnTo>
                  <a:lnTo>
                    <a:pt x="486" y="154"/>
                  </a:lnTo>
                  <a:lnTo>
                    <a:pt x="443" y="144"/>
                  </a:lnTo>
                  <a:lnTo>
                    <a:pt x="357" y="123"/>
                  </a:lnTo>
                  <a:lnTo>
                    <a:pt x="268" y="99"/>
                  </a:lnTo>
                  <a:lnTo>
                    <a:pt x="180" y="77"/>
                  </a:lnTo>
                  <a:lnTo>
                    <a:pt x="89" y="52"/>
                  </a:lnTo>
                  <a:lnTo>
                    <a:pt x="44" y="39"/>
                  </a:lnTo>
                  <a:lnTo>
                    <a:pt x="0" y="28"/>
                  </a:lnTo>
                  <a:lnTo>
                    <a:pt x="26" y="40"/>
                  </a:lnTo>
                  <a:lnTo>
                    <a:pt x="52" y="55"/>
                  </a:lnTo>
                  <a:lnTo>
                    <a:pt x="77" y="72"/>
                  </a:lnTo>
                  <a:lnTo>
                    <a:pt x="103" y="91"/>
                  </a:lnTo>
                  <a:lnTo>
                    <a:pt x="126" y="113"/>
                  </a:lnTo>
                  <a:lnTo>
                    <a:pt x="149" y="137"/>
                  </a:lnTo>
                  <a:lnTo>
                    <a:pt x="171" y="163"/>
                  </a:lnTo>
                  <a:lnTo>
                    <a:pt x="194" y="194"/>
                  </a:lnTo>
                  <a:lnTo>
                    <a:pt x="213" y="224"/>
                  </a:lnTo>
                  <a:lnTo>
                    <a:pt x="233" y="257"/>
                  </a:lnTo>
                  <a:lnTo>
                    <a:pt x="251" y="292"/>
                  </a:lnTo>
                  <a:lnTo>
                    <a:pt x="271" y="331"/>
                  </a:lnTo>
                  <a:lnTo>
                    <a:pt x="288" y="370"/>
                  </a:lnTo>
                  <a:lnTo>
                    <a:pt x="305" y="412"/>
                  </a:lnTo>
                  <a:lnTo>
                    <a:pt x="320" y="457"/>
                  </a:lnTo>
                  <a:lnTo>
                    <a:pt x="336" y="505"/>
                  </a:lnTo>
                  <a:lnTo>
                    <a:pt x="349" y="554"/>
                  </a:lnTo>
                  <a:lnTo>
                    <a:pt x="362" y="605"/>
                  </a:lnTo>
                  <a:lnTo>
                    <a:pt x="375" y="659"/>
                  </a:lnTo>
                  <a:lnTo>
                    <a:pt x="387" y="714"/>
                  </a:lnTo>
                  <a:lnTo>
                    <a:pt x="398" y="772"/>
                  </a:lnTo>
                  <a:lnTo>
                    <a:pt x="408" y="832"/>
                  </a:lnTo>
                  <a:lnTo>
                    <a:pt x="417" y="894"/>
                  </a:lnTo>
                  <a:lnTo>
                    <a:pt x="426" y="960"/>
                  </a:lnTo>
                  <a:lnTo>
                    <a:pt x="433" y="1027"/>
                  </a:lnTo>
                  <a:lnTo>
                    <a:pt x="439" y="1096"/>
                  </a:lnTo>
                  <a:lnTo>
                    <a:pt x="445" y="1168"/>
                  </a:lnTo>
                  <a:lnTo>
                    <a:pt x="451" y="1242"/>
                  </a:lnTo>
                  <a:lnTo>
                    <a:pt x="454" y="1317"/>
                  </a:lnTo>
                  <a:lnTo>
                    <a:pt x="458" y="1396"/>
                  </a:lnTo>
                  <a:lnTo>
                    <a:pt x="460" y="1476"/>
                  </a:lnTo>
                  <a:lnTo>
                    <a:pt x="463" y="1560"/>
                  </a:lnTo>
                </a:path>
              </a:pathLst>
            </a:custGeom>
            <a:noFill/>
            <a:ln w="317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69" name="任意多边形 9268"/>
            <p:cNvSpPr/>
            <p:nvPr/>
          </p:nvSpPr>
          <p:spPr>
            <a:xfrm>
              <a:off x="138" y="1057"/>
              <a:ext cx="712" cy="72"/>
            </a:xfrm>
            <a:custGeom>
              <a:avLst/>
              <a:gdLst/>
              <a:ahLst/>
              <a:cxnLst/>
              <a:rect l="0" t="0" r="0" b="0"/>
              <a:pathLst>
                <a:path w="3559" h="359">
                  <a:moveTo>
                    <a:pt x="0" y="0"/>
                  </a:moveTo>
                  <a:lnTo>
                    <a:pt x="111" y="42"/>
                  </a:lnTo>
                  <a:lnTo>
                    <a:pt x="222" y="83"/>
                  </a:lnTo>
                  <a:lnTo>
                    <a:pt x="333" y="120"/>
                  </a:lnTo>
                  <a:lnTo>
                    <a:pt x="445" y="157"/>
                  </a:lnTo>
                  <a:lnTo>
                    <a:pt x="556" y="187"/>
                  </a:lnTo>
                  <a:lnTo>
                    <a:pt x="667" y="218"/>
                  </a:lnTo>
                  <a:lnTo>
                    <a:pt x="778" y="244"/>
                  </a:lnTo>
                  <a:lnTo>
                    <a:pt x="889" y="269"/>
                  </a:lnTo>
                  <a:lnTo>
                    <a:pt x="1000" y="288"/>
                  </a:lnTo>
                  <a:lnTo>
                    <a:pt x="1111" y="308"/>
                  </a:lnTo>
                  <a:lnTo>
                    <a:pt x="1222" y="322"/>
                  </a:lnTo>
                  <a:lnTo>
                    <a:pt x="1333" y="336"/>
                  </a:lnTo>
                  <a:lnTo>
                    <a:pt x="1444" y="345"/>
                  </a:lnTo>
                  <a:lnTo>
                    <a:pt x="1555" y="353"/>
                  </a:lnTo>
                  <a:lnTo>
                    <a:pt x="1666" y="356"/>
                  </a:lnTo>
                  <a:lnTo>
                    <a:pt x="1779" y="359"/>
                  </a:lnTo>
                  <a:lnTo>
                    <a:pt x="1891" y="356"/>
                  </a:lnTo>
                  <a:lnTo>
                    <a:pt x="2002" y="353"/>
                  </a:lnTo>
                  <a:lnTo>
                    <a:pt x="2113" y="345"/>
                  </a:lnTo>
                  <a:lnTo>
                    <a:pt x="2224" y="336"/>
                  </a:lnTo>
                  <a:lnTo>
                    <a:pt x="2335" y="322"/>
                  </a:lnTo>
                  <a:lnTo>
                    <a:pt x="2446" y="308"/>
                  </a:lnTo>
                  <a:lnTo>
                    <a:pt x="2557" y="288"/>
                  </a:lnTo>
                  <a:lnTo>
                    <a:pt x="2668" y="269"/>
                  </a:lnTo>
                  <a:lnTo>
                    <a:pt x="2779" y="244"/>
                  </a:lnTo>
                  <a:lnTo>
                    <a:pt x="2890" y="218"/>
                  </a:lnTo>
                  <a:lnTo>
                    <a:pt x="3001" y="187"/>
                  </a:lnTo>
                  <a:lnTo>
                    <a:pt x="3112" y="157"/>
                  </a:lnTo>
                  <a:lnTo>
                    <a:pt x="3223" y="120"/>
                  </a:lnTo>
                  <a:lnTo>
                    <a:pt x="3334" y="83"/>
                  </a:lnTo>
                  <a:lnTo>
                    <a:pt x="3445" y="42"/>
                  </a:lnTo>
                  <a:lnTo>
                    <a:pt x="3559" y="0"/>
                  </a:lnTo>
                </a:path>
              </a:pathLst>
            </a:custGeom>
            <a:noFill/>
            <a:ln w="317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9270" name="组合 9269"/>
          <p:cNvGrpSpPr/>
          <p:nvPr/>
        </p:nvGrpSpPr>
        <p:grpSpPr>
          <a:xfrm>
            <a:off x="1947863" y="5189855"/>
            <a:ext cx="1371600" cy="1492250"/>
            <a:chOff x="0" y="0"/>
            <a:chExt cx="864" cy="940"/>
          </a:xfrm>
        </p:grpSpPr>
        <p:sp>
          <p:nvSpPr>
            <p:cNvPr id="9271" name="文本框 9270"/>
            <p:cNvSpPr txBox="1"/>
            <p:nvPr/>
          </p:nvSpPr>
          <p:spPr>
            <a:xfrm>
              <a:off x="0" y="613"/>
              <a:ext cx="86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111111"/>
                  </a:solidFill>
                  <a:latin typeface="Arial" panose="020B0604020202020204" charset="-76"/>
                  <a:ea typeface="宋体" panose="02010600030101010101" pitchFamily="2" charset="-122"/>
                </a:rPr>
                <a:t>石块</a:t>
              </a:r>
            </a:p>
          </p:txBody>
        </p:sp>
        <p:sp>
          <p:nvSpPr>
            <p:cNvPr id="9272" name="任意多边形 9271" descr="白色大理石"/>
            <p:cNvSpPr/>
            <p:nvPr/>
          </p:nvSpPr>
          <p:spPr>
            <a:xfrm>
              <a:off x="7" y="0"/>
              <a:ext cx="816" cy="593"/>
            </a:xfrm>
            <a:custGeom>
              <a:avLst/>
              <a:gdLst/>
              <a:ahLst/>
              <a:cxnLst/>
              <a:rect l="0" t="0" r="0" b="0"/>
              <a:pathLst>
                <a:path w="846" h="599">
                  <a:moveTo>
                    <a:pt x="0" y="372"/>
                  </a:moveTo>
                  <a:cubicBezTo>
                    <a:pt x="0" y="346"/>
                    <a:pt x="8" y="295"/>
                    <a:pt x="13" y="261"/>
                  </a:cubicBezTo>
                  <a:cubicBezTo>
                    <a:pt x="14" y="255"/>
                    <a:pt x="18" y="189"/>
                    <a:pt x="29" y="170"/>
                  </a:cubicBezTo>
                  <a:cubicBezTo>
                    <a:pt x="73" y="98"/>
                    <a:pt x="207" y="51"/>
                    <a:pt x="284" y="22"/>
                  </a:cubicBezTo>
                  <a:cubicBezTo>
                    <a:pt x="361" y="0"/>
                    <a:pt x="449" y="32"/>
                    <a:pt x="490" y="39"/>
                  </a:cubicBezTo>
                  <a:cubicBezTo>
                    <a:pt x="531" y="46"/>
                    <a:pt x="517" y="52"/>
                    <a:pt x="531" y="63"/>
                  </a:cubicBezTo>
                  <a:cubicBezTo>
                    <a:pt x="545" y="74"/>
                    <a:pt x="557" y="95"/>
                    <a:pt x="572" y="105"/>
                  </a:cubicBezTo>
                  <a:cubicBezTo>
                    <a:pt x="587" y="115"/>
                    <a:pt x="610" y="117"/>
                    <a:pt x="622" y="121"/>
                  </a:cubicBezTo>
                  <a:cubicBezTo>
                    <a:pt x="630" y="124"/>
                    <a:pt x="646" y="129"/>
                    <a:pt x="646" y="129"/>
                  </a:cubicBezTo>
                  <a:cubicBezTo>
                    <a:pt x="661" y="144"/>
                    <a:pt x="667" y="153"/>
                    <a:pt x="688" y="162"/>
                  </a:cubicBezTo>
                  <a:cubicBezTo>
                    <a:pt x="704" y="169"/>
                    <a:pt x="737" y="179"/>
                    <a:pt x="737" y="179"/>
                  </a:cubicBezTo>
                  <a:cubicBezTo>
                    <a:pt x="753" y="203"/>
                    <a:pt x="762" y="228"/>
                    <a:pt x="778" y="253"/>
                  </a:cubicBezTo>
                  <a:cubicBezTo>
                    <a:pt x="787" y="291"/>
                    <a:pt x="795" y="304"/>
                    <a:pt x="827" y="327"/>
                  </a:cubicBezTo>
                  <a:cubicBezTo>
                    <a:pt x="829" y="332"/>
                    <a:pt x="844" y="371"/>
                    <a:pt x="844" y="376"/>
                  </a:cubicBezTo>
                  <a:cubicBezTo>
                    <a:pt x="844" y="401"/>
                    <a:pt x="846" y="427"/>
                    <a:pt x="836" y="450"/>
                  </a:cubicBezTo>
                  <a:cubicBezTo>
                    <a:pt x="828" y="468"/>
                    <a:pt x="809" y="477"/>
                    <a:pt x="795" y="491"/>
                  </a:cubicBezTo>
                  <a:cubicBezTo>
                    <a:pt x="790" y="496"/>
                    <a:pt x="755" y="531"/>
                    <a:pt x="753" y="532"/>
                  </a:cubicBezTo>
                  <a:cubicBezTo>
                    <a:pt x="696" y="554"/>
                    <a:pt x="625" y="565"/>
                    <a:pt x="564" y="574"/>
                  </a:cubicBezTo>
                  <a:cubicBezTo>
                    <a:pt x="486" y="599"/>
                    <a:pt x="431" y="587"/>
                    <a:pt x="342" y="582"/>
                  </a:cubicBezTo>
                  <a:cubicBezTo>
                    <a:pt x="293" y="566"/>
                    <a:pt x="244" y="556"/>
                    <a:pt x="194" y="549"/>
                  </a:cubicBezTo>
                  <a:cubicBezTo>
                    <a:pt x="155" y="523"/>
                    <a:pt x="115" y="506"/>
                    <a:pt x="79" y="475"/>
                  </a:cubicBezTo>
                  <a:cubicBezTo>
                    <a:pt x="59" y="458"/>
                    <a:pt x="38" y="430"/>
                    <a:pt x="13" y="417"/>
                  </a:cubicBezTo>
                  <a:cubicBezTo>
                    <a:pt x="0" y="400"/>
                    <a:pt x="0" y="398"/>
                    <a:pt x="0" y="372"/>
                  </a:cubicBezTo>
                  <a:close/>
                </a:path>
              </a:pathLst>
            </a:custGeom>
            <a:blipFill rotWithShape="1">
              <a:blip r:embed="rId8" cstate="print"/>
            </a:blipFill>
            <a:ln w="19050" cap="flat" cmpd="sng">
              <a:solidFill>
                <a:srgbClr val="5F5F5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文本框 10241"/>
          <p:cNvSpPr txBox="1"/>
          <p:nvPr/>
        </p:nvSpPr>
        <p:spPr>
          <a:xfrm>
            <a:off x="612140" y="2172335"/>
            <a:ext cx="7862888" cy="11588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x-none" sz="2800" b="1" dirty="0">
                <a:solidFill>
                  <a:srgbClr val="0000FF"/>
                </a:solidFill>
                <a:latin typeface="Arial" panose="020B0604020202020204" charset="-76"/>
                <a:ea typeface="宋体" panose="02010600030101010101" pitchFamily="2" charset="-122"/>
              </a:rPr>
              <a:t>1.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charset="-76"/>
                <a:ea typeface="宋体" panose="02010600030101010101" pitchFamily="2" charset="-122"/>
              </a:rPr>
              <a:t>实验讨论：</a:t>
            </a: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　　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charset="-76"/>
                <a:ea typeface="宋体" panose="02010600030101010101" pitchFamily="2" charset="-122"/>
              </a:rPr>
              <a:t>以下方法测量的是那部分盐水的质量？</a:t>
            </a:r>
          </a:p>
        </p:txBody>
      </p:sp>
      <p:sp>
        <p:nvSpPr>
          <p:cNvPr id="10243" name="文本框 10242"/>
          <p:cNvSpPr txBox="1"/>
          <p:nvPr/>
        </p:nvSpPr>
        <p:spPr>
          <a:xfrm>
            <a:off x="2018665" y="6134735"/>
            <a:ext cx="3797300" cy="6254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lnSpc>
                <a:spcPct val="125000"/>
              </a:lnSpc>
              <a:buClrTx/>
            </a:pPr>
            <a:r>
              <a:rPr lang="zh-CN" altLang="en-US" sz="2800" b="1" dirty="0">
                <a:solidFill>
                  <a:srgbClr val="FF0066"/>
                </a:solidFill>
                <a:latin typeface="Arial" panose="020B0604020202020204" charset="-76"/>
                <a:ea typeface="宋体" panose="02010600030101010101" pitchFamily="2" charset="-122"/>
              </a:rPr>
              <a:t>这样测量有什么好处？</a:t>
            </a:r>
          </a:p>
        </p:txBody>
      </p:sp>
      <p:sp>
        <p:nvSpPr>
          <p:cNvPr id="10244" name="矩形 10243"/>
          <p:cNvSpPr/>
          <p:nvPr/>
        </p:nvSpPr>
        <p:spPr>
          <a:xfrm>
            <a:off x="2087245" y="1283018"/>
            <a:ext cx="4618038" cy="64516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en-US" altLang="zh-CN" sz="3600" b="1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3600" b="1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</a:t>
            </a:r>
            <a:r>
              <a:rPr lang="en-US" altLang="zh-CN" sz="3600" b="1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en-US" sz="3600" b="1" dirty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测量液体的密度</a:t>
            </a:r>
          </a:p>
        </p:txBody>
      </p:sp>
      <p:grpSp>
        <p:nvGrpSpPr>
          <p:cNvPr id="10245" name="组合 10244"/>
          <p:cNvGrpSpPr/>
          <p:nvPr/>
        </p:nvGrpSpPr>
        <p:grpSpPr>
          <a:xfrm>
            <a:off x="3976053" y="4299585"/>
            <a:ext cx="1230312" cy="1352550"/>
            <a:chOff x="0" y="0"/>
            <a:chExt cx="775" cy="853"/>
          </a:xfrm>
        </p:grpSpPr>
        <p:grpSp>
          <p:nvGrpSpPr>
            <p:cNvPr id="10246" name="组合 10245"/>
            <p:cNvGrpSpPr/>
            <p:nvPr/>
          </p:nvGrpSpPr>
          <p:grpSpPr>
            <a:xfrm>
              <a:off x="0" y="0"/>
              <a:ext cx="491" cy="392"/>
              <a:chOff x="0" y="0"/>
              <a:chExt cx="840" cy="749"/>
            </a:xfrm>
          </p:grpSpPr>
          <p:grpSp>
            <p:nvGrpSpPr>
              <p:cNvPr id="10247" name="xjhzja8"/>
              <p:cNvGrpSpPr/>
              <p:nvPr/>
            </p:nvGrpSpPr>
            <p:grpSpPr>
              <a:xfrm rot="3327236" flipH="1">
                <a:off x="44" y="14"/>
                <a:ext cx="749" cy="720"/>
                <a:chOff x="0" y="0"/>
                <a:chExt cx="1740" cy="1890"/>
              </a:xfrm>
            </p:grpSpPr>
            <p:sp>
              <p:nvSpPr>
                <p:cNvPr id="10248" name="流程图: 可选过程 10247"/>
                <p:cNvSpPr/>
                <p:nvPr/>
              </p:nvSpPr>
              <p:spPr>
                <a:xfrm>
                  <a:off x="225" y="930"/>
                  <a:ext cx="1440" cy="960"/>
                </a:xfrm>
                <a:prstGeom prst="flowChartAlternateProcess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249" name="任意多边形 10248"/>
                <p:cNvSpPr/>
                <p:nvPr/>
              </p:nvSpPr>
              <p:spPr>
                <a:xfrm>
                  <a:off x="0" y="0"/>
                  <a:ext cx="1740" cy="112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40" h="1129">
                      <a:moveTo>
                        <a:pt x="225" y="1129"/>
                      </a:moveTo>
                      <a:lnTo>
                        <a:pt x="225" y="360"/>
                      </a:lnTo>
                      <a:lnTo>
                        <a:pt x="225" y="180"/>
                      </a:lnTo>
                      <a:lnTo>
                        <a:pt x="0" y="45"/>
                      </a:lnTo>
                      <a:lnTo>
                        <a:pt x="285" y="0"/>
                      </a:lnTo>
                      <a:lnTo>
                        <a:pt x="1740" y="0"/>
                      </a:lnTo>
                      <a:lnTo>
                        <a:pt x="1665" y="120"/>
                      </a:lnTo>
                      <a:lnTo>
                        <a:pt x="1665" y="1129"/>
                      </a:lnTo>
                    </a:path>
                  </a:pathLst>
                </a:custGeom>
                <a:solidFill>
                  <a:srgbClr val="FFFFFF">
                    <a:alpha val="100000"/>
                  </a:srgbClr>
                </a:soli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0250" name="直角三角形 10249"/>
              <p:cNvSpPr/>
              <p:nvPr/>
            </p:nvSpPr>
            <p:spPr>
              <a:xfrm rot="19473959">
                <a:off x="78" y="117"/>
                <a:ext cx="750" cy="510"/>
              </a:xfrm>
              <a:prstGeom prst="rtTriangle">
                <a:avLst/>
              </a:prstGeom>
              <a:solidFill>
                <a:srgbClr val="CCFFFF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51" name="直接连接符 10250"/>
              <p:cNvSpPr/>
              <p:nvPr/>
            </p:nvSpPr>
            <p:spPr>
              <a:xfrm>
                <a:off x="0" y="375"/>
                <a:ext cx="840" cy="0"/>
              </a:xfrm>
              <a:prstGeom prst="line">
                <a:avLst/>
              </a:prstGeom>
              <a:ln w="28575" cap="flat" cmpd="sng">
                <a:solidFill>
                  <a:srgbClr val="99CCFF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0252" name="组合 10251"/>
            <p:cNvGrpSpPr/>
            <p:nvPr/>
          </p:nvGrpSpPr>
          <p:grpSpPr>
            <a:xfrm>
              <a:off x="394" y="493"/>
              <a:ext cx="381" cy="360"/>
              <a:chOff x="0" y="0"/>
              <a:chExt cx="490" cy="515"/>
            </a:xfrm>
          </p:grpSpPr>
          <p:grpSp>
            <p:nvGrpSpPr>
              <p:cNvPr id="10253" name="xjhzja8"/>
              <p:cNvGrpSpPr/>
              <p:nvPr/>
            </p:nvGrpSpPr>
            <p:grpSpPr>
              <a:xfrm rot="-39554" flipH="1">
                <a:off x="0" y="0"/>
                <a:ext cx="490" cy="515"/>
                <a:chOff x="0" y="0"/>
                <a:chExt cx="1740" cy="1890"/>
              </a:xfrm>
            </p:grpSpPr>
            <p:sp>
              <p:nvSpPr>
                <p:cNvPr id="10254" name="流程图: 可选过程 10253"/>
                <p:cNvSpPr/>
                <p:nvPr/>
              </p:nvSpPr>
              <p:spPr>
                <a:xfrm>
                  <a:off x="225" y="930"/>
                  <a:ext cx="1440" cy="960"/>
                </a:xfrm>
                <a:prstGeom prst="flowChartAlternateProcess">
                  <a:avLst/>
                </a:prstGeom>
                <a:solidFill>
                  <a:srgbClr val="CCFFFF">
                    <a:alpha val="100000"/>
                  </a:srgbClr>
                </a:solidFill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255" name="任意多边形 10254"/>
                <p:cNvSpPr/>
                <p:nvPr/>
              </p:nvSpPr>
              <p:spPr>
                <a:xfrm>
                  <a:off x="0" y="0"/>
                  <a:ext cx="1740" cy="112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40" h="1129">
                      <a:moveTo>
                        <a:pt x="225" y="1129"/>
                      </a:moveTo>
                      <a:lnTo>
                        <a:pt x="225" y="360"/>
                      </a:lnTo>
                      <a:lnTo>
                        <a:pt x="225" y="180"/>
                      </a:lnTo>
                      <a:lnTo>
                        <a:pt x="0" y="45"/>
                      </a:lnTo>
                      <a:lnTo>
                        <a:pt x="285" y="0"/>
                      </a:lnTo>
                      <a:lnTo>
                        <a:pt x="1740" y="0"/>
                      </a:lnTo>
                      <a:lnTo>
                        <a:pt x="1665" y="120"/>
                      </a:lnTo>
                      <a:lnTo>
                        <a:pt x="1665" y="1129"/>
                      </a:lnTo>
                    </a:path>
                  </a:pathLst>
                </a:custGeom>
                <a:solidFill>
                  <a:srgbClr val="FFFFFF">
                    <a:alpha val="100000"/>
                  </a:srgbClr>
                </a:soli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0256" name="直接连接符 10255"/>
              <p:cNvSpPr/>
              <p:nvPr/>
            </p:nvSpPr>
            <p:spPr>
              <a:xfrm>
                <a:off x="10" y="297"/>
                <a:ext cx="424" cy="0"/>
              </a:xfrm>
              <a:prstGeom prst="line">
                <a:avLst/>
              </a:prstGeom>
              <a:ln w="28575" cap="flat" cmpd="sng">
                <a:solidFill>
                  <a:srgbClr val="6699FF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0257" name="任意多边形 10256"/>
            <p:cNvSpPr/>
            <p:nvPr/>
          </p:nvSpPr>
          <p:spPr>
            <a:xfrm>
              <a:off x="493" y="215"/>
              <a:ext cx="123" cy="265"/>
            </a:xfrm>
            <a:custGeom>
              <a:avLst/>
              <a:gdLst>
                <a:gd name="txL" fmla="*/ 0 w 20794"/>
                <a:gd name="txT" fmla="*/ 0 h 21600"/>
                <a:gd name="txR" fmla="*/ 20794 w 20794"/>
                <a:gd name="txB" fmla="*/ 21600 h 21600"/>
              </a:gdLst>
              <a:ahLst/>
              <a:cxnLst>
                <a:cxn ang="270">
                  <a:pos x="0" y="0"/>
                </a:cxn>
                <a:cxn ang="0">
                  <a:pos x="20794" y="15755"/>
                </a:cxn>
                <a:cxn ang="90">
                  <a:pos x="0" y="21600"/>
                </a:cxn>
              </a:cxnLst>
              <a:rect l="txL" t="txT" r="txR" b="txB"/>
              <a:pathLst>
                <a:path w="20794" h="21600" fill="none">
                  <a:moveTo>
                    <a:pt x="0" y="0"/>
                  </a:moveTo>
                  <a:arcTo wR="21600" hR="21600" stAng="-5400000" swAng="4457989"/>
                </a:path>
                <a:path w="20794" h="21600" stroke="0">
                  <a:moveTo>
                    <a:pt x="0" y="0"/>
                  </a:moveTo>
                  <a:arcTo wR="21600" hR="21600" stAng="-5400000" swAng="4457989"/>
                  <a:lnTo>
                    <a:pt x="0" y="21600"/>
                  </a:lnTo>
                  <a:close/>
                </a:path>
              </a:pathLst>
            </a:custGeom>
            <a:noFill/>
            <a:ln w="28575" cap="flat" cmpd="sng">
              <a:solidFill>
                <a:srgbClr val="6699FF"/>
              </a:solidFill>
              <a:prstDash val="sysDot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0258" name="组合 10257"/>
          <p:cNvGrpSpPr/>
          <p:nvPr/>
        </p:nvGrpSpPr>
        <p:grpSpPr>
          <a:xfrm>
            <a:off x="578803" y="3759835"/>
            <a:ext cx="3236912" cy="2111375"/>
            <a:chOff x="0" y="0"/>
            <a:chExt cx="2039" cy="1331"/>
          </a:xfrm>
        </p:grpSpPr>
        <p:pic>
          <p:nvPicPr>
            <p:cNvPr id="10259" name="图片 10258" descr="tp3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0"/>
              <a:ext cx="2039" cy="1331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0260" name="组合 10259"/>
            <p:cNvGrpSpPr/>
            <p:nvPr/>
          </p:nvGrpSpPr>
          <p:grpSpPr>
            <a:xfrm>
              <a:off x="254" y="149"/>
              <a:ext cx="373" cy="371"/>
              <a:chOff x="0" y="0"/>
              <a:chExt cx="749" cy="720"/>
            </a:xfrm>
          </p:grpSpPr>
          <p:grpSp>
            <p:nvGrpSpPr>
              <p:cNvPr id="10261" name="xjhzja8"/>
              <p:cNvGrpSpPr/>
              <p:nvPr/>
            </p:nvGrpSpPr>
            <p:grpSpPr>
              <a:xfrm rot="-39554" flipH="1">
                <a:off x="0" y="0"/>
                <a:ext cx="749" cy="720"/>
                <a:chOff x="0" y="0"/>
                <a:chExt cx="1740" cy="1890"/>
              </a:xfrm>
            </p:grpSpPr>
            <p:sp>
              <p:nvSpPr>
                <p:cNvPr id="10262" name="流程图: 可选过程 10261"/>
                <p:cNvSpPr/>
                <p:nvPr/>
              </p:nvSpPr>
              <p:spPr>
                <a:xfrm>
                  <a:off x="225" y="930"/>
                  <a:ext cx="1440" cy="960"/>
                </a:xfrm>
                <a:prstGeom prst="flowChartAlternateProcess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263" name="任意多边形 10262"/>
                <p:cNvSpPr/>
                <p:nvPr/>
              </p:nvSpPr>
              <p:spPr>
                <a:xfrm>
                  <a:off x="0" y="0"/>
                  <a:ext cx="1740" cy="112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40" h="1129">
                      <a:moveTo>
                        <a:pt x="225" y="1129"/>
                      </a:moveTo>
                      <a:lnTo>
                        <a:pt x="225" y="360"/>
                      </a:lnTo>
                      <a:lnTo>
                        <a:pt x="225" y="180"/>
                      </a:lnTo>
                      <a:lnTo>
                        <a:pt x="0" y="45"/>
                      </a:lnTo>
                      <a:lnTo>
                        <a:pt x="285" y="0"/>
                      </a:lnTo>
                      <a:lnTo>
                        <a:pt x="1740" y="0"/>
                      </a:lnTo>
                      <a:lnTo>
                        <a:pt x="1665" y="120"/>
                      </a:lnTo>
                      <a:lnTo>
                        <a:pt x="1665" y="1129"/>
                      </a:lnTo>
                    </a:path>
                  </a:pathLst>
                </a:custGeom>
                <a:solidFill>
                  <a:srgbClr val="FFFFFF">
                    <a:alpha val="100000"/>
                  </a:srgbClr>
                </a:soli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0264" name="矩形 10263"/>
              <p:cNvSpPr/>
              <p:nvPr/>
            </p:nvSpPr>
            <p:spPr>
              <a:xfrm>
                <a:off x="56" y="182"/>
                <a:ext cx="576" cy="510"/>
              </a:xfrm>
              <a:prstGeom prst="rect">
                <a:avLst/>
              </a:prstGeom>
              <a:solidFill>
                <a:srgbClr val="CCFFFF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65" name="直接连接符 10264"/>
              <p:cNvSpPr/>
              <p:nvPr/>
            </p:nvSpPr>
            <p:spPr>
              <a:xfrm>
                <a:off x="44" y="188"/>
                <a:ext cx="600" cy="0"/>
              </a:xfrm>
              <a:prstGeom prst="line">
                <a:avLst/>
              </a:prstGeom>
              <a:ln w="28575" cap="flat" cmpd="sng">
                <a:solidFill>
                  <a:srgbClr val="99CCFF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0266" name="xjhlx20"/>
            <p:cNvGrpSpPr/>
            <p:nvPr/>
          </p:nvGrpSpPr>
          <p:grpSpPr>
            <a:xfrm>
              <a:off x="1560" y="136"/>
              <a:ext cx="218" cy="363"/>
              <a:chOff x="0" y="0"/>
              <a:chExt cx="2340" cy="2808"/>
            </a:xfrm>
          </p:grpSpPr>
          <p:sp>
            <p:nvSpPr>
              <p:cNvPr id="10267" name="椭圆 10266"/>
              <p:cNvSpPr/>
              <p:nvPr/>
            </p:nvSpPr>
            <p:spPr>
              <a:xfrm>
                <a:off x="540" y="0"/>
                <a:ext cx="1260" cy="31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13333"/>
                      <a:invGamma/>
                      <a:alpha val="100000"/>
                    </a:srgbClr>
                  </a:gs>
                  <a:gs pos="50000">
                    <a:srgbClr val="FFFFFF">
                      <a:alpha val="100000"/>
                    </a:srgbClr>
                  </a:gs>
                  <a:gs pos="100000">
                    <a:srgbClr val="FFFFFF">
                      <a:gamma/>
                      <a:shade val="13333"/>
                      <a:invGamma/>
                      <a:alpha val="100000"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68" name="矩形 10267"/>
              <p:cNvSpPr/>
              <p:nvPr/>
            </p:nvSpPr>
            <p:spPr>
              <a:xfrm>
                <a:off x="0" y="1092"/>
                <a:ext cx="2340" cy="1716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13333"/>
                      <a:invGamma/>
                      <a:alpha val="100000"/>
                    </a:srgbClr>
                  </a:gs>
                  <a:gs pos="50000">
                    <a:srgbClr val="FFFFFF">
                      <a:alpha val="100000"/>
                    </a:srgbClr>
                  </a:gs>
                  <a:gs pos="100000">
                    <a:srgbClr val="FFFFFF">
                      <a:gamma/>
                      <a:shade val="13333"/>
                      <a:invGamma/>
                      <a:alpha val="100000"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69" name="任意多边形 10268"/>
              <p:cNvSpPr/>
              <p:nvPr/>
            </p:nvSpPr>
            <p:spPr>
              <a:xfrm>
                <a:off x="540" y="312"/>
                <a:ext cx="1260" cy="780"/>
              </a:xfrm>
              <a:custGeom>
                <a:avLst/>
                <a:gdLst/>
                <a:ahLst/>
                <a:cxnLst/>
                <a:rect l="0" t="0" r="0" b="0"/>
                <a:pathLst>
                  <a:path w="1260" h="780">
                    <a:moveTo>
                      <a:pt x="360" y="0"/>
                    </a:moveTo>
                    <a:lnTo>
                      <a:pt x="0" y="780"/>
                    </a:lnTo>
                    <a:lnTo>
                      <a:pt x="1260" y="780"/>
                    </a:lnTo>
                    <a:lnTo>
                      <a:pt x="900" y="0"/>
                    </a:lnTo>
                  </a:path>
                </a:pathLst>
              </a:custGeom>
              <a:gradFill rotWithShape="0">
                <a:gsLst>
                  <a:gs pos="0">
                    <a:srgbClr val="FFFFFF">
                      <a:gamma/>
                      <a:shade val="13333"/>
                      <a:invGamma/>
                      <a:alpha val="100000"/>
                    </a:srgbClr>
                  </a:gs>
                  <a:gs pos="50000">
                    <a:srgbClr val="FFFFFF">
                      <a:alpha val="100000"/>
                    </a:srgbClr>
                  </a:gs>
                  <a:gs pos="100000">
                    <a:srgbClr val="FFFFFF">
                      <a:gamma/>
                      <a:shade val="13333"/>
                      <a:invGamma/>
                      <a:alpha val="100000"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270" name="xjhlx20"/>
            <p:cNvGrpSpPr/>
            <p:nvPr/>
          </p:nvGrpSpPr>
          <p:grpSpPr>
            <a:xfrm>
              <a:off x="1451" y="327"/>
              <a:ext cx="118" cy="163"/>
              <a:chOff x="0" y="0"/>
              <a:chExt cx="2340" cy="2808"/>
            </a:xfrm>
          </p:grpSpPr>
          <p:sp>
            <p:nvSpPr>
              <p:cNvPr id="10271" name="椭圆 10270"/>
              <p:cNvSpPr/>
              <p:nvPr/>
            </p:nvSpPr>
            <p:spPr>
              <a:xfrm>
                <a:off x="540" y="0"/>
                <a:ext cx="1260" cy="31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13333"/>
                      <a:invGamma/>
                      <a:alpha val="100000"/>
                    </a:srgbClr>
                  </a:gs>
                  <a:gs pos="50000">
                    <a:srgbClr val="FFFFFF">
                      <a:alpha val="100000"/>
                    </a:srgbClr>
                  </a:gs>
                  <a:gs pos="100000">
                    <a:srgbClr val="FFFFFF">
                      <a:gamma/>
                      <a:shade val="13333"/>
                      <a:invGamma/>
                      <a:alpha val="100000"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72" name="矩形 10271"/>
              <p:cNvSpPr/>
              <p:nvPr/>
            </p:nvSpPr>
            <p:spPr>
              <a:xfrm>
                <a:off x="0" y="1092"/>
                <a:ext cx="2340" cy="1716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13333"/>
                      <a:invGamma/>
                      <a:alpha val="100000"/>
                    </a:srgbClr>
                  </a:gs>
                  <a:gs pos="50000">
                    <a:srgbClr val="FFFFFF">
                      <a:alpha val="100000"/>
                    </a:srgbClr>
                  </a:gs>
                  <a:gs pos="100000">
                    <a:srgbClr val="FFFFFF">
                      <a:gamma/>
                      <a:shade val="13333"/>
                      <a:invGamma/>
                      <a:alpha val="100000"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73" name="任意多边形 10272"/>
              <p:cNvSpPr/>
              <p:nvPr/>
            </p:nvSpPr>
            <p:spPr>
              <a:xfrm>
                <a:off x="540" y="312"/>
                <a:ext cx="1260" cy="780"/>
              </a:xfrm>
              <a:custGeom>
                <a:avLst/>
                <a:gdLst/>
                <a:ahLst/>
                <a:cxnLst/>
                <a:rect l="0" t="0" r="0" b="0"/>
                <a:pathLst>
                  <a:path w="1260" h="780">
                    <a:moveTo>
                      <a:pt x="360" y="0"/>
                    </a:moveTo>
                    <a:lnTo>
                      <a:pt x="0" y="780"/>
                    </a:lnTo>
                    <a:lnTo>
                      <a:pt x="1260" y="780"/>
                    </a:lnTo>
                    <a:lnTo>
                      <a:pt x="900" y="0"/>
                    </a:lnTo>
                  </a:path>
                </a:pathLst>
              </a:custGeom>
              <a:gradFill rotWithShape="0">
                <a:gsLst>
                  <a:gs pos="0">
                    <a:srgbClr val="FFFFFF">
                      <a:gamma/>
                      <a:shade val="13333"/>
                      <a:invGamma/>
                      <a:alpha val="100000"/>
                    </a:srgbClr>
                  </a:gs>
                  <a:gs pos="50000">
                    <a:srgbClr val="FFFFFF">
                      <a:alpha val="100000"/>
                    </a:srgbClr>
                  </a:gs>
                  <a:gs pos="100000">
                    <a:srgbClr val="FFFFFF">
                      <a:gamma/>
                      <a:shade val="13333"/>
                      <a:invGamma/>
                      <a:alpha val="100000"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0274" name="组合 10273"/>
          <p:cNvGrpSpPr/>
          <p:nvPr/>
        </p:nvGrpSpPr>
        <p:grpSpPr>
          <a:xfrm>
            <a:off x="5547678" y="3759835"/>
            <a:ext cx="3236912" cy="2112963"/>
            <a:chOff x="0" y="0"/>
            <a:chExt cx="2039" cy="1331"/>
          </a:xfrm>
        </p:grpSpPr>
        <p:pic>
          <p:nvPicPr>
            <p:cNvPr id="10275" name="图片 10274" descr="tp3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0"/>
              <a:ext cx="2039" cy="1331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0276" name="组合 10275"/>
            <p:cNvGrpSpPr/>
            <p:nvPr/>
          </p:nvGrpSpPr>
          <p:grpSpPr>
            <a:xfrm>
              <a:off x="211" y="133"/>
              <a:ext cx="383" cy="380"/>
              <a:chOff x="0" y="0"/>
              <a:chExt cx="749" cy="720"/>
            </a:xfrm>
          </p:grpSpPr>
          <p:grpSp>
            <p:nvGrpSpPr>
              <p:cNvPr id="10277" name="xjhzja8"/>
              <p:cNvGrpSpPr/>
              <p:nvPr/>
            </p:nvGrpSpPr>
            <p:grpSpPr>
              <a:xfrm rot="-39554" flipH="1">
                <a:off x="0" y="0"/>
                <a:ext cx="749" cy="720"/>
                <a:chOff x="0" y="0"/>
                <a:chExt cx="1740" cy="1890"/>
              </a:xfrm>
            </p:grpSpPr>
            <p:sp>
              <p:nvSpPr>
                <p:cNvPr id="10278" name="流程图: 可选过程 10277"/>
                <p:cNvSpPr/>
                <p:nvPr/>
              </p:nvSpPr>
              <p:spPr>
                <a:xfrm>
                  <a:off x="225" y="930"/>
                  <a:ext cx="1440" cy="960"/>
                </a:xfrm>
                <a:prstGeom prst="flowChartAlternateProcess">
                  <a:avLst/>
                </a:prstGeom>
                <a:solidFill>
                  <a:srgbClr val="CCFFFF">
                    <a:alpha val="100000"/>
                  </a:srgbClr>
                </a:solidFill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279" name="任意多边形 10278"/>
                <p:cNvSpPr/>
                <p:nvPr/>
              </p:nvSpPr>
              <p:spPr>
                <a:xfrm>
                  <a:off x="0" y="0"/>
                  <a:ext cx="1740" cy="112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40" h="1129">
                      <a:moveTo>
                        <a:pt x="225" y="1129"/>
                      </a:moveTo>
                      <a:lnTo>
                        <a:pt x="225" y="360"/>
                      </a:lnTo>
                      <a:lnTo>
                        <a:pt x="225" y="180"/>
                      </a:lnTo>
                      <a:lnTo>
                        <a:pt x="0" y="45"/>
                      </a:lnTo>
                      <a:lnTo>
                        <a:pt x="285" y="0"/>
                      </a:lnTo>
                      <a:lnTo>
                        <a:pt x="1740" y="0"/>
                      </a:lnTo>
                      <a:lnTo>
                        <a:pt x="1665" y="120"/>
                      </a:lnTo>
                      <a:lnTo>
                        <a:pt x="1665" y="1129"/>
                      </a:lnTo>
                    </a:path>
                  </a:pathLst>
                </a:custGeom>
                <a:solidFill>
                  <a:srgbClr val="FFFFFF">
                    <a:alpha val="100000"/>
                  </a:srgbClr>
                </a:soli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0280" name="直接连接符 10279"/>
              <p:cNvSpPr/>
              <p:nvPr/>
            </p:nvSpPr>
            <p:spPr>
              <a:xfrm>
                <a:off x="42" y="432"/>
                <a:ext cx="600" cy="0"/>
              </a:xfrm>
              <a:prstGeom prst="line">
                <a:avLst/>
              </a:prstGeom>
              <a:ln w="28575" cap="flat" cmpd="sng">
                <a:solidFill>
                  <a:srgbClr val="99CCFF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0281" name="xjhlx20"/>
            <p:cNvGrpSpPr/>
            <p:nvPr/>
          </p:nvGrpSpPr>
          <p:grpSpPr>
            <a:xfrm>
              <a:off x="1560" y="243"/>
              <a:ext cx="160" cy="229"/>
              <a:chOff x="0" y="0"/>
              <a:chExt cx="2340" cy="2808"/>
            </a:xfrm>
          </p:grpSpPr>
          <p:sp>
            <p:nvSpPr>
              <p:cNvPr id="10282" name="椭圆 10281"/>
              <p:cNvSpPr/>
              <p:nvPr/>
            </p:nvSpPr>
            <p:spPr>
              <a:xfrm>
                <a:off x="540" y="0"/>
                <a:ext cx="1260" cy="31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13333"/>
                      <a:invGamma/>
                      <a:alpha val="100000"/>
                    </a:srgbClr>
                  </a:gs>
                  <a:gs pos="50000">
                    <a:srgbClr val="FFFFFF">
                      <a:alpha val="100000"/>
                    </a:srgbClr>
                  </a:gs>
                  <a:gs pos="100000">
                    <a:srgbClr val="FFFFFF">
                      <a:gamma/>
                      <a:shade val="13333"/>
                      <a:invGamma/>
                      <a:alpha val="100000"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83" name="矩形 10282"/>
              <p:cNvSpPr/>
              <p:nvPr/>
            </p:nvSpPr>
            <p:spPr>
              <a:xfrm>
                <a:off x="0" y="1092"/>
                <a:ext cx="2340" cy="1716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13333"/>
                      <a:invGamma/>
                      <a:alpha val="100000"/>
                    </a:srgbClr>
                  </a:gs>
                  <a:gs pos="50000">
                    <a:srgbClr val="FFFFFF">
                      <a:alpha val="100000"/>
                    </a:srgbClr>
                  </a:gs>
                  <a:gs pos="100000">
                    <a:srgbClr val="FFFFFF">
                      <a:gamma/>
                      <a:shade val="13333"/>
                      <a:invGamma/>
                      <a:alpha val="100000"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84" name="任意多边形 10283"/>
              <p:cNvSpPr/>
              <p:nvPr/>
            </p:nvSpPr>
            <p:spPr>
              <a:xfrm>
                <a:off x="540" y="312"/>
                <a:ext cx="1260" cy="780"/>
              </a:xfrm>
              <a:custGeom>
                <a:avLst/>
                <a:gdLst/>
                <a:ahLst/>
                <a:cxnLst/>
                <a:rect l="0" t="0" r="0" b="0"/>
                <a:pathLst>
                  <a:path w="1260" h="780">
                    <a:moveTo>
                      <a:pt x="360" y="0"/>
                    </a:moveTo>
                    <a:lnTo>
                      <a:pt x="0" y="780"/>
                    </a:lnTo>
                    <a:lnTo>
                      <a:pt x="1260" y="780"/>
                    </a:lnTo>
                    <a:lnTo>
                      <a:pt x="900" y="0"/>
                    </a:lnTo>
                  </a:path>
                </a:pathLst>
              </a:custGeom>
              <a:gradFill rotWithShape="0">
                <a:gsLst>
                  <a:gs pos="0">
                    <a:srgbClr val="FFFFFF">
                      <a:gamma/>
                      <a:shade val="13333"/>
                      <a:invGamma/>
                      <a:alpha val="100000"/>
                    </a:srgbClr>
                  </a:gs>
                  <a:gs pos="50000">
                    <a:srgbClr val="FFFFFF">
                      <a:alpha val="100000"/>
                    </a:srgbClr>
                  </a:gs>
                  <a:gs pos="100000">
                    <a:srgbClr val="FFFFFF">
                      <a:gamma/>
                      <a:shade val="13333"/>
                      <a:invGamma/>
                      <a:alpha val="100000"/>
                    </a:srgbClr>
                  </a:gs>
                </a:gsLst>
                <a:lin ang="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ldLvl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文本框 11265"/>
          <p:cNvSpPr txBox="1"/>
          <p:nvPr/>
        </p:nvSpPr>
        <p:spPr>
          <a:xfrm>
            <a:off x="241935" y="1541463"/>
            <a:ext cx="8659813" cy="43592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x-none" sz="2800" b="1" dirty="0">
                <a:solidFill>
                  <a:srgbClr val="0000FF"/>
                </a:solidFill>
                <a:latin typeface="Arial" panose="020B0604020202020204" charset="-76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charset="-76"/>
                <a:ea typeface="宋体" panose="02010600030101010101" pitchFamily="2" charset="-122"/>
              </a:rPr>
              <a:t>．实验步骤：</a:t>
            </a: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（</a:t>
            </a:r>
            <a:r>
              <a:rPr lang="en-US" altLang="x-none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）调节天平；</a:t>
            </a: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（</a:t>
            </a:r>
            <a:r>
              <a:rPr lang="en-US" altLang="x-none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）在烧杯中倒入适量的待测液体，用天平测量烧杯和液体的总质量</a:t>
            </a:r>
            <a:r>
              <a:rPr lang="en-US" altLang="x-none" sz="2800" b="1" i="1" dirty="0">
                <a:solidFill>
                  <a:srgbClr val="111111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m</a:t>
            </a:r>
            <a:r>
              <a:rPr lang="zh-CN" altLang="en-US" sz="2800" b="1" baseline="-25000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总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；</a:t>
            </a:r>
            <a:endParaRPr lang="en-US" altLang="x-none" sz="2800" b="1" baseline="-25000" dirty="0">
              <a:solidFill>
                <a:srgbClr val="111111"/>
              </a:solidFill>
              <a:latin typeface="Arial" panose="020B0604020202020204" charset="-76"/>
              <a:ea typeface="宋体" panose="02010600030101010101" pitchFamily="2" charset="-122"/>
            </a:endParaRP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（</a:t>
            </a:r>
            <a:r>
              <a:rPr lang="en-US" altLang="x-none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3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）将烧杯中的液体倒入量筒中一部分，用天平测量烧杯和剩余液体的总质量</a:t>
            </a:r>
            <a:r>
              <a:rPr lang="en-US" altLang="x-none" sz="2800" b="1" i="1" dirty="0">
                <a:solidFill>
                  <a:srgbClr val="111111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m</a:t>
            </a:r>
            <a:r>
              <a:rPr lang="zh-CN" altLang="en-US" sz="2800" b="1" baseline="-25000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余 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；</a:t>
            </a:r>
            <a:r>
              <a:rPr lang="en-US" altLang="x-none" sz="2800" b="1" baseline="-25000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 </a:t>
            </a:r>
            <a:endParaRPr lang="zh-CN" altLang="en-US" sz="2800" b="1" dirty="0">
              <a:solidFill>
                <a:srgbClr val="111111"/>
              </a:solidFill>
              <a:latin typeface="Arial" panose="020B0604020202020204" charset="-76"/>
              <a:ea typeface="宋体" panose="02010600030101010101" pitchFamily="2" charset="-122"/>
            </a:endParaRP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（</a:t>
            </a:r>
            <a:r>
              <a:rPr lang="en-US" altLang="x-none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4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）记录倒入量筒中的一部分液体的体积</a:t>
            </a:r>
            <a:r>
              <a:rPr lang="en-US" altLang="x-none" sz="2800" b="1" i="1" dirty="0">
                <a:solidFill>
                  <a:srgbClr val="111111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V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；</a:t>
            </a: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（</a:t>
            </a:r>
            <a:r>
              <a:rPr lang="en-US" altLang="x-none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5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）</a:t>
            </a:r>
            <a:r>
              <a:rPr lang="en-US" altLang="x-none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 </a:t>
            </a: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根据密度公式                计算盐水的密度。</a:t>
            </a:r>
          </a:p>
        </p:txBody>
      </p:sp>
      <p:graphicFrame>
        <p:nvGraphicFramePr>
          <p:cNvPr id="11267" name="对象 11266"/>
          <p:cNvGraphicFramePr>
            <a:graphicFrameLocks/>
          </p:cNvGraphicFramePr>
          <p:nvPr/>
        </p:nvGraphicFramePr>
        <p:xfrm>
          <a:off x="3626485" y="5141913"/>
          <a:ext cx="1093788" cy="1031875"/>
        </p:xfrm>
        <a:graphic>
          <a:graphicData uri="http://schemas.openxmlformats.org/presentationml/2006/ole">
            <p:oleObj spid="_x0000_s25601" r:id="rId5" imgW="446827" imgH="408528" progId="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文本框 12289"/>
          <p:cNvSpPr txBox="1"/>
          <p:nvPr/>
        </p:nvSpPr>
        <p:spPr>
          <a:xfrm>
            <a:off x="431800" y="1403350"/>
            <a:ext cx="3060700" cy="6238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x-none" sz="2800" b="1" dirty="0">
                <a:solidFill>
                  <a:srgbClr val="0000FF"/>
                </a:solidFill>
                <a:latin typeface="Arial" panose="020B0604020202020204" charset="-76"/>
                <a:ea typeface="宋体" panose="02010600030101010101" pitchFamily="2" charset="-122"/>
              </a:rPr>
              <a:t>3.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charset="-76"/>
                <a:ea typeface="宋体" panose="02010600030101010101" pitchFamily="2" charset="-122"/>
              </a:rPr>
              <a:t>实验记录表格：</a:t>
            </a:r>
          </a:p>
        </p:txBody>
      </p:sp>
      <p:graphicFrame>
        <p:nvGraphicFramePr>
          <p:cNvPr id="12291" name="表格 12290"/>
          <p:cNvGraphicFramePr/>
          <p:nvPr/>
        </p:nvGraphicFramePr>
        <p:xfrm>
          <a:off x="485775" y="2317750"/>
          <a:ext cx="8235950" cy="2562225"/>
        </p:xfrm>
        <a:graphic>
          <a:graphicData uri="http://schemas.openxmlformats.org/drawingml/2006/table">
            <a:tbl>
              <a:tblPr/>
              <a:tblGrid>
                <a:gridCol w="1633538"/>
                <a:gridCol w="1687512"/>
                <a:gridCol w="1619250"/>
                <a:gridCol w="1647825"/>
                <a:gridCol w="1647825"/>
              </a:tblGrid>
              <a:tr h="160337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2800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杯和液体的质量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2800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  </a:t>
                      </a:r>
                      <a:r>
                        <a:rPr lang="zh-CN" altLang="en-US" sz="2800" i="1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m</a:t>
                      </a:r>
                      <a:r>
                        <a:rPr lang="zh-CN" altLang="en-US" sz="2800" baseline="-25000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总</a:t>
                      </a:r>
                      <a:r>
                        <a:rPr lang="zh-CN" altLang="en-US" sz="2800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/g</a:t>
                      </a: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2800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杯和剩余液体的质量  </a:t>
                      </a:r>
                      <a:r>
                        <a:rPr lang="zh-CN" altLang="en-US" sz="2800" i="1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m</a:t>
                      </a:r>
                      <a:r>
                        <a:rPr lang="zh-CN" altLang="en-US" sz="2800" baseline="-25000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余</a:t>
                      </a:r>
                      <a:r>
                        <a:rPr lang="zh-CN" altLang="en-US" sz="2800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/g</a:t>
                      </a:r>
                    </a:p>
                  </a:txBody>
                  <a:tcPr>
                    <a:lnL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2800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量筒中液体的质量</a:t>
                      </a:r>
                    </a:p>
                    <a:p>
                      <a:pPr marL="0" lvl="0" indent="0" algn="ctr">
                        <a:lnSpc>
                          <a:spcPct val="110000"/>
                        </a:lnSpc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2800" i="1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m</a:t>
                      </a:r>
                      <a:r>
                        <a:rPr lang="zh-CN" altLang="en-US" sz="2800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/g</a:t>
                      </a:r>
                    </a:p>
                  </a:txBody>
                  <a:tcPr>
                    <a:lnL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2800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量筒中液体体积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2800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   </a:t>
                      </a:r>
                      <a:r>
                        <a:rPr lang="zh-CN" altLang="en-US" sz="2800" i="1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V</a:t>
                      </a:r>
                      <a:r>
                        <a:rPr lang="zh-CN" altLang="en-US" sz="2800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/cm</a:t>
                      </a:r>
                      <a:r>
                        <a:rPr lang="zh-CN" altLang="en-US" sz="2800" baseline="30000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3</a:t>
                      </a:r>
                      <a:endParaRPr lang="zh-CN" altLang="en-US" sz="2800" dirty="0">
                        <a:solidFill>
                          <a:srgbClr val="111111"/>
                        </a:solidFill>
                        <a:latin typeface="Times New Roman" panose="02020603050405020304" pitchFamily="2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2800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液体的密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2800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度</a:t>
                      </a:r>
                    </a:p>
                    <a:p>
                      <a:pPr marL="0" lvl="0" indent="0">
                        <a:lnSpc>
                          <a:spcPct val="110000"/>
                        </a:lnSpc>
                        <a:spcBef>
                          <a:spcPct val="0"/>
                        </a:spcBef>
                        <a:buClrTx/>
                        <a:buNone/>
                      </a:pPr>
                      <a:r>
                        <a:rPr lang="zh-CN" altLang="en-US" sz="2800" i="1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ρ</a:t>
                      </a:r>
                      <a:r>
                        <a:rPr lang="zh-CN" altLang="en-US" sz="2800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/kg·m</a:t>
                      </a:r>
                      <a:r>
                        <a:rPr lang="zh-CN" altLang="en-US" sz="2800" baseline="30000" dirty="0">
                          <a:solidFill>
                            <a:srgbClr val="111111"/>
                          </a:solidFill>
                          <a:latin typeface="Times New Roman" panose="02020603050405020304" pitchFamily="2" charset="0"/>
                          <a:ea typeface="宋体" panose="02010600030101010101" pitchFamily="2" charset="-122"/>
                        </a:rPr>
                        <a:t>-3</a:t>
                      </a:r>
                      <a:endParaRPr lang="zh-CN" altLang="en-US" sz="2800" dirty="0">
                        <a:solidFill>
                          <a:srgbClr val="111111"/>
                        </a:solidFill>
                        <a:latin typeface="Times New Roman" panose="02020603050405020304" pitchFamily="2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>
                        <a:alpha val="100000"/>
                      </a:srgbClr>
                    </a:solidFill>
                  </a:tcPr>
                </a:tc>
              </a:tr>
              <a:tr h="958850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zh-CN" altLang="en-US" sz="2800" dirty="0">
                        <a:solidFill>
                          <a:srgbClr val="111111"/>
                        </a:solidFill>
                        <a:latin typeface="Times New Roman" panose="02020603050405020304" pitchFamily="2" charset="0"/>
                        <a:ea typeface="楷体_GB231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zh-CN" altLang="en-US" sz="2800" dirty="0">
                        <a:solidFill>
                          <a:srgbClr val="111111"/>
                        </a:solidFill>
                        <a:latin typeface="Times New Roman" panose="02020603050405020304" pitchFamily="2" charset="0"/>
                        <a:ea typeface="楷体_GB2312" charset="-122"/>
                      </a:endParaRPr>
                    </a:p>
                  </a:txBody>
                  <a:tcPr>
                    <a:lnL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zh-CN" altLang="en-US" sz="2800" dirty="0">
                        <a:solidFill>
                          <a:srgbClr val="111111"/>
                        </a:solidFill>
                        <a:latin typeface="Times New Roman" panose="02020603050405020304" pitchFamily="2" charset="0"/>
                        <a:ea typeface="楷体_GB2312" charset="-122"/>
                      </a:endParaRPr>
                    </a:p>
                  </a:txBody>
                  <a:tcPr>
                    <a:lnL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zh-CN" altLang="en-US" sz="2800" dirty="0">
                        <a:solidFill>
                          <a:srgbClr val="111111"/>
                        </a:solidFill>
                        <a:latin typeface="Times New Roman" panose="02020603050405020304" pitchFamily="2" charset="0"/>
                        <a:ea typeface="楷体_GB2312" charset="-122"/>
                      </a:endParaRPr>
                    </a:p>
                  </a:txBody>
                  <a:tcPr>
                    <a:lnL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zh-CN" altLang="en-US" sz="2800" dirty="0">
                        <a:solidFill>
                          <a:srgbClr val="111111"/>
                        </a:solidFill>
                        <a:latin typeface="Times New Roman" panose="02020603050405020304" pitchFamily="2" charset="0"/>
                        <a:ea typeface="楷体_GB2312" charset="-122"/>
                      </a:endParaRPr>
                    </a:p>
                  </a:txBody>
                  <a:tcPr>
                    <a:lnL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3D8F95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1" name="文本框 12310"/>
          <p:cNvSpPr txBox="1"/>
          <p:nvPr/>
        </p:nvSpPr>
        <p:spPr>
          <a:xfrm>
            <a:off x="755650" y="5011738"/>
            <a:ext cx="7754938" cy="11572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注意：</a:t>
            </a: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solidFill>
                  <a:srgbClr val="111111"/>
                </a:solidFill>
                <a:latin typeface="Arial" panose="020B0604020202020204" charset="-76"/>
                <a:ea typeface="宋体" panose="02010600030101010101" pitchFamily="2" charset="-122"/>
              </a:rPr>
              <a:t>　　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charset="-76"/>
                <a:ea typeface="宋体" panose="02010600030101010101" pitchFamily="2" charset="-122"/>
              </a:rPr>
              <a:t>计算过程所用单位和测量结果所用的单位。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15"/>
  <p:tag name="KSO_WM_TAG_VERSION" val="1.0"/>
  <p:tag name="KSO_WM_SLIDE_ID" val="custom596_12"/>
  <p:tag name="KSO_WM_SLIDE_INDEX" val="12"/>
  <p:tag name="KSO_WM_SLIDE_ITEM_CNT" val="2"/>
  <p:tag name="KSO_WM_SLIDE_LAYOUT" val="a_b_e"/>
  <p:tag name="KSO_WM_SLIDE_LAYOUT_CNT" val="1_1_1"/>
  <p:tag name="KSO_WM_SLIDE_TYPE" val="sectionTitle"/>
  <p:tag name="KSO_WM_BEAUTIFY_FLAG" val="#wm#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a"/>
  <p:tag name="KSO_WM_UNIT_INDEX" val="1"/>
  <p:tag name="KSO_WM_UNIT_ID" val="custom596_12*a*1"/>
  <p:tag name="KSO_WM_UNIT_CLEAR" val="1"/>
  <p:tag name="KSO_WM_UNIT_LAYERLEVEL" val="1"/>
  <p:tag name="KSO_WM_UNIT_VALUE" val="13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21515">
      <a:dk1>
        <a:srgbClr val="5F5F5F"/>
      </a:dk1>
      <a:lt1>
        <a:srgbClr val="FFFFFF"/>
      </a:lt1>
      <a:dk2>
        <a:srgbClr val="4D4D4D"/>
      </a:dk2>
      <a:lt2>
        <a:srgbClr val="FFFFFF"/>
      </a:lt2>
      <a:accent1>
        <a:srgbClr val="47B6E7"/>
      </a:accent1>
      <a:accent2>
        <a:srgbClr val="628EE3"/>
      </a:accent2>
      <a:accent3>
        <a:srgbClr val="2BC3B5"/>
      </a:accent3>
      <a:accent4>
        <a:srgbClr val="92D050"/>
      </a:accent4>
      <a:accent5>
        <a:srgbClr val="CEB9A3"/>
      </a:accent5>
      <a:accent6>
        <a:srgbClr val="FFC000"/>
      </a:accent6>
      <a:hlink>
        <a:srgbClr val="00B0F0"/>
      </a:hlink>
      <a:folHlink>
        <a:srgbClr val="AFB2B4"/>
      </a:folHlink>
    </a:clrScheme>
    <a:fontScheme name="自定义 2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796</Words>
  <Application>Microsoft Office PowerPoint</Application>
  <PresentationFormat>全屏显示(4:3)</PresentationFormat>
  <Paragraphs>160</Paragraphs>
  <Slides>18</Slides>
  <Notes>15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0" baseType="lpstr">
      <vt:lpstr>Office 主题</vt:lpstr>
      <vt:lpstr>Microsoft 公式 3.0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User</cp:lastModifiedBy>
  <cp:revision>74</cp:revision>
  <dcterms:created xsi:type="dcterms:W3CDTF">2015-11-16T05:18:00Z</dcterms:created>
  <dcterms:modified xsi:type="dcterms:W3CDTF">2019-08-20T14:31:20Z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2052-10.1.0.7245</vt:lpwstr>
  </property>
</Properties>
</file>