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59" r:id="rId2"/>
    <p:sldId id="560" r:id="rId3"/>
    <p:sldId id="561" r:id="rId4"/>
    <p:sldId id="562" r:id="rId5"/>
    <p:sldId id="568" r:id="rId6"/>
    <p:sldId id="569" r:id="rId7"/>
    <p:sldId id="563" r:id="rId8"/>
    <p:sldId id="570" r:id="rId9"/>
    <p:sldId id="576" r:id="rId10"/>
    <p:sldId id="573" r:id="rId11"/>
    <p:sldId id="574" r:id="rId12"/>
    <p:sldId id="566" r:id="rId13"/>
    <p:sldId id="567" r:id="rId14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17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769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26387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../../yz/&#26700;&#38754;/&#22768;&#30340;&#21033;&#29992;/&#38647;&#22768;.mp3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../../yz/&#26700;&#38754;/&#22768;&#30340;&#21033;&#29992;/&#38647;&#22768;.mp3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../../yz/&#26700;&#38754;/&#22768;&#30340;&#21033;&#29992;/&#38647;&#22768;.mp3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../../yz/&#26700;&#38754;/&#22768;&#30340;&#21033;&#29992;/&#38647;&#22768;.mp3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../yz/&#26700;&#38754;/&#22768;&#30340;&#21033;&#29992;/&#38647;&#22768;.mp3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43608" y="1491630"/>
            <a:ext cx="75152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+mj-ea"/>
                <a:ea typeface="+mj-ea"/>
              </a:rPr>
              <a:t>第</a:t>
            </a:r>
            <a:r>
              <a:rPr lang="en-US" altLang="zh-CN" sz="4800" dirty="0">
                <a:latin typeface="+mj-ea"/>
                <a:ea typeface="+mj-ea"/>
              </a:rPr>
              <a:t>3</a:t>
            </a:r>
            <a:r>
              <a:rPr lang="zh-CN" altLang="en-US" sz="4800" dirty="0">
                <a:latin typeface="+mj-ea"/>
                <a:ea typeface="+mj-ea"/>
              </a:rPr>
              <a:t>章 声的世界</a:t>
            </a:r>
            <a:endParaRPr lang="en-US" altLang="zh-CN" sz="4800" dirty="0">
              <a:latin typeface="+mj-ea"/>
              <a:ea typeface="+mj-ea"/>
            </a:endParaRPr>
          </a:p>
          <a:p>
            <a:pPr algn="ctr"/>
            <a:endParaRPr lang="en-US" altLang="zh-CN" sz="4000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5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节 跨学科实践：中国乐器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0" name="文本框 8229"/>
          <p:cNvSpPr txBox="1"/>
          <p:nvPr/>
        </p:nvSpPr>
        <p:spPr>
          <a:xfrm>
            <a:off x="1043608" y="1131590"/>
            <a:ext cx="2259965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自制小乐器</a:t>
            </a:r>
          </a:p>
        </p:txBody>
      </p:sp>
      <p:sp>
        <p:nvSpPr>
          <p:cNvPr id="8" name="文本框 7">
            <a:hlinkClick r:id="rId2"/>
          </p:cNvPr>
          <p:cNvSpPr txBox="1"/>
          <p:nvPr/>
        </p:nvSpPr>
        <p:spPr>
          <a:xfrm>
            <a:off x="867347" y="1865818"/>
            <a:ext cx="7920880" cy="2677656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音乐的旋律由音阶构成，音阶是由从低到高或从高到低的不同音调的音组成的。所以，实用的乐器需要能发出多个音调的音。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控制乐器音调变化是设计和演奏乐器的关键。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0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9592" y="1235028"/>
            <a:ext cx="3340735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自制乐器设计图</a:t>
            </a:r>
          </a:p>
        </p:txBody>
      </p:sp>
      <p:sp>
        <p:nvSpPr>
          <p:cNvPr id="8" name="文本框 7">
            <a:hlinkClick r:id="rId2"/>
          </p:cNvPr>
          <p:cNvSpPr txBox="1"/>
          <p:nvPr/>
        </p:nvSpPr>
        <p:spPr>
          <a:xfrm>
            <a:off x="2195736" y="2467824"/>
            <a:ext cx="4650963" cy="83099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注意控制变量法的应用。</a:t>
            </a:r>
            <a:endParaRPr lang="zh-CN" altLang="en-US" sz="32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491880" y="1907221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5488" y="2136705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课后练习册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899592" y="1350924"/>
            <a:ext cx="777686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认识部分中国民族乐器。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通过自制小乐器，提高动手动脑能力。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CN" sz="2800" dirty="0">
                <a:latin typeface="Times New Roman" pitchFamily="18" charset="0"/>
                <a:cs typeface="Times New Roman" pitchFamily="18" charset="0"/>
                <a:sym typeface="+mn-ea"/>
              </a:rPr>
              <a:t>. 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  <a:sym typeface="+mn-ea"/>
              </a:rPr>
              <a:t>弘扬传统文化，培养学生的爱国情感。</a:t>
            </a:r>
            <a:endParaRPr lang="zh-CN" altLang="zh-CN" sz="32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220072" y="1172513"/>
            <a:ext cx="36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/>
              <a:t>      </a:t>
            </a:r>
            <a:r>
              <a:rPr lang="zh-CN" altLang="en-US" sz="2400" dirty="0"/>
              <a:t>在远古时期，人们以渔猎为生，劳动之后敲击着石头，装扮成各种野兽的形象跳舞娱乐。这种敲击的石头就被逐渐演变为后来的打击乐器</a:t>
            </a:r>
            <a:r>
              <a:rPr lang="en-US" altLang="zh-CN" sz="2400" dirty="0"/>
              <a:t>——</a:t>
            </a:r>
            <a:r>
              <a:rPr lang="zh-CN" altLang="en-US" sz="2400" dirty="0"/>
              <a:t>磬。</a:t>
            </a:r>
            <a:endParaRPr lang="zh-CN" altLang="en-US" sz="2400" dirty="0">
              <a:sym typeface="+mn-ea"/>
            </a:endParaRPr>
          </a:p>
        </p:txBody>
      </p:sp>
      <p:pic>
        <p:nvPicPr>
          <p:cNvPr id="2" name="图片 1" descr="QJ91309719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0" y="1226820"/>
            <a:ext cx="4585970" cy="30575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59632" y="4314749"/>
            <a:ext cx="3836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ym typeface="+mn-ea"/>
              </a:rPr>
              <a:t>磬是石质的打击乐器</a:t>
            </a:r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910474" y="915566"/>
            <a:ext cx="4231640" cy="65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部分考古发现的中国乐器</a:t>
            </a:r>
          </a:p>
        </p:txBody>
      </p:sp>
      <p:pic>
        <p:nvPicPr>
          <p:cNvPr id="3" name="图片 2" descr="u=4138626680,2853512930&amp;fm=253&amp;fmt=auto&amp;app=138&amp;f=JPEG.web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570554"/>
            <a:ext cx="3234055" cy="2425065"/>
          </a:xfrm>
          <a:prstGeom prst="rect">
            <a:avLst/>
          </a:prstGeom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771193" y="3911339"/>
            <a:ext cx="4513059" cy="899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zh-CN" altLang="en-US" sz="2600" b="1" dirty="0">
                <a:solidFill>
                  <a:schemeClr val="tx1"/>
                </a:solidFill>
              </a:rPr>
              <a:t>贾湖骨笛</a:t>
            </a:r>
          </a:p>
          <a:p>
            <a:pPr algn="ctr">
              <a:lnSpc>
                <a:spcPct val="105000"/>
              </a:lnSpc>
            </a:pPr>
            <a:r>
              <a:rPr lang="zh-CN" altLang="en-US" sz="2600" b="1" dirty="0">
                <a:solidFill>
                  <a:schemeClr val="tx1"/>
                </a:solidFill>
              </a:rPr>
              <a:t>（世界上最早的吹奏乐器）</a:t>
            </a:r>
          </a:p>
        </p:txBody>
      </p:sp>
      <p:pic>
        <p:nvPicPr>
          <p:cNvPr id="5" name="图片 4" descr="24be050d2bed182a80c2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634343"/>
            <a:ext cx="2095500" cy="2381885"/>
          </a:xfrm>
          <a:prstGeom prst="rect">
            <a:avLst/>
          </a:prstGeom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6232187" y="4033776"/>
            <a:ext cx="1655445" cy="65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</a:rPr>
              <a:t>单孔陶埙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/>
          <p:nvPr/>
        </p:nvSpPr>
        <p:spPr>
          <a:xfrm>
            <a:off x="1367659" y="4094177"/>
            <a:ext cx="2326402" cy="654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/>
              <a:t>崇阳铜鼓</a:t>
            </a:r>
          </a:p>
        </p:txBody>
      </p:sp>
      <p:pic>
        <p:nvPicPr>
          <p:cNvPr id="3" name="图片 2" descr="554bda78922c4135bf697d3371c0377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961" y="1113781"/>
            <a:ext cx="2578100" cy="3041650"/>
          </a:xfrm>
          <a:prstGeom prst="rect">
            <a:avLst/>
          </a:prstGeom>
        </p:spPr>
      </p:pic>
      <p:pic>
        <p:nvPicPr>
          <p:cNvPr id="5" name="图片 4" descr="b47e3a06514246ff85e942607377dc5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1707654"/>
            <a:ext cx="4762252" cy="2041714"/>
          </a:xfrm>
          <a:prstGeom prst="rect">
            <a:avLst/>
          </a:prstGeom>
        </p:spPr>
      </p:pic>
      <p:sp>
        <p:nvSpPr>
          <p:cNvPr id="6" name="TextBox 10"/>
          <p:cNvSpPr txBox="1"/>
          <p:nvPr/>
        </p:nvSpPr>
        <p:spPr>
          <a:xfrm>
            <a:off x="5217160" y="4010501"/>
            <a:ext cx="295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/>
              <a:t>西汉二十五弦瑟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971600" y="1132205"/>
            <a:ext cx="3413125" cy="65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中国民族乐器的分类</a:t>
            </a:r>
          </a:p>
        </p:txBody>
      </p:sp>
      <p:sp>
        <p:nvSpPr>
          <p:cNvPr id="6" name="TextBox 10"/>
          <p:cNvSpPr txBox="1"/>
          <p:nvPr/>
        </p:nvSpPr>
        <p:spPr>
          <a:xfrm>
            <a:off x="1009390" y="1851670"/>
            <a:ext cx="70910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400" b="1" dirty="0">
                <a:solidFill>
                  <a:srgbClr val="0070C0"/>
                </a:solidFill>
              </a:rPr>
              <a:t>按演奏方式分为：</a:t>
            </a:r>
            <a:endParaRPr lang="en-US" altLang="zh-CN" sz="2400" b="1" dirty="0">
              <a:solidFill>
                <a:srgbClr val="0070C0"/>
              </a:solidFill>
            </a:endParaRPr>
          </a:p>
          <a:p>
            <a:pPr>
              <a:lnSpc>
                <a:spcPct val="135000"/>
              </a:lnSpc>
            </a:pPr>
            <a:r>
              <a:rPr lang="zh-CN" altLang="en-US" sz="2400" b="1" dirty="0"/>
              <a:t>吹管乐器、拉弦乐器、弹拨乐器、打击乐器。</a:t>
            </a:r>
          </a:p>
          <a:p>
            <a:pPr>
              <a:lnSpc>
                <a:spcPct val="135000"/>
              </a:lnSpc>
            </a:pPr>
            <a:endParaRPr lang="zh-CN" altLang="en-US" sz="2400" b="1" dirty="0"/>
          </a:p>
          <a:p>
            <a:pPr>
              <a:lnSpc>
                <a:spcPct val="135000"/>
              </a:lnSpc>
            </a:pPr>
            <a:r>
              <a:rPr lang="zh-CN" altLang="en-US" sz="2400" b="1" dirty="0">
                <a:solidFill>
                  <a:srgbClr val="0070C0"/>
                </a:solidFill>
              </a:rPr>
              <a:t>按发声原理的不同分为：</a:t>
            </a:r>
            <a:endParaRPr lang="en-US" altLang="zh-CN" sz="2400" b="1" dirty="0">
              <a:solidFill>
                <a:srgbClr val="0070C0"/>
              </a:solidFill>
            </a:endParaRPr>
          </a:p>
          <a:p>
            <a:pPr>
              <a:lnSpc>
                <a:spcPct val="135000"/>
              </a:lnSpc>
            </a:pPr>
            <a:r>
              <a:rPr lang="zh-CN" altLang="en-US" sz="2400" b="1" dirty="0"/>
              <a:t>体鸣乐器、膜鸣乐器、气鸣乐器、弦鸣乐器。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9" name="文本框 38928">
            <a:hlinkClick r:id="rId2"/>
          </p:cNvPr>
          <p:cNvSpPr txBox="1"/>
          <p:nvPr/>
        </p:nvSpPr>
        <p:spPr>
          <a:xfrm>
            <a:off x="602213" y="4138930"/>
            <a:ext cx="1306399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笙</a:t>
            </a:r>
          </a:p>
        </p:txBody>
      </p:sp>
      <p:pic>
        <p:nvPicPr>
          <p:cNvPr id="2" name="图片 1" descr="minsuleqifang_11834681"/>
          <p:cNvPicPr>
            <a:picLocks noChangeAspect="1"/>
          </p:cNvPicPr>
          <p:nvPr/>
        </p:nvPicPr>
        <p:blipFill>
          <a:blip r:embed="rId3"/>
          <a:srcRect l="25940" r="24945" b="5321"/>
          <a:stretch>
            <a:fillRect/>
          </a:stretch>
        </p:blipFill>
        <p:spPr>
          <a:xfrm>
            <a:off x="477520" y="1772285"/>
            <a:ext cx="1127760" cy="2267585"/>
          </a:xfrm>
          <a:prstGeom prst="rect">
            <a:avLst/>
          </a:prstGeom>
        </p:spPr>
      </p:pic>
      <p:pic>
        <p:nvPicPr>
          <p:cNvPr id="3" name="图片 2" descr="36acf04e76b8aab0cdb6bf8e54c2396e"/>
          <p:cNvPicPr>
            <a:picLocks noChangeAspect="1"/>
          </p:cNvPicPr>
          <p:nvPr/>
        </p:nvPicPr>
        <p:blipFill>
          <a:blip r:embed="rId4"/>
          <a:srcRect l="4805" r="10457"/>
          <a:stretch>
            <a:fillRect/>
          </a:stretch>
        </p:blipFill>
        <p:spPr>
          <a:xfrm>
            <a:off x="2111188" y="2060719"/>
            <a:ext cx="2416175" cy="1835785"/>
          </a:xfrm>
          <a:prstGeom prst="rect">
            <a:avLst/>
          </a:prstGeom>
        </p:spPr>
      </p:pic>
      <p:sp>
        <p:nvSpPr>
          <p:cNvPr id="4" name="文本框 3">
            <a:hlinkClick r:id="rId2"/>
          </p:cNvPr>
          <p:cNvSpPr txBox="1"/>
          <p:nvPr/>
        </p:nvSpPr>
        <p:spPr>
          <a:xfrm>
            <a:off x="2611525" y="4088130"/>
            <a:ext cx="1445359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竹笛</a:t>
            </a:r>
          </a:p>
        </p:txBody>
      </p:sp>
      <p:pic>
        <p:nvPicPr>
          <p:cNvPr id="5" name="图片 4" descr="399c08f987cb4d4ebfe32bd6098053e9"/>
          <p:cNvPicPr>
            <a:picLocks noChangeAspect="1"/>
          </p:cNvPicPr>
          <p:nvPr/>
        </p:nvPicPr>
        <p:blipFill>
          <a:blip r:embed="rId5"/>
          <a:srcRect r="29977" b="2411"/>
          <a:stretch>
            <a:fillRect/>
          </a:stretch>
        </p:blipFill>
        <p:spPr>
          <a:xfrm>
            <a:off x="4815205" y="1772285"/>
            <a:ext cx="1567815" cy="2185035"/>
          </a:xfrm>
          <a:prstGeom prst="rect">
            <a:avLst/>
          </a:prstGeom>
        </p:spPr>
      </p:pic>
      <p:sp>
        <p:nvSpPr>
          <p:cNvPr id="6" name="文本框 5">
            <a:hlinkClick r:id="rId2"/>
          </p:cNvPr>
          <p:cNvSpPr txBox="1"/>
          <p:nvPr/>
        </p:nvSpPr>
        <p:spPr>
          <a:xfrm>
            <a:off x="4876432" y="4075373"/>
            <a:ext cx="1445359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唢呐</a:t>
            </a:r>
          </a:p>
        </p:txBody>
      </p:sp>
      <p:pic>
        <p:nvPicPr>
          <p:cNvPr id="7" name="图片 6" descr="u=2120250818,931723653&amp;fm=253&amp;fmt=auto&amp;app=138&amp;f=JPEG.webp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7845" y="2036445"/>
            <a:ext cx="1928495" cy="1920875"/>
          </a:xfrm>
          <a:prstGeom prst="rect">
            <a:avLst/>
          </a:prstGeom>
        </p:spPr>
      </p:pic>
      <p:sp>
        <p:nvSpPr>
          <p:cNvPr id="8" name="文本框 7">
            <a:hlinkClick r:id="rId2"/>
          </p:cNvPr>
          <p:cNvSpPr txBox="1"/>
          <p:nvPr/>
        </p:nvSpPr>
        <p:spPr>
          <a:xfrm>
            <a:off x="7408620" y="4075373"/>
            <a:ext cx="886944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鼓</a:t>
            </a: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937260" y="1059582"/>
            <a:ext cx="3413125" cy="65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部分中国民族乐器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9" grpId="0"/>
      <p:bldP spid="4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src=http___img.alicdn.com_i2_50293540_O1CN01EEdSKq1c1Mn5jweaE_!!50293540.jpg_400x400.jpg&amp;refer=http___img.alicdn.webp"/>
          <p:cNvPicPr>
            <a:picLocks noChangeAspect="1"/>
          </p:cNvPicPr>
          <p:nvPr/>
        </p:nvPicPr>
        <p:blipFill>
          <a:blip r:embed="rId2"/>
          <a:srcRect l="14831" r="8894"/>
          <a:stretch>
            <a:fillRect/>
          </a:stretch>
        </p:blipFill>
        <p:spPr>
          <a:xfrm>
            <a:off x="410111" y="1123950"/>
            <a:ext cx="2145665" cy="2813050"/>
          </a:xfrm>
          <a:prstGeom prst="rect">
            <a:avLst/>
          </a:prstGeom>
        </p:spPr>
      </p:pic>
      <p:sp>
        <p:nvSpPr>
          <p:cNvPr id="4" name="文本框 3">
            <a:hlinkClick r:id="rId3"/>
          </p:cNvPr>
          <p:cNvSpPr txBox="1"/>
          <p:nvPr/>
        </p:nvSpPr>
        <p:spPr>
          <a:xfrm>
            <a:off x="1115616" y="4032525"/>
            <a:ext cx="9010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云锣</a:t>
            </a:r>
          </a:p>
        </p:txBody>
      </p:sp>
      <p:pic>
        <p:nvPicPr>
          <p:cNvPr id="5" name="图片 4" descr="u=4012990939,2167782863&amp;fm=253&amp;fmt=auto&amp;app=138&amp;f=JPEG.web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6" y="1707654"/>
            <a:ext cx="3115945" cy="1990090"/>
          </a:xfrm>
          <a:prstGeom prst="rect">
            <a:avLst/>
          </a:prstGeom>
        </p:spPr>
      </p:pic>
      <p:sp>
        <p:nvSpPr>
          <p:cNvPr id="6" name="文本框 5">
            <a:hlinkClick r:id="rId3"/>
          </p:cNvPr>
          <p:cNvSpPr txBox="1"/>
          <p:nvPr/>
        </p:nvSpPr>
        <p:spPr>
          <a:xfrm>
            <a:off x="3849199" y="4032525"/>
            <a:ext cx="9010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扬琴</a:t>
            </a:r>
          </a:p>
        </p:txBody>
      </p:sp>
      <p:pic>
        <p:nvPicPr>
          <p:cNvPr id="7" name="图片 6" descr="u=367837249,4261986201&amp;fm=253&amp;fmt=auto&amp;app=138&amp;f=JPEG.web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462" y="1244600"/>
            <a:ext cx="2692400" cy="2692400"/>
          </a:xfrm>
          <a:prstGeom prst="rect">
            <a:avLst/>
          </a:prstGeom>
        </p:spPr>
      </p:pic>
      <p:sp>
        <p:nvSpPr>
          <p:cNvPr id="8" name="文本框 7">
            <a:hlinkClick r:id="rId3"/>
          </p:cNvPr>
          <p:cNvSpPr txBox="1"/>
          <p:nvPr/>
        </p:nvSpPr>
        <p:spPr>
          <a:xfrm>
            <a:off x="7009130" y="4032525"/>
            <a:ext cx="9010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二胡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v2-31e0c064ce91e1ddc8a33149bb43d123_r"/>
          <p:cNvPicPr>
            <a:picLocks noChangeAspect="1"/>
          </p:cNvPicPr>
          <p:nvPr/>
        </p:nvPicPr>
        <p:blipFill>
          <a:blip r:embed="rId2"/>
          <a:srcRect l="9087" r="23844"/>
          <a:stretch>
            <a:fillRect/>
          </a:stretch>
        </p:blipFill>
        <p:spPr>
          <a:xfrm>
            <a:off x="1089761" y="1265554"/>
            <a:ext cx="1336040" cy="2657475"/>
          </a:xfrm>
          <a:prstGeom prst="rect">
            <a:avLst/>
          </a:prstGeom>
        </p:spPr>
      </p:pic>
      <p:sp>
        <p:nvSpPr>
          <p:cNvPr id="8" name="文本框 7">
            <a:hlinkClick r:id="rId3"/>
          </p:cNvPr>
          <p:cNvSpPr txBox="1"/>
          <p:nvPr/>
        </p:nvSpPr>
        <p:spPr>
          <a:xfrm>
            <a:off x="1307248" y="4112582"/>
            <a:ext cx="90106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琵琶</a:t>
            </a:r>
          </a:p>
        </p:txBody>
      </p:sp>
      <p:sp>
        <p:nvSpPr>
          <p:cNvPr id="5" name="文本框 4">
            <a:hlinkClick r:id="rId3"/>
          </p:cNvPr>
          <p:cNvSpPr txBox="1"/>
          <p:nvPr/>
        </p:nvSpPr>
        <p:spPr>
          <a:xfrm>
            <a:off x="4010342" y="4120515"/>
            <a:ext cx="61023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阮</a:t>
            </a:r>
          </a:p>
        </p:txBody>
      </p:sp>
      <p:pic>
        <p:nvPicPr>
          <p:cNvPr id="6" name="图片 5" descr="src=http___img.alicdn.com_i2_2211885514097_O1CN019Hj0Uv1CJ42yHk4Hx_!!59-0-lubanu.jpg&amp;refer=http___img.alicdn.web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455" y="1185545"/>
            <a:ext cx="2112010" cy="2817495"/>
          </a:xfrm>
          <a:prstGeom prst="rect">
            <a:avLst/>
          </a:prstGeom>
        </p:spPr>
      </p:pic>
      <p:pic>
        <p:nvPicPr>
          <p:cNvPr id="7" name="图片 6" descr="124aedb15bf1393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245" y="1616075"/>
            <a:ext cx="2386965" cy="2386965"/>
          </a:xfrm>
          <a:prstGeom prst="rect">
            <a:avLst/>
          </a:prstGeom>
        </p:spPr>
      </p:pic>
      <p:sp>
        <p:nvSpPr>
          <p:cNvPr id="9" name="文本框 8">
            <a:hlinkClick r:id="rId3"/>
          </p:cNvPr>
          <p:cNvSpPr txBox="1"/>
          <p:nvPr/>
        </p:nvSpPr>
        <p:spPr>
          <a:xfrm>
            <a:off x="6948264" y="4120515"/>
            <a:ext cx="91122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梆子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394</Words>
  <Application>Microsoft Office PowerPoint</Application>
  <PresentationFormat>全屏显示(16:9)</PresentationFormat>
  <Paragraphs>38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宋体</vt:lpstr>
      <vt:lpstr>Calibri</vt:lpstr>
      <vt:lpstr>Times New Roman</vt:lpstr>
      <vt:lpstr>黑体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2026-08-13T23:59:18Z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