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4" d="100"/>
          <a:sy n="144" d="100"/>
        </p:scale>
        <p:origin x="-684"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2020/4/17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2020/4/17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2020/4/17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2020/4/17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2020/4/17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2020/4/17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47000">
              <a:schemeClr val="accent6">
                <a:lumMod val="40000"/>
                <a:lumOff val="60000"/>
              </a:schemeClr>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2020/4/17</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0"/>
          <p:cNvSpPr/>
          <p:nvPr/>
        </p:nvSpPr>
        <p:spPr>
          <a:xfrm>
            <a:off x="4067944" y="915566"/>
            <a:ext cx="4680520" cy="1323439"/>
          </a:xfrm>
          <a:prstGeom prst="rect">
            <a:avLst/>
          </a:prstGeom>
          <a:ln w="12700">
            <a:miter lim="400000"/>
          </a:ln>
          <a:effectLst>
            <a:outerShdw blurRad="50800" dist="38100" dir="5400000" algn="t" rotWithShape="0">
              <a:prstClr val="black">
                <a:alpha val="40000"/>
              </a:prstClr>
            </a:outerShdw>
          </a:effectLst>
        </p:spPr>
        <p:txBody>
          <a:bodyPr wrap="square" lIns="45719" rIns="45719">
            <a:spAutoFit/>
          </a:bodyPr>
          <a:lstStyle>
            <a:lvl1pPr>
              <a:defRPr sz="3600">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lvl="0" algn="ctr">
              <a:defRPr sz="1800">
                <a:solidFill>
                  <a:srgbClr val="000000"/>
                </a:solidFill>
              </a:defRPr>
            </a:pPr>
            <a:r>
              <a:rPr lang="en-US" sz="6000" b="1" baseline="-25000" dirty="0" smtClean="0">
                <a:solidFill>
                  <a:srgbClr val="0066FF"/>
                </a:solidFill>
                <a:latin typeface="方正中倩简体" pitchFamily="65" charset="-122"/>
                <a:ea typeface="方正中倩简体" pitchFamily="65" charset="-122"/>
              </a:rPr>
              <a:t>2020</a:t>
            </a:r>
            <a:r>
              <a:rPr lang="zh-CN" altLang="en-US" sz="6000" b="1" baseline="-25000" dirty="0" smtClean="0">
                <a:solidFill>
                  <a:srgbClr val="0066FF"/>
                </a:solidFill>
                <a:latin typeface="方正中倩简体" pitchFamily="65" charset="-122"/>
                <a:ea typeface="方正中倩简体" pitchFamily="65" charset="-122"/>
              </a:rPr>
              <a:t>年中考物理</a:t>
            </a:r>
            <a:endParaRPr lang="en-US" altLang="zh-CN" sz="6000" b="1" baseline="-25000" dirty="0" smtClean="0">
              <a:solidFill>
                <a:srgbClr val="0066FF"/>
              </a:solidFill>
              <a:latin typeface="方正中倩简体" pitchFamily="65" charset="-122"/>
              <a:ea typeface="方正中倩简体" pitchFamily="65" charset="-122"/>
            </a:endParaRPr>
          </a:p>
          <a:p>
            <a:pPr lvl="0" algn="ctr">
              <a:defRPr sz="1800">
                <a:solidFill>
                  <a:srgbClr val="000000"/>
                </a:solidFill>
              </a:defRPr>
            </a:pPr>
            <a:r>
              <a:rPr lang="zh-CN" altLang="en-US" sz="6000" b="1" baseline="-25000" dirty="0" smtClean="0">
                <a:solidFill>
                  <a:srgbClr val="0066FF"/>
                </a:solidFill>
                <a:latin typeface="方正中倩简体" pitchFamily="65" charset="-122"/>
                <a:ea typeface="方正中倩简体" pitchFamily="65" charset="-122"/>
              </a:rPr>
              <a:t>一轮复习讲练测</a:t>
            </a:r>
          </a:p>
        </p:txBody>
      </p:sp>
      <p:sp>
        <p:nvSpPr>
          <p:cNvPr id="6" name="Shape 40"/>
          <p:cNvSpPr/>
          <p:nvPr/>
        </p:nvSpPr>
        <p:spPr>
          <a:xfrm>
            <a:off x="4816084" y="2715766"/>
            <a:ext cx="3479541" cy="646331"/>
          </a:xfrm>
          <a:prstGeom prst="rect">
            <a:avLst/>
          </a:prstGeom>
          <a:ln w="12700">
            <a:miter lim="400000"/>
          </a:ln>
        </p:spPr>
        <p:txBody>
          <a:bodyPr wrap="square" lIns="45719" rIns="45719">
            <a:spAutoFit/>
          </a:bodyPr>
          <a:lstStyle>
            <a:lvl1pPr>
              <a:defRPr sz="3600">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lvl="0">
              <a:defRPr sz="1800">
                <a:solidFill>
                  <a:srgbClr val="000000"/>
                </a:solidFill>
              </a:defRPr>
            </a:pPr>
            <a:r>
              <a:rPr lang="zh-CN" sz="5400" b="1" baseline="-25000" dirty="0">
                <a:solidFill>
                  <a:srgbClr val="0066FF"/>
                </a:solidFill>
                <a:effectLst>
                  <a:outerShdw blurRad="38100" dist="38100" dir="2700000" algn="tl">
                    <a:srgbClr val="000000">
                      <a:alpha val="43137"/>
                    </a:srgbClr>
                  </a:outerShdw>
                </a:effectLst>
                <a:latin typeface="汉真广标" pitchFamily="49" charset="-122"/>
                <a:ea typeface="汉真广标" pitchFamily="49" charset="-122"/>
                <a:cs typeface="楷体" panose="02010609060101010101" charset="-122"/>
              </a:rPr>
              <a:t>专题</a:t>
            </a:r>
            <a:r>
              <a:rPr lang="en-US" altLang="zh-CN" sz="5400" b="1" baseline="-25000" dirty="0">
                <a:solidFill>
                  <a:srgbClr val="0066FF"/>
                </a:solidFill>
                <a:effectLst>
                  <a:outerShdw blurRad="38100" dist="38100" dir="2700000" algn="tl">
                    <a:srgbClr val="000000">
                      <a:alpha val="43137"/>
                    </a:srgbClr>
                  </a:outerShdw>
                </a:effectLst>
                <a:latin typeface="汉真广标" pitchFamily="49" charset="-122"/>
                <a:ea typeface="汉真广标" pitchFamily="49" charset="-122"/>
                <a:cs typeface="楷体" panose="02010609060101010101" charset="-122"/>
              </a:rPr>
              <a:t>02 </a:t>
            </a:r>
            <a:r>
              <a:rPr lang="zh-CN" altLang="en-US" sz="5400" b="1" baseline="-25000" dirty="0" smtClean="0">
                <a:solidFill>
                  <a:srgbClr val="0066FF"/>
                </a:solidFill>
                <a:effectLst>
                  <a:outerShdw blurRad="38100" dist="38100" dir="2700000" algn="tl">
                    <a:srgbClr val="000000">
                      <a:alpha val="43137"/>
                    </a:srgbClr>
                  </a:outerShdw>
                </a:effectLst>
                <a:latin typeface="汉真广标" pitchFamily="49" charset="-122"/>
                <a:ea typeface="汉真广标" pitchFamily="49" charset="-122"/>
                <a:cs typeface="楷体" panose="02010609060101010101" charset="-122"/>
              </a:rPr>
              <a:t>声</a:t>
            </a:r>
            <a:r>
              <a:rPr lang="zh-CN" altLang="en-US" sz="5400" b="1" baseline="-25000" dirty="0">
                <a:solidFill>
                  <a:srgbClr val="0066FF"/>
                </a:solidFill>
                <a:effectLst>
                  <a:outerShdw blurRad="38100" dist="38100" dir="2700000" algn="tl">
                    <a:srgbClr val="000000">
                      <a:alpha val="43137"/>
                    </a:srgbClr>
                  </a:outerShdw>
                </a:effectLst>
                <a:latin typeface="汉真广标" pitchFamily="49" charset="-122"/>
                <a:ea typeface="汉真广标" pitchFamily="49" charset="-122"/>
                <a:cs typeface="楷体" panose="02010609060101010101" charset="-122"/>
              </a:rPr>
              <a:t>现象</a:t>
            </a:r>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245" y="907564"/>
            <a:ext cx="3528392" cy="2454533"/>
          </a:xfrm>
          <a:prstGeom prst="rect">
            <a:avLst/>
          </a:prstGeom>
        </p:spPr>
      </p:pic>
    </p:spTree>
    <p:extLst>
      <p:ext uri="{BB962C8B-B14F-4D97-AF65-F5344CB8AC3E}">
        <p14:creationId xmlns:p14="http://schemas.microsoft.com/office/powerpoint/2010/main" val="1843029972"/>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000"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000" fill="hold">
                                          <p:stCondLst>
                                            <p:cond delay="0"/>
                                          </p:stCondLst>
                                        </p:cTn>
                                        <p:tgtEl>
                                          <p:spTgt spid="6"/>
                                        </p:tgtEl>
                                        <p:attrNameLst>
                                          <p:attrName>style.visibility</p:attrName>
                                        </p:attrNameLst>
                                      </p:cBhvr>
                                      <p:to>
                                        <p:strVal val="visible"/>
                                      </p:to>
                                    </p:set>
                                    <p:animEffect transition="in" filter="checkerboard(across)">
                                      <p:cBhvr>
                                        <p:cTn id="1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考点一：声音的产生与传播</a:t>
            </a:r>
          </a:p>
        </p:txBody>
      </p:sp>
      <p:sp>
        <p:nvSpPr>
          <p:cNvPr id="3" name="文本框 2"/>
          <p:cNvSpPr txBox="1"/>
          <p:nvPr/>
        </p:nvSpPr>
        <p:spPr>
          <a:xfrm>
            <a:off x="327025" y="1000691"/>
            <a:ext cx="8667750" cy="2173893"/>
          </a:xfrm>
          <a:prstGeom prst="rect">
            <a:avLst/>
          </a:prstGeom>
          <a:noFill/>
          <a:ln w="9525">
            <a:noFill/>
          </a:ln>
        </p:spPr>
        <p:txBody>
          <a:bodyPr wrap="square">
            <a:spAutoFit/>
          </a:bodyPr>
          <a:lstStyle/>
          <a:p>
            <a:pPr marL="0" indent="0" algn="l" eaLnBrk="1" fontAlgn="auto" latinLnBrk="0" hangingPunct="1">
              <a:lnSpc>
                <a:spcPct val="150000"/>
              </a:lnSpc>
            </a:pPr>
            <a:r>
              <a:rPr lang="en-US" sz="1800">
                <a:solidFill>
                  <a:schemeClr val="tx1"/>
                </a:solidFill>
                <a:latin typeface="微软雅黑" panose="020B0503020204020204" charset="-122"/>
                <a:ea typeface="微软雅黑" panose="020B0503020204020204" charset="-122"/>
                <a:cs typeface="微软雅黑" panose="020B0503020204020204" charset="-122"/>
              </a:rPr>
              <a:t>2.</a:t>
            </a:r>
            <a:r>
              <a:rPr sz="1800" b="1">
                <a:solidFill>
                  <a:schemeClr val="tx1"/>
                </a:solidFill>
                <a:latin typeface="微软雅黑" panose="020B0503020204020204" charset="-122"/>
                <a:ea typeface="微软雅黑" panose="020B0503020204020204" charset="-122"/>
                <a:cs typeface="微软雅黑" panose="020B0503020204020204" charset="-122"/>
              </a:rPr>
              <a:t>（2018·赤峰）</a:t>
            </a:r>
            <a:r>
              <a:rPr sz="1800">
                <a:solidFill>
                  <a:schemeClr val="tx1"/>
                </a:solidFill>
                <a:latin typeface="微软雅黑" panose="020B0503020204020204" charset="-122"/>
                <a:ea typeface="微软雅黑" panose="020B0503020204020204" charset="-122"/>
                <a:cs typeface="微软雅黑" panose="020B0503020204020204" charset="-122"/>
              </a:rPr>
              <a:t>关于声现象，下列说法正确的是（　　）。</a:t>
            </a:r>
          </a:p>
          <a:p>
            <a:pPr marL="0" indent="0" algn="l" eaLnBrk="1" fontAlgn="auto" latinLnBrk="0" hangingPunct="1">
              <a:lnSpc>
                <a:spcPct val="150000"/>
              </a:lnSpc>
            </a:pPr>
            <a:r>
              <a:rPr sz="1800">
                <a:solidFill>
                  <a:schemeClr val="tx1"/>
                </a:solidFill>
                <a:latin typeface="微软雅黑" panose="020B0503020204020204" charset="-122"/>
                <a:ea typeface="微软雅黑" panose="020B0503020204020204" charset="-122"/>
                <a:cs typeface="微软雅黑" panose="020B0503020204020204" charset="-122"/>
              </a:rPr>
              <a:t>A．婉转悠扬的琴声，是由琴弦振动产生的；</a:t>
            </a:r>
          </a:p>
          <a:p>
            <a:pPr marL="0" indent="0" algn="l" eaLnBrk="1" fontAlgn="auto" latinLnBrk="0" hangingPunct="1">
              <a:lnSpc>
                <a:spcPct val="150000"/>
              </a:lnSpc>
            </a:pPr>
            <a:r>
              <a:rPr sz="1800">
                <a:solidFill>
                  <a:schemeClr val="tx1"/>
                </a:solidFill>
                <a:latin typeface="微软雅黑" panose="020B0503020204020204" charset="-122"/>
                <a:ea typeface="微软雅黑" panose="020B0503020204020204" charset="-122"/>
                <a:cs typeface="微软雅黑" panose="020B0503020204020204" charset="-122"/>
              </a:rPr>
              <a:t>B．我们听不到蝴蝶翅膀振动发出的声音，是由于振幅较小；</a:t>
            </a:r>
          </a:p>
          <a:p>
            <a:pPr marL="0" indent="0" algn="l" eaLnBrk="1" fontAlgn="auto" latinLnBrk="0" hangingPunct="1">
              <a:lnSpc>
                <a:spcPct val="150000"/>
              </a:lnSpc>
            </a:pPr>
            <a:r>
              <a:rPr sz="1800">
                <a:solidFill>
                  <a:schemeClr val="tx1"/>
                </a:solidFill>
                <a:latin typeface="微软雅黑" panose="020B0503020204020204" charset="-122"/>
                <a:ea typeface="微软雅黑" panose="020B0503020204020204" charset="-122"/>
                <a:cs typeface="微软雅黑" panose="020B0503020204020204" charset="-122"/>
              </a:rPr>
              <a:t>C．考场附近禁止机动车鸣笛是阻断噪声传播；</a:t>
            </a:r>
          </a:p>
          <a:p>
            <a:pPr marL="0" indent="0" algn="l" eaLnBrk="1" fontAlgn="auto" latinLnBrk="0" hangingPunct="1">
              <a:lnSpc>
                <a:spcPct val="150000"/>
              </a:lnSpc>
            </a:pPr>
            <a:r>
              <a:rPr sz="1800">
                <a:solidFill>
                  <a:schemeClr val="tx1"/>
                </a:solidFill>
                <a:latin typeface="微软雅黑" panose="020B0503020204020204" charset="-122"/>
                <a:ea typeface="微软雅黑" panose="020B0503020204020204" charset="-122"/>
                <a:cs typeface="微软雅黑" panose="020B0503020204020204" charset="-122"/>
              </a:rPr>
              <a:t>D．声只能传递信息</a:t>
            </a:r>
          </a:p>
        </p:txBody>
      </p:sp>
      <p:sp>
        <p:nvSpPr>
          <p:cNvPr id="4" name="文本框 3"/>
          <p:cNvSpPr txBox="1"/>
          <p:nvPr/>
        </p:nvSpPr>
        <p:spPr>
          <a:xfrm>
            <a:off x="5634355" y="1117820"/>
            <a:ext cx="488950" cy="367938"/>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en-US" altLang="zh-CN" sz="1800" b="0" i="0" u="none" strike="noStrike" cap="none" spc="0" normalizeH="0" baseline="0">
                <a:ln>
                  <a:noFill/>
                </a:ln>
                <a:solidFill>
                  <a:srgbClr val="FF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Arial" panose="020B0604020202020204"/>
                <a:sym typeface="Arial" panose="020B0604020202020204"/>
              </a:rPr>
              <a:t>A</a:t>
            </a:r>
          </a:p>
        </p:txBody>
      </p:sp>
      <p:sp>
        <p:nvSpPr>
          <p:cNvPr id="9" name="文本框 8"/>
          <p:cNvSpPr txBox="1"/>
          <p:nvPr/>
        </p:nvSpPr>
        <p:spPr>
          <a:xfrm>
            <a:off x="302260" y="3174584"/>
            <a:ext cx="8691880" cy="1339984"/>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0" algn="l" defTabSz="914400" rtl="0" eaLnBrk="1" fontAlgn="auto" latinLnBrk="1" hangingPunct="0">
              <a:lnSpc>
                <a:spcPct val="150000"/>
              </a:lnSpc>
              <a:spcBef>
                <a:spcPts val="0"/>
              </a:spcBef>
              <a:spcAft>
                <a:spcPts val="0"/>
              </a:spcAft>
              <a:buClrTx/>
              <a:buSzTx/>
              <a:buFontTx/>
              <a:buNone/>
            </a:pPr>
            <a:r>
              <a:rPr kumimoji="0" lang="zh-CN" altLang="en-US" sz="1800" b="0" i="0" u="none" strike="noStrike" cap="none" spc="0" normalizeH="0" baseline="0">
                <a:ln>
                  <a:noFill/>
                </a:ln>
                <a:solidFill>
                  <a:srgbClr val="1116CC"/>
                </a:solidFill>
                <a:effectLst/>
                <a:uFillTx/>
                <a:latin typeface="微软雅黑" panose="020B0503020204020204" charset="-122"/>
                <a:ea typeface="微软雅黑" panose="020B0503020204020204" charset="-122"/>
                <a:cs typeface="Arial" panose="020B0604020202020204"/>
                <a:sym typeface="Arial" panose="020B0604020202020204"/>
              </a:rPr>
              <a:t>点睛：任何声音都是由物体真产生的，关键是确定发声体；人们听不到声音，一是声音响度太小，无法引起耳膜的振动，二是振动频率在人耳听觉范围以外；噪声防治如果再声源处采取措施就属于在声源处控制噪声；声音既能传递信息也可以吃能量。</a:t>
            </a:r>
          </a:p>
        </p:txBody>
      </p:sp>
    </p:spTree>
    <p:extLst>
      <p:ext uri="{BB962C8B-B14F-4D97-AF65-F5344CB8AC3E}">
        <p14:creationId xmlns:p14="http://schemas.microsoft.com/office/powerpoint/2010/main" val="3088845379"/>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9"/>
                                        </p:tgtEl>
                                        <p:attrNameLst>
                                          <p:attrName>style.visibility</p:attrName>
                                        </p:attrNameLst>
                                      </p:cBhvr>
                                      <p:to>
                                        <p:strVal val="visible"/>
                                      </p:to>
                                    </p:set>
                                    <p:animEffect transition="in" filter="checkerboard(across)">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考点一：声音的产生与传播</a:t>
            </a:r>
          </a:p>
        </p:txBody>
      </p:sp>
      <p:sp>
        <p:nvSpPr>
          <p:cNvPr id="3" name="文本框 2"/>
          <p:cNvSpPr txBox="1"/>
          <p:nvPr/>
        </p:nvSpPr>
        <p:spPr>
          <a:xfrm>
            <a:off x="327025" y="1000691"/>
            <a:ext cx="8667750" cy="2590847"/>
          </a:xfrm>
          <a:prstGeom prst="rect">
            <a:avLst/>
          </a:prstGeom>
          <a:noFill/>
          <a:ln w="9525">
            <a:noFill/>
          </a:ln>
        </p:spPr>
        <p:txBody>
          <a:bodyPr wrap="square">
            <a:spAutoFit/>
          </a:bodyPr>
          <a:lstStyle/>
          <a:p>
            <a:pPr marL="0" indent="0" algn="l" eaLnBrk="1" fontAlgn="auto" latinLnBrk="0" hangingPunct="1">
              <a:lnSpc>
                <a:spcPct val="150000"/>
              </a:lnSpc>
            </a:pPr>
            <a:r>
              <a:rPr sz="1800">
                <a:solidFill>
                  <a:srgbClr val="FF0000"/>
                </a:solidFill>
                <a:latin typeface="微软雅黑" panose="020B0503020204020204" charset="-122"/>
                <a:ea typeface="微软雅黑" panose="020B0503020204020204" charset="-122"/>
                <a:cs typeface="微软雅黑" panose="020B0503020204020204" charset="-122"/>
              </a:rPr>
              <a:t>【答案】A。</a:t>
            </a:r>
          </a:p>
          <a:p>
            <a:pPr marL="0" indent="0" algn="l" eaLnBrk="1" fontAlgn="auto" latinLnBrk="0" hangingPunct="1">
              <a:lnSpc>
                <a:spcPct val="150000"/>
              </a:lnSpc>
            </a:pPr>
            <a:r>
              <a:rPr sz="1800">
                <a:solidFill>
                  <a:srgbClr val="FF0000"/>
                </a:solidFill>
                <a:latin typeface="微软雅黑" panose="020B0503020204020204" charset="-122"/>
                <a:ea typeface="微软雅黑" panose="020B0503020204020204" charset="-122"/>
                <a:cs typeface="微软雅黑" panose="020B0503020204020204" charset="-122"/>
              </a:rPr>
              <a:t>【解析】A、声音是由物体的振动产生的，琴声是琴弦的振动产生的，故A正确；</a:t>
            </a:r>
          </a:p>
          <a:p>
            <a:pPr marL="0" indent="0" algn="l" eaLnBrk="1" fontAlgn="auto" latinLnBrk="0" hangingPunct="1">
              <a:lnSpc>
                <a:spcPct val="150000"/>
              </a:lnSpc>
            </a:pPr>
            <a:r>
              <a:rPr sz="1800">
                <a:solidFill>
                  <a:srgbClr val="FF0000"/>
                </a:solidFill>
                <a:latin typeface="微软雅黑" panose="020B0503020204020204" charset="-122"/>
                <a:ea typeface="微软雅黑" panose="020B0503020204020204" charset="-122"/>
                <a:cs typeface="微软雅黑" panose="020B0503020204020204" charset="-122"/>
              </a:rPr>
              <a:t>B、我们听不到蝴蝶翅膀振动发出的声音是因为其频率低于20Hz，而不是因为响度太小，故B错误；</a:t>
            </a:r>
          </a:p>
          <a:p>
            <a:pPr marL="0" indent="0" algn="l" eaLnBrk="1" fontAlgn="auto" latinLnBrk="0" hangingPunct="1">
              <a:lnSpc>
                <a:spcPct val="150000"/>
              </a:lnSpc>
            </a:pPr>
            <a:r>
              <a:rPr sz="1800">
                <a:solidFill>
                  <a:srgbClr val="FF0000"/>
                </a:solidFill>
                <a:latin typeface="微软雅黑" panose="020B0503020204020204" charset="-122"/>
                <a:ea typeface="微软雅黑" panose="020B0503020204020204" charset="-122"/>
                <a:cs typeface="微软雅黑" panose="020B0503020204020204" charset="-122"/>
              </a:rPr>
              <a:t>C、禁止鸣笛是在声源处减弱噪声，不是阻断噪声传播，故C错误；</a:t>
            </a:r>
          </a:p>
          <a:p>
            <a:pPr marL="0" indent="0" algn="l" eaLnBrk="1" fontAlgn="auto" latinLnBrk="0" hangingPunct="1">
              <a:lnSpc>
                <a:spcPct val="150000"/>
              </a:lnSpc>
            </a:pPr>
            <a:r>
              <a:rPr sz="1800">
                <a:solidFill>
                  <a:srgbClr val="FF0000"/>
                </a:solidFill>
                <a:latin typeface="微软雅黑" panose="020B0503020204020204" charset="-122"/>
                <a:ea typeface="微软雅黑" panose="020B0503020204020204" charset="-122"/>
                <a:cs typeface="微软雅黑" panose="020B0503020204020204" charset="-122"/>
              </a:rPr>
              <a:t>D、声音可以传递信息，也可以传递能量，故D错误。故选A。</a:t>
            </a:r>
          </a:p>
        </p:txBody>
      </p:sp>
    </p:spTree>
    <p:extLst>
      <p:ext uri="{BB962C8B-B14F-4D97-AF65-F5344CB8AC3E}">
        <p14:creationId xmlns:p14="http://schemas.microsoft.com/office/powerpoint/2010/main" val="55453661"/>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考点一：声音的产生与传播</a:t>
            </a:r>
          </a:p>
        </p:txBody>
      </p:sp>
      <p:sp>
        <p:nvSpPr>
          <p:cNvPr id="3" name="文本框 2"/>
          <p:cNvSpPr txBox="1"/>
          <p:nvPr/>
        </p:nvSpPr>
        <p:spPr>
          <a:xfrm>
            <a:off x="327025" y="1000692"/>
            <a:ext cx="8667750" cy="1480029"/>
          </a:xfrm>
          <a:prstGeom prst="rect">
            <a:avLst/>
          </a:prstGeom>
          <a:noFill/>
          <a:ln w="9525">
            <a:noFill/>
          </a:ln>
        </p:spPr>
        <p:txBody>
          <a:bodyPr wrap="square">
            <a:spAutoFit/>
          </a:bodyPr>
          <a:lstStyle/>
          <a:p>
            <a:pPr marL="0" indent="0" algn="l" eaLnBrk="1" fontAlgn="auto" latinLnBrk="0" hangingPunct="1">
              <a:lnSpc>
                <a:spcPct val="150000"/>
              </a:lnSpc>
            </a:pPr>
            <a:r>
              <a:rPr lang="en-US" sz="2000">
                <a:solidFill>
                  <a:schemeClr val="tx1"/>
                </a:solidFill>
                <a:latin typeface="微软雅黑" panose="020B0503020204020204" charset="-122"/>
                <a:ea typeface="微软雅黑" panose="020B0503020204020204" charset="-122"/>
                <a:cs typeface="微软雅黑" panose="020B0503020204020204" charset="-122"/>
              </a:rPr>
              <a:t>3.</a:t>
            </a:r>
            <a:r>
              <a:rPr lang="en-US" sz="2000" b="1">
                <a:solidFill>
                  <a:schemeClr val="tx1"/>
                </a:solidFill>
                <a:latin typeface="微软雅黑" panose="020B0503020204020204" charset="-122"/>
                <a:ea typeface="微软雅黑" panose="020B0503020204020204" charset="-122"/>
                <a:cs typeface="微软雅黑" panose="020B0503020204020204" charset="-122"/>
              </a:rPr>
              <a:t>（2018•玉林）</a:t>
            </a:r>
            <a:r>
              <a:rPr lang="en-US" sz="2000">
                <a:solidFill>
                  <a:schemeClr val="tx1"/>
                </a:solidFill>
                <a:latin typeface="微软雅黑" panose="020B0503020204020204" charset="-122"/>
                <a:ea typeface="微软雅黑" panose="020B0503020204020204" charset="-122"/>
                <a:cs typeface="微软雅黑" panose="020B0503020204020204" charset="-122"/>
              </a:rPr>
              <a:t>如图甲所示，蝙蝠靠发出</a:t>
            </a:r>
            <a:r>
              <a:rPr lang="en-US" sz="2000" u="sng">
                <a:solidFill>
                  <a:schemeClr val="tx1"/>
                </a:solidFill>
                <a:latin typeface="微软雅黑" panose="020B0503020204020204" charset="-122"/>
                <a:ea typeface="微软雅黑" panose="020B0503020204020204" charset="-122"/>
                <a:cs typeface="微软雅黑" panose="020B0503020204020204" charset="-122"/>
              </a:rPr>
              <a:t>           </a:t>
            </a:r>
            <a:r>
              <a:rPr lang="en-US" sz="2000">
                <a:solidFill>
                  <a:schemeClr val="tx1"/>
                </a:solidFill>
                <a:latin typeface="微软雅黑" panose="020B0503020204020204" charset="-122"/>
                <a:ea typeface="微软雅黑" panose="020B0503020204020204" charset="-122"/>
                <a:cs typeface="微软雅黑" panose="020B0503020204020204" charset="-122"/>
              </a:rPr>
              <a:t>发现昆虫。如图乙所示，从玻璃罩里向外抽气的过程中铃声逐渐减小，此现象可推理得出</a:t>
            </a:r>
            <a:r>
              <a:rPr lang="en-US" sz="2000" u="sng">
                <a:solidFill>
                  <a:schemeClr val="tx1"/>
                </a:solidFill>
                <a:latin typeface="微软雅黑" panose="020B0503020204020204" charset="-122"/>
                <a:ea typeface="微软雅黑" panose="020B0503020204020204" charset="-122"/>
                <a:cs typeface="微软雅黑" panose="020B0503020204020204" charset="-122"/>
              </a:rPr>
              <a:t>            </a:t>
            </a:r>
            <a:r>
              <a:rPr lang="en-US" sz="2000">
                <a:solidFill>
                  <a:schemeClr val="tx1"/>
                </a:solidFill>
                <a:latin typeface="微软雅黑" panose="020B0503020204020204" charset="-122"/>
                <a:ea typeface="微软雅黑" panose="020B0503020204020204" charset="-122"/>
                <a:cs typeface="微软雅黑" panose="020B0503020204020204" charset="-122"/>
              </a:rPr>
              <a:t>不能传声。</a:t>
            </a:r>
          </a:p>
        </p:txBody>
      </p:sp>
      <p:pic>
        <p:nvPicPr>
          <p:cNvPr id="4" name="图片24" descr=" "/>
          <p:cNvPicPr>
            <a:picLocks noChangeAspect="1" noChangeArrowheads="1"/>
          </p:cNvPicPr>
          <p:nvPr/>
        </p:nvPicPr>
        <p:blipFill>
          <a:blip r:embed="rId3"/>
          <a:srcRect/>
          <a:stretch>
            <a:fillRect/>
          </a:stretch>
        </p:blipFill>
        <p:spPr>
          <a:xfrm>
            <a:off x="2700021" y="2611854"/>
            <a:ext cx="3466465" cy="1679276"/>
          </a:xfrm>
          <a:prstGeom prst="rect">
            <a:avLst/>
          </a:prstGeom>
          <a:noFill/>
          <a:ln w="9525">
            <a:noFill/>
            <a:miter lim="800000"/>
            <a:headEnd/>
            <a:tailEnd/>
          </a:ln>
        </p:spPr>
      </p:pic>
      <p:sp>
        <p:nvSpPr>
          <p:cNvPr id="7" name="文本框 6"/>
          <p:cNvSpPr txBox="1"/>
          <p:nvPr/>
        </p:nvSpPr>
        <p:spPr>
          <a:xfrm>
            <a:off x="5099051" y="1085992"/>
            <a:ext cx="1067435" cy="399767"/>
          </a:xfrm>
          <a:prstGeom prst="rect">
            <a:avLst/>
          </a:prstGeom>
          <a:noFill/>
          <a:ln w="9525">
            <a:noFill/>
          </a:ln>
        </p:spPr>
        <p:txBody>
          <a:bodyPr wrap="square">
            <a:spAutoFit/>
          </a:bodyPr>
          <a:lstStyle/>
          <a:p>
            <a:pPr marL="0" indent="0" algn="l"/>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超声波</a:t>
            </a:r>
            <a:endParaRPr lang="zh-CN" altLang="en-US"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p:txBody>
      </p:sp>
      <p:sp>
        <p:nvSpPr>
          <p:cNvPr id="9" name="文本框 8"/>
          <p:cNvSpPr txBox="1"/>
          <p:nvPr/>
        </p:nvSpPr>
        <p:spPr>
          <a:xfrm>
            <a:off x="7648576" y="1540504"/>
            <a:ext cx="812165" cy="399767"/>
          </a:xfrm>
          <a:prstGeom prst="rect">
            <a:avLst/>
          </a:prstGeom>
          <a:noFill/>
          <a:ln w="9525">
            <a:noFill/>
          </a:ln>
        </p:spPr>
        <p:txBody>
          <a:bodyPr wrap="square">
            <a:spAutoFit/>
          </a:bodyPr>
          <a:lstStyle/>
          <a:p>
            <a:pPr marL="0" indent="0" algn="l"/>
            <a:r>
              <a:rPr lang="zh-CN" altLang="en-US"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真空</a:t>
            </a:r>
          </a:p>
        </p:txBody>
      </p:sp>
    </p:spTree>
    <p:extLst>
      <p:ext uri="{BB962C8B-B14F-4D97-AF65-F5344CB8AC3E}">
        <p14:creationId xmlns:p14="http://schemas.microsoft.com/office/powerpoint/2010/main" val="1439540230"/>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3"/>
                                        </p:tgtEl>
                                        <p:attrNameLst>
                                          <p:attrName>style.visibility</p:attrName>
                                        </p:attrNameLst>
                                      </p:cBhvr>
                                      <p:to>
                                        <p:strVal val="visible"/>
                                      </p:to>
                                    </p:set>
                                    <p:animEffect transition="in" filter="checkerboard(across)">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000" fill="hold">
                                          <p:stCondLst>
                                            <p:cond delay="0"/>
                                          </p:stCondLst>
                                        </p:cTn>
                                        <p:tgtEl>
                                          <p:spTgt spid="7"/>
                                        </p:tgtEl>
                                        <p:attrNameLst>
                                          <p:attrName>style.visibility</p:attrName>
                                        </p:attrNameLst>
                                      </p:cBhvr>
                                      <p:to>
                                        <p:strVal val="visible"/>
                                      </p:to>
                                    </p:set>
                                    <p:animEffect transition="in" filter="checkerboard(across)">
                                      <p:cBhvr>
                                        <p:cTn id="17" dur="1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000" fill="hold">
                                          <p:stCondLst>
                                            <p:cond delay="0"/>
                                          </p:stCondLst>
                                        </p:cTn>
                                        <p:tgtEl>
                                          <p:spTgt spid="9"/>
                                        </p:tgtEl>
                                        <p:attrNameLst>
                                          <p:attrName>style.visibility</p:attrName>
                                        </p:attrNameLst>
                                      </p:cBhvr>
                                      <p:to>
                                        <p:strVal val="visible"/>
                                      </p:to>
                                    </p:set>
                                    <p:animEffect transition="in" filter="checkerboard(across)">
                                      <p:cBhvr>
                                        <p:cTn id="2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考点一：声音的产生与传播</a:t>
            </a:r>
          </a:p>
        </p:txBody>
      </p:sp>
      <p:sp>
        <p:nvSpPr>
          <p:cNvPr id="3" name="文本框 2"/>
          <p:cNvSpPr txBox="1"/>
          <p:nvPr/>
        </p:nvSpPr>
        <p:spPr>
          <a:xfrm>
            <a:off x="283845" y="928122"/>
            <a:ext cx="8667750" cy="1942817"/>
          </a:xfrm>
          <a:prstGeom prst="rect">
            <a:avLst/>
          </a:prstGeom>
          <a:noFill/>
          <a:ln w="9525">
            <a:noFill/>
          </a:ln>
        </p:spPr>
        <p:txBody>
          <a:bodyPr wrap="square">
            <a:spAutoFit/>
          </a:bodyPr>
          <a:lstStyle/>
          <a:p>
            <a:pPr marL="0" indent="0" algn="l" eaLnBrk="1" fontAlgn="auto" latinLnBrk="0" hangingPunct="1">
              <a:lnSpc>
                <a:spcPct val="150000"/>
              </a:lnSpc>
            </a:pPr>
            <a:r>
              <a:rPr lang="en-US" sz="2000">
                <a:solidFill>
                  <a:srgbClr val="1116CC"/>
                </a:solidFill>
                <a:latin typeface="微软雅黑" panose="020B0503020204020204" charset="-122"/>
                <a:ea typeface="微软雅黑" panose="020B0503020204020204" charset="-122"/>
                <a:cs typeface="微软雅黑" panose="020B0503020204020204" charset="-122"/>
              </a:rPr>
              <a:t>【</a:t>
            </a:r>
            <a:r>
              <a:rPr lang="zh-CN" altLang="en-US" sz="2000">
                <a:solidFill>
                  <a:srgbClr val="1116CC"/>
                </a:solidFill>
                <a:latin typeface="微软雅黑" panose="020B0503020204020204" charset="-122"/>
                <a:ea typeface="微软雅黑" panose="020B0503020204020204" charset="-122"/>
                <a:cs typeface="微软雅黑" panose="020B0503020204020204" charset="-122"/>
              </a:rPr>
              <a:t>点睛</a:t>
            </a:r>
            <a:r>
              <a:rPr lang="en-US" sz="2000">
                <a:solidFill>
                  <a:srgbClr val="1116CC"/>
                </a:solidFill>
                <a:latin typeface="微软雅黑" panose="020B0503020204020204" charset="-122"/>
                <a:ea typeface="微软雅黑" panose="020B0503020204020204" charset="-122"/>
                <a:cs typeface="微软雅黑" panose="020B0503020204020204" charset="-122"/>
              </a:rPr>
              <a:t>】（1）蝙蝠是利用回声定位发现昆虫的；</a:t>
            </a:r>
          </a:p>
          <a:p>
            <a:pPr marL="0" indent="0" algn="l" eaLnBrk="1" fontAlgn="auto" latinLnBrk="0" hangingPunct="1">
              <a:lnSpc>
                <a:spcPct val="150000"/>
              </a:lnSpc>
            </a:pPr>
            <a:r>
              <a:rPr lang="en-US" sz="2000">
                <a:solidFill>
                  <a:srgbClr val="1116CC"/>
                </a:solidFill>
                <a:latin typeface="微软雅黑" panose="020B0503020204020204" charset="-122"/>
                <a:ea typeface="微软雅黑" panose="020B0503020204020204" charset="-122"/>
                <a:cs typeface="微软雅黑" panose="020B0503020204020204" charset="-122"/>
              </a:rPr>
              <a:t>（2）声音的传播需要介质，声音可以在气体、液体和固体中传播，但不能在真空中传播；实验中无法达到绝对的真空，但可以通过铃声的变化趋势，推测出真空时的情况，这种方法称为理想推理法或科学推理法。</a:t>
            </a:r>
          </a:p>
        </p:txBody>
      </p:sp>
      <p:sp>
        <p:nvSpPr>
          <p:cNvPr id="10" name="文本框 9"/>
          <p:cNvSpPr txBox="1"/>
          <p:nvPr/>
        </p:nvSpPr>
        <p:spPr>
          <a:xfrm>
            <a:off x="208915" y="2728984"/>
            <a:ext cx="8596630" cy="2405605"/>
          </a:xfrm>
          <a:prstGeom prst="rect">
            <a:avLst/>
          </a:prstGeom>
          <a:noFill/>
          <a:ln w="9525">
            <a:noFill/>
          </a:ln>
        </p:spPr>
        <p:txBody>
          <a:bodyPr wrap="square">
            <a:spAutoFit/>
          </a:bodyPr>
          <a:lstStyle/>
          <a:p>
            <a:pPr marL="0" indent="0" algn="l" eaLnBrk="1" fontAlgn="auto" latinLnBrk="0" hangingPunct="1">
              <a:lnSpc>
                <a:spcPct val="150000"/>
              </a:lnSpc>
            </a:pPr>
            <a:r>
              <a:rPr lang="zh-CN" sz="2000" b="0">
                <a:solidFill>
                  <a:srgbClr val="FF0000"/>
                </a:solidFill>
                <a:latin typeface="微软雅黑" panose="020B0503020204020204" charset="-122"/>
                <a:ea typeface="微软雅黑" panose="020B0503020204020204" charset="-122"/>
                <a:cs typeface="微软雅黑" panose="020B0503020204020204" charset="-122"/>
              </a:rPr>
              <a:t>【解析】（</a:t>
            </a:r>
            <a:r>
              <a:rPr lang="en-US" sz="2000" b="0">
                <a:solidFill>
                  <a:srgbClr val="FF0000"/>
                </a:solidFill>
                <a:latin typeface="微软雅黑" panose="020B0503020204020204" charset="-122"/>
                <a:ea typeface="微软雅黑" panose="020B0503020204020204" charset="-122"/>
                <a:cs typeface="微软雅黑" panose="020B0503020204020204" charset="-122"/>
              </a:rPr>
              <a:t>1</a:t>
            </a:r>
            <a:r>
              <a:rPr lang="zh-CN" sz="2000" b="0">
                <a:solidFill>
                  <a:srgbClr val="FF0000"/>
                </a:solidFill>
                <a:latin typeface="微软雅黑" panose="020B0503020204020204" charset="-122"/>
                <a:ea typeface="微软雅黑" panose="020B0503020204020204" charset="-122"/>
                <a:cs typeface="微软雅黑" panose="020B0503020204020204" charset="-122"/>
              </a:rPr>
              <a:t>）蝙蝠可以发出超声波，利用回声定位的方法发现昆虫；</a:t>
            </a:r>
          </a:p>
          <a:p>
            <a:pPr marL="0" indent="0" algn="l" eaLnBrk="1" fontAlgn="auto" latinLnBrk="0" hangingPunct="1">
              <a:lnSpc>
                <a:spcPct val="150000"/>
              </a:lnSpc>
            </a:pPr>
            <a:r>
              <a:rPr lang="zh-CN" sz="2000" b="0">
                <a:solidFill>
                  <a:srgbClr val="FF0000"/>
                </a:solidFill>
                <a:latin typeface="微软雅黑" panose="020B0503020204020204" charset="-122"/>
                <a:ea typeface="微软雅黑" panose="020B0503020204020204" charset="-122"/>
                <a:cs typeface="微软雅黑" panose="020B0503020204020204" charset="-122"/>
              </a:rPr>
              <a:t>（</a:t>
            </a:r>
            <a:r>
              <a:rPr lang="en-US" sz="2000" b="0">
                <a:solidFill>
                  <a:srgbClr val="FF0000"/>
                </a:solidFill>
                <a:latin typeface="微软雅黑" panose="020B0503020204020204" charset="-122"/>
                <a:ea typeface="微软雅黑" panose="020B0503020204020204" charset="-122"/>
                <a:cs typeface="微软雅黑" panose="020B0503020204020204" charset="-122"/>
              </a:rPr>
              <a:t>2</a:t>
            </a:r>
            <a:r>
              <a:rPr lang="zh-CN" sz="2000" b="0">
                <a:solidFill>
                  <a:srgbClr val="FF0000"/>
                </a:solidFill>
                <a:latin typeface="微软雅黑" panose="020B0503020204020204" charset="-122"/>
                <a:ea typeface="微软雅黑" panose="020B0503020204020204" charset="-122"/>
                <a:cs typeface="微软雅黑" panose="020B0503020204020204" charset="-122"/>
              </a:rPr>
              <a:t>）由实验现象可知，把发声的电铃放在玻璃罩内，逐渐抽出其中的空气，听到的声音逐渐变小；当罩内空气接近真空时，虽然还能听到极微弱的声音，但可通过推理得出真空不能传声。</a:t>
            </a:r>
          </a:p>
          <a:p>
            <a:pPr marL="0" indent="0" algn="l" eaLnBrk="1" fontAlgn="auto" latinLnBrk="0" hangingPunct="1">
              <a:lnSpc>
                <a:spcPct val="150000"/>
              </a:lnSpc>
            </a:pPr>
            <a:r>
              <a:rPr lang="zh-CN" sz="2000" b="0">
                <a:solidFill>
                  <a:srgbClr val="FF0000"/>
                </a:solidFill>
                <a:latin typeface="微软雅黑" panose="020B0503020204020204" charset="-122"/>
                <a:ea typeface="微软雅黑" panose="020B0503020204020204" charset="-122"/>
                <a:cs typeface="微软雅黑" panose="020B0503020204020204" charset="-122"/>
              </a:rPr>
              <a:t>故答案为：超声波；真空。</a:t>
            </a:r>
            <a:endParaRPr lang="zh-CN" altLang="en-US" sz="2000">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458361870"/>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10"/>
                                        </p:tgtEl>
                                        <p:attrNameLst>
                                          <p:attrName>style.visibility</p:attrName>
                                        </p:attrNameLst>
                                      </p:cBhvr>
                                      <p:to>
                                        <p:strVal val="visible"/>
                                      </p:to>
                                    </p:set>
                                    <p:animEffect transition="in" filter="checkerboard(across)">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考点二：声音的特性</a:t>
            </a:r>
          </a:p>
        </p:txBody>
      </p:sp>
      <p:sp>
        <p:nvSpPr>
          <p:cNvPr id="3" name="文本框 2"/>
          <p:cNvSpPr txBox="1"/>
          <p:nvPr/>
        </p:nvSpPr>
        <p:spPr>
          <a:xfrm>
            <a:off x="283846" y="1000691"/>
            <a:ext cx="8711565" cy="2868392"/>
          </a:xfrm>
          <a:prstGeom prst="rect">
            <a:avLst/>
          </a:prstGeom>
          <a:noFill/>
          <a:ln w="9525">
            <a:noFill/>
          </a:ln>
        </p:spPr>
        <p:txBody>
          <a:bodyPr wrap="square">
            <a:spAutoFit/>
          </a:bodyPr>
          <a:lstStyle/>
          <a:p>
            <a:pPr marL="0" indent="0" algn="l" eaLnBrk="1" fontAlgn="auto" latinLnBrk="0" hangingPunct="1">
              <a:lnSpc>
                <a:spcPct val="150000"/>
              </a:lnSpc>
            </a:pPr>
            <a:r>
              <a:rPr lang="en-US" sz="2400">
                <a:latin typeface="微软雅黑" panose="020B0503020204020204" charset="-122"/>
                <a:ea typeface="微软雅黑" panose="020B0503020204020204" charset="-122"/>
                <a:cs typeface="微软雅黑" panose="020B0503020204020204" charset="-122"/>
              </a:rPr>
              <a:t>1.</a:t>
            </a:r>
            <a:r>
              <a:rPr sz="2400" b="1">
                <a:latin typeface="微软雅黑" panose="020B0503020204020204" charset="-122"/>
                <a:ea typeface="微软雅黑" panose="020B0503020204020204" charset="-122"/>
                <a:cs typeface="微软雅黑" panose="020B0503020204020204" charset="-122"/>
              </a:rPr>
              <a:t>（2019·贵港）</a:t>
            </a:r>
            <a:r>
              <a:rPr sz="2400">
                <a:latin typeface="微软雅黑" panose="020B0503020204020204" charset="-122"/>
                <a:ea typeface="微软雅黑" panose="020B0503020204020204" charset="-122"/>
                <a:cs typeface="微软雅黑" panose="020B0503020204020204" charset="-122"/>
              </a:rPr>
              <a:t>在纪念“五四”运动100周年暨庆祝新中国成立70周年的合唱比赛中，同学们用歌声表达了“青春心向党，建功新时代”的远大志向。合唱中“高音声部”和“低音声部”中的“高”和“低”，指的是声音的（   ）。</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A．音调           B．音色          C．响度            D．振幅</a:t>
            </a:r>
          </a:p>
        </p:txBody>
      </p:sp>
      <p:sp>
        <p:nvSpPr>
          <p:cNvPr id="10" name="文本框 9"/>
          <p:cNvSpPr txBox="1"/>
          <p:nvPr/>
        </p:nvSpPr>
        <p:spPr>
          <a:xfrm>
            <a:off x="5521325" y="2873486"/>
            <a:ext cx="308737"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A</a:t>
            </a:r>
            <a:endParaRPr kumimoji="0" lang="en-US" altLang="zh-CN" sz="2400" b="0" i="0" u="none" strike="noStrike" cap="none" spc="0" normalizeH="0" baseline="0">
              <a:ln>
                <a:noFill/>
              </a:ln>
              <a:solidFill>
                <a:srgbClr val="FF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微软雅黑" panose="020B0503020204020204" charset="-122"/>
              <a:sym typeface="+mn-ea"/>
            </a:endParaRPr>
          </a:p>
        </p:txBody>
      </p:sp>
    </p:spTree>
    <p:extLst>
      <p:ext uri="{BB962C8B-B14F-4D97-AF65-F5344CB8AC3E}">
        <p14:creationId xmlns:p14="http://schemas.microsoft.com/office/powerpoint/2010/main" val="2711212533"/>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10"/>
                                        </p:tgtEl>
                                        <p:attrNameLst>
                                          <p:attrName>style.visibility</p:attrName>
                                        </p:attrNameLst>
                                      </p:cBhvr>
                                      <p:to>
                                        <p:strVal val="visible"/>
                                      </p:to>
                                    </p:set>
                                    <p:animEffect transition="in" filter="checkerboard(across)">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考点二：声音的特性</a:t>
            </a:r>
          </a:p>
        </p:txBody>
      </p:sp>
      <p:sp>
        <p:nvSpPr>
          <p:cNvPr id="3" name="文本框 2"/>
          <p:cNvSpPr txBox="1"/>
          <p:nvPr/>
        </p:nvSpPr>
        <p:spPr>
          <a:xfrm>
            <a:off x="216536" y="1000691"/>
            <a:ext cx="8711565" cy="2173893"/>
          </a:xfrm>
          <a:prstGeom prst="rect">
            <a:avLst/>
          </a:prstGeom>
          <a:noFill/>
          <a:ln w="9525">
            <a:noFill/>
          </a:ln>
        </p:spPr>
        <p:txBody>
          <a:bodyPr wrap="square">
            <a:spAutoFit/>
          </a:bodyPr>
          <a:lstStyle/>
          <a:p>
            <a:pPr marL="0" indent="0" algn="l" eaLnBrk="1" fontAlgn="auto" latinLnBrk="0" hangingPunct="1">
              <a:lnSpc>
                <a:spcPct val="150000"/>
              </a:lnSpc>
            </a:pPr>
            <a:r>
              <a:rPr sz="1800">
                <a:solidFill>
                  <a:srgbClr val="1116CC"/>
                </a:solidFill>
                <a:latin typeface="微软雅黑" panose="020B0503020204020204" charset="-122"/>
                <a:ea typeface="微软雅黑" panose="020B0503020204020204" charset="-122"/>
                <a:cs typeface="微软雅黑" panose="020B0503020204020204" charset="-122"/>
              </a:rPr>
              <a:t>【点睛】本题考查了声音的特征，只要对三个特征（音调、响度、音色）有深刻的认识，将知识与生活有机的结合起来，便能找到答案。声音的三个特征分别是：音调、响度、音色，是从不同角度描述声音的，音调指声音的高低，由振动频率决定；响度指声音的强弱或大小，与振幅和距离有关；音色是由发声体本身决定的一个特性；抓住以上知识，并深入体味生活中的一些说法，就可解题。</a:t>
            </a:r>
          </a:p>
        </p:txBody>
      </p:sp>
      <p:sp>
        <p:nvSpPr>
          <p:cNvPr id="4" name="文本框 3"/>
          <p:cNvSpPr txBox="1"/>
          <p:nvPr/>
        </p:nvSpPr>
        <p:spPr>
          <a:xfrm>
            <a:off x="104776" y="3088646"/>
            <a:ext cx="8935085" cy="1017242"/>
          </a:xfrm>
          <a:prstGeom prst="rect">
            <a:avLst/>
          </a:prstGeom>
          <a:noFill/>
          <a:ln w="9525">
            <a:noFill/>
          </a:ln>
        </p:spPr>
        <p:txBody>
          <a:bodyPr wrap="square">
            <a:spAutoFit/>
          </a:bodyPr>
          <a:lstStyle/>
          <a:p>
            <a:pPr marL="0" indent="0" algn="l" eaLnBrk="1" fontAlgn="auto" latinLnBrk="0" hangingPunct="1">
              <a:lnSpc>
                <a:spcPct val="150000"/>
              </a:lnSpc>
            </a:pPr>
            <a:r>
              <a:rPr lang="zh-CN" sz="2000" b="0">
                <a:solidFill>
                  <a:srgbClr val="FF0000"/>
                </a:solidFill>
                <a:latin typeface="微软雅黑" panose="020B0503020204020204" charset="-122"/>
                <a:ea typeface="微软雅黑" panose="020B0503020204020204" charset="-122"/>
                <a:cs typeface="微软雅黑" panose="020B0503020204020204" charset="-122"/>
              </a:rPr>
              <a:t>【解析】声音的高低是指音调，这里说到的“高音声部”和“低音声部”跟女高音、男低音的情况类似，所以指的是声音的音调。故应选A。</a:t>
            </a:r>
            <a:endParaRPr lang="zh-CN" altLang="en-US" sz="2000" b="0">
              <a:solidFill>
                <a:srgbClr val="FF0000"/>
              </a:solidFill>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295739746"/>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4"/>
                                        </p:tgtEl>
                                        <p:attrNameLst>
                                          <p:attrName>style.visibility</p:attrName>
                                        </p:attrNameLst>
                                      </p:cBhvr>
                                      <p:to>
                                        <p:strVal val="visible"/>
                                      </p:to>
                                    </p:set>
                                    <p:animEffect transition="in" filter="checkerboard(across)">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考点二：声音的特性</a:t>
            </a:r>
          </a:p>
        </p:txBody>
      </p:sp>
      <p:sp>
        <p:nvSpPr>
          <p:cNvPr id="3" name="文本框 2"/>
          <p:cNvSpPr txBox="1"/>
          <p:nvPr/>
        </p:nvSpPr>
        <p:spPr>
          <a:xfrm>
            <a:off x="216536" y="1000691"/>
            <a:ext cx="8711565" cy="3007165"/>
          </a:xfrm>
          <a:prstGeom prst="rect">
            <a:avLst/>
          </a:prstGeom>
          <a:noFill/>
          <a:ln w="9525">
            <a:noFill/>
          </a:ln>
        </p:spPr>
        <p:txBody>
          <a:bodyPr wrap="square">
            <a:spAutoFit/>
          </a:bodyPr>
          <a:lstStyle/>
          <a:p>
            <a:pPr marL="0" indent="0" algn="l" eaLnBrk="1" fontAlgn="auto" latinLnBrk="0" hangingPunct="1">
              <a:lnSpc>
                <a:spcPct val="150000"/>
              </a:lnSpc>
            </a:pPr>
            <a:r>
              <a:rPr lang="en-US" sz="1800">
                <a:solidFill>
                  <a:schemeClr val="tx1"/>
                </a:solidFill>
                <a:latin typeface="微软雅黑" panose="020B0503020204020204" charset="-122"/>
                <a:ea typeface="微软雅黑" panose="020B0503020204020204" charset="-122"/>
                <a:cs typeface="微软雅黑" panose="020B0503020204020204" charset="-122"/>
              </a:rPr>
              <a:t>2.</a:t>
            </a:r>
            <a:r>
              <a:rPr sz="1800" b="1">
                <a:solidFill>
                  <a:schemeClr val="tx1"/>
                </a:solidFill>
                <a:latin typeface="微软雅黑" panose="020B0503020204020204" charset="-122"/>
                <a:ea typeface="微软雅黑" panose="020B0503020204020204" charset="-122"/>
                <a:cs typeface="微软雅黑" panose="020B0503020204020204" charset="-122"/>
              </a:rPr>
              <a:t>（2019·武汉市武昌区中考一模）</a:t>
            </a:r>
            <a:r>
              <a:rPr sz="1800">
                <a:solidFill>
                  <a:schemeClr val="tx1"/>
                </a:solidFill>
                <a:latin typeface="微软雅黑" panose="020B0503020204020204" charset="-122"/>
                <a:ea typeface="微软雅黑" panose="020B0503020204020204" charset="-122"/>
                <a:cs typeface="微软雅黑" panose="020B0503020204020204" charset="-122"/>
              </a:rPr>
              <a:t>如图所示，将一把钢尺紧按在桌面上，一端伸出桌边，拨动钢尺，听它振动发出的声音，可以探究声音的特性与哪些因素有关。下列说法中最合理的是（　）。</a:t>
            </a:r>
          </a:p>
          <a:p>
            <a:pPr marL="0" indent="0" algn="l" eaLnBrk="1" fontAlgn="auto" latinLnBrk="0" hangingPunct="1">
              <a:lnSpc>
                <a:spcPct val="150000"/>
              </a:lnSpc>
            </a:pPr>
            <a:r>
              <a:rPr sz="1800">
                <a:solidFill>
                  <a:schemeClr val="tx1"/>
                </a:solidFill>
                <a:latin typeface="微软雅黑" panose="020B0503020204020204" charset="-122"/>
                <a:ea typeface="微软雅黑" panose="020B0503020204020204" charset="-122"/>
                <a:cs typeface="微软雅黑" panose="020B0503020204020204" charset="-122"/>
              </a:rPr>
              <a:t>A. 钢尺伸出桌面的长度越长，拨动力度越大，钢尺发出声音的音调越低；</a:t>
            </a:r>
          </a:p>
          <a:p>
            <a:pPr marL="0" indent="0" algn="l" eaLnBrk="1" fontAlgn="auto" latinLnBrk="0" hangingPunct="1">
              <a:lnSpc>
                <a:spcPct val="150000"/>
              </a:lnSpc>
            </a:pPr>
            <a:r>
              <a:rPr sz="1800">
                <a:solidFill>
                  <a:schemeClr val="tx1"/>
                </a:solidFill>
                <a:latin typeface="微软雅黑" panose="020B0503020204020204" charset="-122"/>
                <a:ea typeface="微软雅黑" panose="020B0503020204020204" charset="-122"/>
                <a:cs typeface="微软雅黑" panose="020B0503020204020204" charset="-122"/>
              </a:rPr>
              <a:t>B. 钢尺伸出桌面的长度不变，拨动力度越小，钢尺发出声音的音调越高；</a:t>
            </a:r>
          </a:p>
          <a:p>
            <a:pPr marL="0" indent="0" algn="l" eaLnBrk="1" fontAlgn="auto" latinLnBrk="0" hangingPunct="1">
              <a:lnSpc>
                <a:spcPct val="150000"/>
              </a:lnSpc>
            </a:pPr>
            <a:r>
              <a:rPr sz="1800">
                <a:solidFill>
                  <a:schemeClr val="tx1"/>
                </a:solidFill>
                <a:latin typeface="微软雅黑" panose="020B0503020204020204" charset="-122"/>
                <a:ea typeface="微软雅黑" panose="020B0503020204020204" charset="-122"/>
                <a:cs typeface="微软雅黑" panose="020B0503020204020204" charset="-122"/>
              </a:rPr>
              <a:t>C. 钢尺伸出桌面的长度越短，拨动力度越大，钢尺发出声音的响度越大；</a:t>
            </a:r>
          </a:p>
          <a:p>
            <a:pPr marL="0" indent="0" algn="l" eaLnBrk="1" fontAlgn="auto" latinLnBrk="0" hangingPunct="1">
              <a:lnSpc>
                <a:spcPct val="150000"/>
              </a:lnSpc>
            </a:pPr>
            <a:r>
              <a:rPr sz="1800">
                <a:solidFill>
                  <a:schemeClr val="tx1"/>
                </a:solidFill>
                <a:latin typeface="微软雅黑" panose="020B0503020204020204" charset="-122"/>
                <a:ea typeface="微软雅黑" panose="020B0503020204020204" charset="-122"/>
                <a:cs typeface="微软雅黑" panose="020B0503020204020204" charset="-122"/>
              </a:rPr>
              <a:t>D. 钢尺伸出桌面的长度不变，拨动力度越小，钢尺发出声音的响度越小</a:t>
            </a:r>
          </a:p>
        </p:txBody>
      </p:sp>
      <p:pic>
        <p:nvPicPr>
          <p:cNvPr id="1073742856" name="图片 1073742855"/>
          <p:cNvPicPr>
            <a:picLocks noChangeAspect="1"/>
          </p:cNvPicPr>
          <p:nvPr/>
        </p:nvPicPr>
        <p:blipFill>
          <a:blip r:embed="rId3"/>
          <a:stretch>
            <a:fillRect/>
          </a:stretch>
        </p:blipFill>
        <p:spPr>
          <a:xfrm>
            <a:off x="3233739" y="4007856"/>
            <a:ext cx="2009775" cy="973955"/>
          </a:xfrm>
          <a:prstGeom prst="rect">
            <a:avLst/>
          </a:prstGeom>
          <a:noFill/>
          <a:ln w="9525">
            <a:noFill/>
          </a:ln>
        </p:spPr>
      </p:pic>
      <p:sp>
        <p:nvSpPr>
          <p:cNvPr id="11" name="文本框 10"/>
          <p:cNvSpPr txBox="1"/>
          <p:nvPr/>
        </p:nvSpPr>
        <p:spPr>
          <a:xfrm>
            <a:off x="2359661" y="1943454"/>
            <a:ext cx="287897" cy="400108"/>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0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D</a:t>
            </a:r>
          </a:p>
        </p:txBody>
      </p:sp>
    </p:spTree>
    <p:extLst>
      <p:ext uri="{BB962C8B-B14F-4D97-AF65-F5344CB8AC3E}">
        <p14:creationId xmlns:p14="http://schemas.microsoft.com/office/powerpoint/2010/main" val="33680328"/>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1073742856"/>
                                        </p:tgtEl>
                                        <p:attrNameLst>
                                          <p:attrName>style.visibility</p:attrName>
                                        </p:attrNameLst>
                                      </p:cBhvr>
                                      <p:to>
                                        <p:strVal val="visible"/>
                                      </p:to>
                                    </p:set>
                                    <p:animEffect transition="in" filter="checkerboard(across)">
                                      <p:cBhvr>
                                        <p:cTn id="7" dur="1000"/>
                                        <p:tgtEl>
                                          <p:spTgt spid="107374285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3"/>
                                        </p:tgtEl>
                                        <p:attrNameLst>
                                          <p:attrName>style.visibility</p:attrName>
                                        </p:attrNameLst>
                                      </p:cBhvr>
                                      <p:to>
                                        <p:strVal val="visible"/>
                                      </p:to>
                                    </p:set>
                                    <p:animEffect transition="in" filter="checkerboard(across)">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000" fill="hold">
                                          <p:stCondLst>
                                            <p:cond delay="0"/>
                                          </p:stCondLst>
                                        </p:cTn>
                                        <p:tgtEl>
                                          <p:spTgt spid="11"/>
                                        </p:tgtEl>
                                        <p:attrNameLst>
                                          <p:attrName>style.visibility</p:attrName>
                                        </p:attrNameLst>
                                      </p:cBhvr>
                                      <p:to>
                                        <p:strVal val="visible"/>
                                      </p:to>
                                    </p:set>
                                    <p:animEffect transition="in" filter="checkerboard(across)">
                                      <p:cBhvr>
                                        <p:cTn id="1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考点二：声音的特性</a:t>
            </a:r>
          </a:p>
        </p:txBody>
      </p:sp>
      <p:sp>
        <p:nvSpPr>
          <p:cNvPr id="3" name="文本框 2"/>
          <p:cNvSpPr txBox="1"/>
          <p:nvPr/>
        </p:nvSpPr>
        <p:spPr>
          <a:xfrm>
            <a:off x="216536" y="1000691"/>
            <a:ext cx="8711565" cy="1572332"/>
          </a:xfrm>
          <a:prstGeom prst="rect">
            <a:avLst/>
          </a:prstGeom>
          <a:noFill/>
          <a:ln w="9525">
            <a:noFill/>
          </a:ln>
        </p:spPr>
        <p:txBody>
          <a:bodyPr wrap="square">
            <a:spAutoFit/>
          </a:bodyPr>
          <a:lstStyle/>
          <a:p>
            <a:pPr marL="0" indent="0" algn="l" eaLnBrk="1" fontAlgn="auto" latinLnBrk="0" hangingPunct="1">
              <a:lnSpc>
                <a:spcPct val="150000"/>
              </a:lnSpc>
            </a:pPr>
            <a:r>
              <a:rPr sz="1600">
                <a:solidFill>
                  <a:srgbClr val="1116CC"/>
                </a:solidFill>
                <a:latin typeface="微软雅黑" panose="020B0503020204020204" charset="-122"/>
                <a:ea typeface="微软雅黑" panose="020B0503020204020204" charset="-122"/>
                <a:cs typeface="微软雅黑" panose="020B0503020204020204" charset="-122"/>
              </a:rPr>
              <a:t>【点睛】探究声音特征的影响因素时，轻拨和重拨改变了振动物体的振幅，探究声音的响度跟振幅的关系；改变伸出桌面钢尺的长度，改变振动物体的频率，探究音调跟频率的关系。在利用控制变量法探究物理问题时，一定要注意控制不变的量是什么，控制不变量影响哪一个物理量，改变是什么，改变的量影响哪一个物理量。</a:t>
            </a:r>
          </a:p>
        </p:txBody>
      </p:sp>
      <p:sp>
        <p:nvSpPr>
          <p:cNvPr id="4" name="文本框 3"/>
          <p:cNvSpPr txBox="1"/>
          <p:nvPr/>
        </p:nvSpPr>
        <p:spPr>
          <a:xfrm>
            <a:off x="159386" y="2457168"/>
            <a:ext cx="8768715" cy="2683150"/>
          </a:xfrm>
          <a:prstGeom prst="rect">
            <a:avLst/>
          </a:prstGeom>
          <a:noFill/>
          <a:ln w="9525">
            <a:noFill/>
          </a:ln>
        </p:spPr>
        <p:txBody>
          <a:bodyPr wrap="square">
            <a:spAutoFit/>
          </a:bodyPr>
          <a:lstStyle/>
          <a:p>
            <a:pPr marL="0" indent="0" algn="l" eaLnBrk="1" fontAlgn="auto" latinLnBrk="0" hangingPunct="1">
              <a:lnSpc>
                <a:spcPct val="150000"/>
              </a:lnSpc>
            </a:pPr>
            <a:r>
              <a:rPr lang="zh-CN" sz="1600" b="0">
                <a:solidFill>
                  <a:srgbClr val="FF0000"/>
                </a:solidFill>
                <a:latin typeface="微软雅黑" panose="020B0503020204020204" charset="-122"/>
                <a:ea typeface="微软雅黑" panose="020B0503020204020204" charset="-122"/>
                <a:cs typeface="微软雅黑" panose="020B0503020204020204" charset="-122"/>
              </a:rPr>
              <a:t>【解析】AB、改变伸出桌边的钢尺的长度，用相同的力拨动钢尺，使钢尺两次振动的幅度相同，改变钢尺的振动频率，改变音调高低。可以实验探究音调跟频率的关系，但钢尺伸出桌面的长度越长，拨动力度越大，两个变量，所以不能探究声音的特性与哪些因素有关，故AB错误。</a:t>
            </a:r>
          </a:p>
          <a:p>
            <a:pPr marL="0" indent="0" algn="l" eaLnBrk="1" fontAlgn="auto" latinLnBrk="0" hangingPunct="1">
              <a:lnSpc>
                <a:spcPct val="150000"/>
              </a:lnSpc>
            </a:pPr>
            <a:r>
              <a:rPr lang="zh-CN" sz="1600" b="0">
                <a:solidFill>
                  <a:srgbClr val="FF0000"/>
                </a:solidFill>
                <a:latin typeface="微软雅黑" panose="020B0503020204020204" charset="-122"/>
                <a:ea typeface="微软雅黑" panose="020B0503020204020204" charset="-122"/>
                <a:cs typeface="微软雅黑" panose="020B0503020204020204" charset="-122"/>
              </a:rPr>
              <a:t>C、钢尺伸出桌面的长度越短，拨动力度越大，两个变量，所以不能探究声音的特性与哪些因素有关，故C错误；</a:t>
            </a:r>
          </a:p>
          <a:p>
            <a:pPr marL="0" indent="0" algn="l" eaLnBrk="1" fontAlgn="auto" latinLnBrk="0" hangingPunct="1">
              <a:lnSpc>
                <a:spcPct val="150000"/>
              </a:lnSpc>
            </a:pPr>
            <a:r>
              <a:rPr lang="zh-CN" sz="1600" b="0">
                <a:solidFill>
                  <a:srgbClr val="FF0000"/>
                </a:solidFill>
                <a:latin typeface="微软雅黑" panose="020B0503020204020204" charset="-122"/>
                <a:ea typeface="微软雅黑" panose="020B0503020204020204" charset="-122"/>
                <a:cs typeface="微软雅黑" panose="020B0503020204020204" charset="-122"/>
              </a:rPr>
              <a:t>D、钢尺伸出桌面的长度不变，拨动力度越小，则钢尺振动的幅度越小，因此钢尺发出声音的响度越小，故D正确。故选D。</a:t>
            </a:r>
            <a:endParaRPr lang="zh-CN" altLang="en-US" sz="1600" b="0">
              <a:solidFill>
                <a:srgbClr val="FF0000"/>
              </a:solidFill>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212537863"/>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4"/>
                                        </p:tgtEl>
                                        <p:attrNameLst>
                                          <p:attrName>style.visibility</p:attrName>
                                        </p:attrNameLst>
                                      </p:cBhvr>
                                      <p:to>
                                        <p:strVal val="visible"/>
                                      </p:to>
                                    </p:set>
                                    <p:animEffect transition="in" filter="checkerboard(across)">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考点二：声音的特性</a:t>
            </a:r>
          </a:p>
        </p:txBody>
      </p:sp>
      <p:sp>
        <p:nvSpPr>
          <p:cNvPr id="4" name="文本框 3"/>
          <p:cNvSpPr txBox="1"/>
          <p:nvPr/>
        </p:nvSpPr>
        <p:spPr>
          <a:xfrm>
            <a:off x="283845" y="1140737"/>
            <a:ext cx="8768715" cy="2862322"/>
          </a:xfrm>
          <a:prstGeom prst="rect">
            <a:avLst/>
          </a:prstGeom>
          <a:noFill/>
          <a:ln w="9525">
            <a:noFill/>
          </a:ln>
        </p:spPr>
        <p:txBody>
          <a:bodyPr wrap="square">
            <a:spAutoFit/>
          </a:bodyPr>
          <a:lstStyle/>
          <a:p>
            <a:pPr marL="0" indent="0" algn="l" eaLnBrk="1" fontAlgn="auto" latinLnBrk="0" hangingPunct="1">
              <a:lnSpc>
                <a:spcPct val="150000"/>
              </a:lnSpc>
            </a:pPr>
            <a:r>
              <a:rPr sz="2000" b="0">
                <a:solidFill>
                  <a:schemeClr val="tx1"/>
                </a:solidFill>
                <a:latin typeface="微软雅黑" panose="020B0503020204020204" charset="-122"/>
                <a:ea typeface="微软雅黑" panose="020B0503020204020204" charset="-122"/>
                <a:cs typeface="微软雅黑" panose="020B0503020204020204" charset="-122"/>
              </a:rPr>
              <a:t>3．</a:t>
            </a:r>
            <a:r>
              <a:rPr sz="2000" b="1">
                <a:solidFill>
                  <a:schemeClr val="tx1"/>
                </a:solidFill>
                <a:latin typeface="微软雅黑" panose="020B0503020204020204" charset="-122"/>
                <a:ea typeface="微软雅黑" panose="020B0503020204020204" charset="-122"/>
                <a:cs typeface="微软雅黑" panose="020B0503020204020204" charset="-122"/>
              </a:rPr>
              <a:t>（2019·贵港市覃塘区中考一模）</a:t>
            </a:r>
            <a:r>
              <a:rPr sz="2000" b="0">
                <a:solidFill>
                  <a:schemeClr val="tx1"/>
                </a:solidFill>
                <a:latin typeface="微软雅黑" panose="020B0503020204020204" charset="-122"/>
                <a:ea typeface="微软雅黑" panose="020B0503020204020204" charset="-122"/>
                <a:cs typeface="微软雅黑" panose="020B0503020204020204" charset="-122"/>
              </a:rPr>
              <a:t>关于声现象，下列说法正确的是（　）。</a:t>
            </a:r>
          </a:p>
          <a:p>
            <a:pPr marL="0" indent="0" algn="l" eaLnBrk="1" fontAlgn="auto" latinLnBrk="0" hangingPunct="1">
              <a:lnSpc>
                <a:spcPct val="150000"/>
              </a:lnSpc>
            </a:pPr>
            <a:r>
              <a:rPr sz="2000" b="0">
                <a:solidFill>
                  <a:schemeClr val="tx1"/>
                </a:solidFill>
                <a:latin typeface="微软雅黑" panose="020B0503020204020204" charset="-122"/>
                <a:ea typeface="微软雅黑" panose="020B0503020204020204" charset="-122"/>
                <a:cs typeface="微软雅黑" panose="020B0503020204020204" charset="-122"/>
              </a:rPr>
              <a:t>A．向人体内结石发射超声波击碎结石，是利用超声波传递信息；</a:t>
            </a:r>
          </a:p>
          <a:p>
            <a:pPr marL="0" indent="0" algn="l" eaLnBrk="1" fontAlgn="auto" latinLnBrk="0" hangingPunct="1">
              <a:lnSpc>
                <a:spcPct val="150000"/>
              </a:lnSpc>
            </a:pPr>
            <a:r>
              <a:rPr sz="2000" b="0">
                <a:solidFill>
                  <a:schemeClr val="tx1"/>
                </a:solidFill>
                <a:latin typeface="微软雅黑" panose="020B0503020204020204" charset="-122"/>
                <a:ea typeface="微软雅黑" panose="020B0503020204020204" charset="-122"/>
                <a:cs typeface="微软雅黑" panose="020B0503020204020204" charset="-122"/>
              </a:rPr>
              <a:t>B．声波在真空中传播速度约为340m/s；</a:t>
            </a:r>
          </a:p>
          <a:p>
            <a:pPr marL="0" indent="0" algn="l" eaLnBrk="1" fontAlgn="auto" latinLnBrk="0" hangingPunct="1">
              <a:lnSpc>
                <a:spcPct val="150000"/>
              </a:lnSpc>
            </a:pPr>
            <a:r>
              <a:rPr sz="2000" b="0">
                <a:solidFill>
                  <a:schemeClr val="tx1"/>
                </a:solidFill>
                <a:latin typeface="微软雅黑" panose="020B0503020204020204" charset="-122"/>
                <a:ea typeface="微软雅黑" panose="020B0503020204020204" charset="-122"/>
                <a:cs typeface="微软雅黑" panose="020B0503020204020204" charset="-122"/>
              </a:rPr>
              <a:t>C．大山是根据声音的音色来辨别是哪位同学在叫他；</a:t>
            </a:r>
          </a:p>
          <a:p>
            <a:pPr marL="0" indent="0" algn="l" eaLnBrk="1" fontAlgn="auto" latinLnBrk="0" hangingPunct="1">
              <a:lnSpc>
                <a:spcPct val="150000"/>
              </a:lnSpc>
            </a:pPr>
            <a:r>
              <a:rPr sz="2000" b="0">
                <a:solidFill>
                  <a:schemeClr val="tx1"/>
                </a:solidFill>
                <a:latin typeface="微软雅黑" panose="020B0503020204020204" charset="-122"/>
                <a:ea typeface="微软雅黑" panose="020B0503020204020204" charset="-122"/>
                <a:cs typeface="微软雅黑" panose="020B0503020204020204" charset="-122"/>
              </a:rPr>
              <a:t>D．考场附近禁止鸣笛是在声音的传播过程中控制噪声</a:t>
            </a:r>
          </a:p>
        </p:txBody>
      </p:sp>
      <p:sp>
        <p:nvSpPr>
          <p:cNvPr id="7" name="文本框 6"/>
          <p:cNvSpPr txBox="1"/>
          <p:nvPr/>
        </p:nvSpPr>
        <p:spPr>
          <a:xfrm>
            <a:off x="8296911" y="1236223"/>
            <a:ext cx="297515"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C</a:t>
            </a:r>
          </a:p>
        </p:txBody>
      </p:sp>
    </p:spTree>
    <p:extLst>
      <p:ext uri="{BB962C8B-B14F-4D97-AF65-F5344CB8AC3E}">
        <p14:creationId xmlns:p14="http://schemas.microsoft.com/office/powerpoint/2010/main" val="1943049495"/>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7"/>
                                        </p:tgtEl>
                                        <p:attrNameLst>
                                          <p:attrName>style.visibility</p:attrName>
                                        </p:attrNameLst>
                                      </p:cBhvr>
                                      <p:to>
                                        <p:strVal val="visible"/>
                                      </p:to>
                                    </p:set>
                                    <p:animEffect transition="in" filter="checkerboard(across)">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6"/>
            <a:ext cx="3380105" cy="708504"/>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a:t>
            </a:r>
            <a:r>
              <a:rPr lang="zh-CN" sz="2000">
                <a:solidFill>
                  <a:srgbClr val="0000FF"/>
                </a:solidFill>
                <a:latin typeface="微软雅黑" panose="020B0503020204020204" charset="-122"/>
                <a:ea typeface="微软雅黑" panose="020B0503020204020204" charset="-122"/>
                <a:sym typeface="+mn-ea"/>
              </a:rPr>
              <a:t>声音的特性</a:t>
            </a:r>
            <a:endParaRPr lang="zh-CN" sz="2000">
              <a:solidFill>
                <a:srgbClr val="0000FF"/>
              </a:solidFill>
              <a:latin typeface="微软雅黑" panose="020B0503020204020204" charset="-122"/>
              <a:ea typeface="微软雅黑" panose="020B0503020204020204" charset="-122"/>
            </a:endParaRPr>
          </a:p>
          <a:p>
            <a:pPr marL="0" indent="0" algn="l"/>
            <a:endParaRPr lang="zh-CN" sz="2000">
              <a:solidFill>
                <a:srgbClr val="0000FF"/>
              </a:solidFill>
              <a:latin typeface="微软雅黑" panose="020B0503020204020204" charset="-122"/>
              <a:ea typeface="微软雅黑" panose="020B0503020204020204" charset="-122"/>
            </a:endParaRPr>
          </a:p>
        </p:txBody>
      </p:sp>
      <p:sp>
        <p:nvSpPr>
          <p:cNvPr id="7" name="文本框 6"/>
          <p:cNvSpPr txBox="1"/>
          <p:nvPr/>
        </p:nvSpPr>
        <p:spPr>
          <a:xfrm>
            <a:off x="283846" y="1000691"/>
            <a:ext cx="8757285" cy="3423483"/>
          </a:xfrm>
          <a:prstGeom prst="rect">
            <a:avLst/>
          </a:prstGeom>
          <a:noFill/>
          <a:ln w="9525">
            <a:noFill/>
          </a:ln>
        </p:spPr>
        <p:txBody>
          <a:bodyPr wrap="square">
            <a:spAutoFit/>
          </a:bodyPr>
          <a:lstStyle/>
          <a:p>
            <a:pPr marL="0" indent="0" algn="l" eaLnBrk="1" fontAlgn="auto" latinLnBrk="0" hangingPunct="1">
              <a:lnSpc>
                <a:spcPct val="150000"/>
              </a:lnSpc>
            </a:pPr>
            <a:r>
              <a:rPr lang="zh-CN" sz="1800">
                <a:solidFill>
                  <a:srgbClr val="1116CC"/>
                </a:solidFill>
                <a:latin typeface="微软雅黑" panose="020B0503020204020204" charset="-122"/>
                <a:ea typeface="微软雅黑" panose="020B0503020204020204" charset="-122"/>
                <a:cs typeface="微软雅黑" panose="020B0503020204020204" charset="-122"/>
                <a:sym typeface="+mn-ea"/>
              </a:rPr>
              <a:t>【点睛】（1）声音的利用有两个：一是利用声音传递信息，二是利用声音传递能量；（2）声音的传播需要介质；（3）音色是由发声体本身决定的一个特性；（4）控制噪声的途径有：在声源处、在传播过程中、在人耳处。此题考查了声音的特性、声音的产生和传播、控制噪声的途径、声音的利用，知识点较多，但难度不大。</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【解析】A、向人体内的结石发射超声波除去结石，说明声波能够传递能量，故A错误；</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B、声音的传播需要介质，声音不能在真空中传播，故B错误；</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C、每个发声体的音色是不同的，可以根据音色来区别同学的声音，故C正确；</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D、中考期间考场附近禁止鸣笛，是在声音的声源处来控制噪声的，故D错误。故选C。</a:t>
            </a:r>
            <a:endParaRPr lang="zh-CN" altLang="en-US" sz="1800" b="0">
              <a:solidFill>
                <a:srgbClr val="1116CC"/>
              </a:solidFill>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2827937289"/>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7">
                                            <p:txEl>
                                              <p:pRg st="0" end="0"/>
                                            </p:txEl>
                                          </p:spTgt>
                                        </p:tgtEl>
                                        <p:attrNameLst>
                                          <p:attrName>style.visibility</p:attrName>
                                        </p:attrNameLst>
                                      </p:cBhvr>
                                      <p:to>
                                        <p:strVal val="visible"/>
                                      </p:to>
                                    </p:set>
                                    <p:animEffect transition="in" filter="checkerboard(across)">
                                      <p:cBhvr>
                                        <p:cTn id="7" dur="1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000" fill="hold">
                                          <p:stCondLst>
                                            <p:cond delay="0"/>
                                          </p:stCondLst>
                                        </p:cTn>
                                        <p:tgtEl>
                                          <p:spTgt spid="7">
                                            <p:txEl>
                                              <p:pRg st="1" end="1"/>
                                            </p:txEl>
                                          </p:spTgt>
                                        </p:tgtEl>
                                        <p:attrNameLst>
                                          <p:attrName>style.visibility</p:attrName>
                                        </p:attrNameLst>
                                      </p:cBhvr>
                                      <p:to>
                                        <p:strVal val="visible"/>
                                      </p:to>
                                    </p:set>
                                    <p:animEffect transition="in" filter="checkerboard(across)">
                                      <p:cBhvr>
                                        <p:cTn id="12" dur="1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000" fill="hold">
                                          <p:stCondLst>
                                            <p:cond delay="0"/>
                                          </p:stCondLst>
                                        </p:cTn>
                                        <p:tgtEl>
                                          <p:spTgt spid="7">
                                            <p:txEl>
                                              <p:pRg st="2" end="2"/>
                                            </p:txEl>
                                          </p:spTgt>
                                        </p:tgtEl>
                                        <p:attrNameLst>
                                          <p:attrName>style.visibility</p:attrName>
                                        </p:attrNameLst>
                                      </p:cBhvr>
                                      <p:to>
                                        <p:strVal val="visible"/>
                                      </p:to>
                                    </p:set>
                                    <p:animEffect transition="in" filter="checkerboard(across)">
                                      <p:cBhvr>
                                        <p:cTn id="17" dur="10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000" fill="hold">
                                          <p:stCondLst>
                                            <p:cond delay="0"/>
                                          </p:stCondLst>
                                        </p:cTn>
                                        <p:tgtEl>
                                          <p:spTgt spid="7">
                                            <p:txEl>
                                              <p:pRg st="3" end="3"/>
                                            </p:txEl>
                                          </p:spTgt>
                                        </p:tgtEl>
                                        <p:attrNameLst>
                                          <p:attrName>style.visibility</p:attrName>
                                        </p:attrNameLst>
                                      </p:cBhvr>
                                      <p:to>
                                        <p:strVal val="visible"/>
                                      </p:to>
                                    </p:set>
                                    <p:animEffect transition="in" filter="checkerboard(across)">
                                      <p:cBhvr>
                                        <p:cTn id="22" dur="10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000" fill="hold">
                                          <p:stCondLst>
                                            <p:cond delay="0"/>
                                          </p:stCondLst>
                                        </p:cTn>
                                        <p:tgtEl>
                                          <p:spTgt spid="7">
                                            <p:txEl>
                                              <p:pRg st="4" end="4"/>
                                            </p:txEl>
                                          </p:spTgt>
                                        </p:tgtEl>
                                        <p:attrNameLst>
                                          <p:attrName>style.visibility</p:attrName>
                                        </p:attrNameLst>
                                      </p:cBhvr>
                                      <p:to>
                                        <p:strVal val="visible"/>
                                      </p:to>
                                    </p:set>
                                    <p:animEffect transition="in" filter="checkerboard(across)">
                                      <p:cBhvr>
                                        <p:cTn id="27" dur="1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1</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5"/>
          <p:cNvPicPr>
            <a:picLocks noChangeAspect="1"/>
          </p:cNvPicPr>
          <p:nvPr/>
        </p:nvPicPr>
        <p:blipFill>
          <a:blip r:embed="rId2"/>
          <a:stretch>
            <a:fillRect/>
          </a:stretch>
        </p:blipFill>
        <p:spPr>
          <a:xfrm>
            <a:off x="1169036" y="203703"/>
            <a:ext cx="1560195" cy="630206"/>
          </a:xfrm>
          <a:prstGeom prst="rect">
            <a:avLst/>
          </a:prstGeom>
          <a:noFill/>
          <a:ln w="9525">
            <a:noFill/>
          </a:ln>
        </p:spPr>
      </p:pic>
      <p:sp>
        <p:nvSpPr>
          <p:cNvPr id="3" name="文本框 2"/>
          <p:cNvSpPr txBox="1"/>
          <p:nvPr/>
        </p:nvSpPr>
        <p:spPr>
          <a:xfrm>
            <a:off x="283845" y="1686279"/>
            <a:ext cx="652780" cy="2311392"/>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zh-CN" altLang="en-US" sz="3600" b="0" i="0" u="none" strike="noStrike" cap="none" spc="0" normalizeH="0" baseline="0">
                <a:ln>
                  <a:noFill/>
                </a:ln>
                <a:solidFill>
                  <a:srgbClr val="000000"/>
                </a:solidFill>
                <a:effectLst/>
                <a:uFillTx/>
                <a:latin typeface="微软雅黑" panose="020B0503020204020204" charset="-122"/>
                <a:ea typeface="微软雅黑" panose="020B0503020204020204" charset="-122"/>
                <a:cs typeface="Arial" panose="020B0604020202020204"/>
                <a:sym typeface="Arial" panose="020B0604020202020204"/>
              </a:rPr>
              <a:t>复习目标</a:t>
            </a:r>
          </a:p>
        </p:txBody>
      </p:sp>
      <p:sp>
        <p:nvSpPr>
          <p:cNvPr id="4" name="左大括号 3"/>
          <p:cNvSpPr/>
          <p:nvPr/>
        </p:nvSpPr>
        <p:spPr>
          <a:xfrm>
            <a:off x="979805" y="1121003"/>
            <a:ext cx="799465" cy="3441944"/>
          </a:xfrm>
          <a:prstGeom prst="leftBrace">
            <a:avLst/>
          </a:prstGeom>
          <a:noFill/>
          <a:ln w="28575" cap="flat" cmpd="sng">
            <a:solidFill>
              <a:srgbClr val="C00000"/>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91439" tIns="45719" rIns="91439" bIns="45719" numCol="1" spcCol="38100" rtlCol="0" anchor="t" forceAA="0">
            <a:noAutofit/>
          </a:bodyPr>
          <a:lstStyle/>
          <a:p>
            <a:pPr marL="0" marR="0" indent="0" algn="l" defTabSz="914400" rtl="0" fontAlgn="auto" latinLnBrk="1" hangingPunct="0">
              <a:lnSpc>
                <a:spcPct val="100000"/>
              </a:lnSpc>
              <a:spcBef>
                <a:spcPts val="0"/>
              </a:spcBef>
              <a:spcAft>
                <a:spcPts val="0"/>
              </a:spcAft>
              <a:buClrTx/>
              <a:buSzTx/>
              <a:buFontTx/>
              <a:buNone/>
            </a:pPr>
            <a:endParaRPr kumimoji="0" lang="zh-CN" altLang="en-US" sz="1800" b="0" i="0" u="none" strike="noStrike" cap="none" spc="0" normalizeH="0" baseline="0">
              <a:ln>
                <a:noFill/>
              </a:ln>
              <a:solidFill>
                <a:srgbClr val="000000"/>
              </a:solidFill>
              <a:effectLst/>
              <a:uFillTx/>
            </a:endParaRPr>
          </a:p>
        </p:txBody>
      </p:sp>
      <p:sp>
        <p:nvSpPr>
          <p:cNvPr id="100" name="文本框 99"/>
          <p:cNvSpPr txBox="1"/>
          <p:nvPr/>
        </p:nvSpPr>
        <p:spPr>
          <a:xfrm>
            <a:off x="1779270" y="928122"/>
            <a:ext cx="7289800" cy="1017242"/>
          </a:xfrm>
          <a:prstGeom prst="rect">
            <a:avLst/>
          </a:prstGeom>
          <a:noFill/>
          <a:ln w="9525">
            <a:noFill/>
          </a:ln>
        </p:spPr>
        <p:txBody>
          <a:bodyPr wrap="square">
            <a:spAutoFit/>
          </a:bodyPr>
          <a:lstStyle/>
          <a:p>
            <a:pPr marL="0" indent="0" algn="l" eaLnBrk="1" fontAlgn="auto" latinLnBrk="0" hangingPunct="1">
              <a:lnSpc>
                <a:spcPct val="150000"/>
              </a:lnSpc>
            </a:pP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了解：</a:t>
            </a:r>
            <a:r>
              <a:rPr lang="zh-CN" sz="2000" b="0">
                <a:solidFill>
                  <a:srgbClr val="000000"/>
                </a:solidFill>
                <a:latin typeface="微软雅黑" panose="020B0503020204020204" charset="-122"/>
                <a:ea typeface="微软雅黑" panose="020B0503020204020204" charset="-122"/>
              </a:rPr>
              <a:t>声音的传播方式；声速及不同介质中的声速特点；超声波和次声波；噪声对环境的影响。</a:t>
            </a:r>
          </a:p>
        </p:txBody>
      </p:sp>
      <p:sp>
        <p:nvSpPr>
          <p:cNvPr id="7" name="文本框 6"/>
          <p:cNvSpPr txBox="1"/>
          <p:nvPr/>
        </p:nvSpPr>
        <p:spPr>
          <a:xfrm>
            <a:off x="1800860" y="1923720"/>
            <a:ext cx="7289800" cy="554454"/>
          </a:xfrm>
          <a:prstGeom prst="rect">
            <a:avLst/>
          </a:prstGeom>
          <a:noFill/>
          <a:ln w="9525">
            <a:noFill/>
          </a:ln>
        </p:spPr>
        <p:txBody>
          <a:bodyPr wrap="square">
            <a:spAutoFit/>
          </a:bodyPr>
          <a:lstStyle/>
          <a:p>
            <a:pPr marL="0" indent="0" algn="l" eaLnBrk="1" fontAlgn="auto" latinLnBrk="0" hangingPunct="1">
              <a:lnSpc>
                <a:spcPct val="150000"/>
              </a:lnSpc>
            </a:pP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会：</a:t>
            </a:r>
            <a:r>
              <a:rPr lang="zh-CN" sz="2000" b="0">
                <a:latin typeface="微软雅黑" panose="020B0503020204020204" charset="-122"/>
                <a:ea typeface="微软雅黑" panose="020B0503020204020204" charset="-122"/>
              </a:rPr>
              <a:t>分辨生活中声音的特性的例子；判断声音的利用类型。</a:t>
            </a:r>
          </a:p>
        </p:txBody>
      </p:sp>
      <p:sp>
        <p:nvSpPr>
          <p:cNvPr id="9" name="文本框 8"/>
          <p:cNvSpPr txBox="1"/>
          <p:nvPr/>
        </p:nvSpPr>
        <p:spPr>
          <a:xfrm>
            <a:off x="1811656" y="2478174"/>
            <a:ext cx="6934835" cy="1017242"/>
          </a:xfrm>
          <a:prstGeom prst="rect">
            <a:avLst/>
          </a:prstGeom>
          <a:noFill/>
          <a:ln w="9525">
            <a:noFill/>
          </a:ln>
        </p:spPr>
        <p:txBody>
          <a:bodyPr wrap="square">
            <a:spAutoFit/>
          </a:bodyPr>
          <a:lstStyle/>
          <a:p>
            <a:pPr marL="0" indent="0" algn="l" eaLnBrk="1" fontAlgn="auto" latinLnBrk="0" hangingPunct="1">
              <a:lnSpc>
                <a:spcPct val="150000"/>
              </a:lnSpc>
            </a:pP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理解：</a:t>
            </a:r>
            <a:r>
              <a:rPr lang="zh-CN" sz="2000" b="0">
                <a:latin typeface="微软雅黑" panose="020B0503020204020204" charset="-122"/>
                <a:ea typeface="微软雅黑" panose="020B0503020204020204" charset="-122"/>
              </a:rPr>
              <a:t>声音是由物体振动产生的；声音的传播及其特点；声音的特性；声音的利用方式；噪声的概念。</a:t>
            </a:r>
          </a:p>
        </p:txBody>
      </p:sp>
      <p:sp>
        <p:nvSpPr>
          <p:cNvPr id="10" name="文本框 9"/>
          <p:cNvSpPr txBox="1"/>
          <p:nvPr/>
        </p:nvSpPr>
        <p:spPr>
          <a:xfrm>
            <a:off x="1817371" y="3510057"/>
            <a:ext cx="7257415" cy="554454"/>
          </a:xfrm>
          <a:prstGeom prst="rect">
            <a:avLst/>
          </a:prstGeom>
          <a:noFill/>
          <a:ln w="9525">
            <a:noFill/>
          </a:ln>
        </p:spPr>
        <p:txBody>
          <a:bodyPr wrap="square">
            <a:spAutoFit/>
          </a:bodyPr>
          <a:lstStyle/>
          <a:p>
            <a:pPr marL="0" indent="0" algn="l" eaLnBrk="1" fontAlgn="auto" latinLnBrk="0" hangingPunct="1">
              <a:lnSpc>
                <a:spcPct val="150000"/>
              </a:lnSpc>
            </a:pP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掌握：</a:t>
            </a:r>
            <a:r>
              <a:rPr lang="zh-CN" sz="2000" b="0">
                <a:latin typeface="微软雅黑" panose="020B0503020204020204" charset="-122"/>
                <a:ea typeface="微软雅黑" panose="020B0503020204020204" charset="-122"/>
              </a:rPr>
              <a:t>声音的特性、声音的利用和噪声防治方法辨别和分类。</a:t>
            </a:r>
          </a:p>
        </p:txBody>
      </p:sp>
      <p:sp>
        <p:nvSpPr>
          <p:cNvPr id="11" name="文本框 10"/>
          <p:cNvSpPr txBox="1"/>
          <p:nvPr/>
        </p:nvSpPr>
        <p:spPr>
          <a:xfrm>
            <a:off x="1800861" y="4086155"/>
            <a:ext cx="7257415" cy="554454"/>
          </a:xfrm>
          <a:prstGeom prst="rect">
            <a:avLst/>
          </a:prstGeom>
          <a:noFill/>
          <a:ln w="9525">
            <a:noFill/>
          </a:ln>
        </p:spPr>
        <p:txBody>
          <a:bodyPr wrap="square">
            <a:spAutoFit/>
          </a:bodyPr>
          <a:lstStyle/>
          <a:p>
            <a:pPr marL="0" indent="0" algn="l" eaLnBrk="1" fontAlgn="auto" latinLnBrk="0" hangingPunct="1">
              <a:lnSpc>
                <a:spcPct val="150000"/>
              </a:lnSpc>
            </a:pP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能：</a:t>
            </a:r>
            <a:r>
              <a:rPr lang="zh-CN" sz="2000" b="0">
                <a:latin typeface="微软雅黑" panose="020B0503020204020204" charset="-122"/>
                <a:ea typeface="微软雅黑" panose="020B0503020204020204" charset="-122"/>
              </a:rPr>
              <a:t>通过生活中的实例分析有关声现象。</a:t>
            </a:r>
          </a:p>
        </p:txBody>
      </p:sp>
    </p:spTree>
    <p:extLst>
      <p:ext uri="{BB962C8B-B14F-4D97-AF65-F5344CB8AC3E}">
        <p14:creationId xmlns:p14="http://schemas.microsoft.com/office/powerpoint/2010/main" val="1996961957"/>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000" fill="hold">
                                          <p:stCondLst>
                                            <p:cond delay="0"/>
                                          </p:stCondLst>
                                        </p:cTn>
                                        <p:tgtEl>
                                          <p:spTgt spid="4"/>
                                        </p:tgtEl>
                                        <p:attrNameLst>
                                          <p:attrName>style.visibility</p:attrName>
                                        </p:attrNameLst>
                                      </p:cBhvr>
                                      <p:to>
                                        <p:strVal val="visible"/>
                                      </p:to>
                                    </p:set>
                                    <p:animEffect transition="in" filter="barn(outHorizontal)">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grpId="0" nodeType="clickEffect">
                                  <p:stCondLst>
                                    <p:cond delay="0"/>
                                  </p:stCondLst>
                                  <p:childTnLst>
                                    <p:set>
                                      <p:cBhvr>
                                        <p:cTn id="16" dur="1000" fill="hold">
                                          <p:stCondLst>
                                            <p:cond delay="0"/>
                                          </p:stCondLst>
                                        </p:cTn>
                                        <p:tgtEl>
                                          <p:spTgt spid="100"/>
                                        </p:tgtEl>
                                        <p:attrNameLst>
                                          <p:attrName>style.visibility</p:attrName>
                                        </p:attrNameLst>
                                      </p:cBhvr>
                                      <p:to>
                                        <p:strVal val="visible"/>
                                      </p:to>
                                    </p:set>
                                    <p:animEffect transition="in" filter="barn(outHorizontal)">
                                      <p:cBhvr>
                                        <p:cTn id="17" dur="1000"/>
                                        <p:tgtEl>
                                          <p:spTgt spid="10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42" fill="hold" grpId="0" nodeType="clickEffect">
                                  <p:stCondLst>
                                    <p:cond delay="0"/>
                                  </p:stCondLst>
                                  <p:childTnLst>
                                    <p:set>
                                      <p:cBhvr>
                                        <p:cTn id="21" dur="1000" fill="hold">
                                          <p:stCondLst>
                                            <p:cond delay="0"/>
                                          </p:stCondLst>
                                        </p:cTn>
                                        <p:tgtEl>
                                          <p:spTgt spid="7"/>
                                        </p:tgtEl>
                                        <p:attrNameLst>
                                          <p:attrName>style.visibility</p:attrName>
                                        </p:attrNameLst>
                                      </p:cBhvr>
                                      <p:to>
                                        <p:strVal val="visible"/>
                                      </p:to>
                                    </p:set>
                                    <p:animEffect transition="in" filter="barn(outHorizontal)">
                                      <p:cBhvr>
                                        <p:cTn id="22" dur="1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42" fill="hold" grpId="0" nodeType="clickEffect">
                                  <p:stCondLst>
                                    <p:cond delay="0"/>
                                  </p:stCondLst>
                                  <p:childTnLst>
                                    <p:set>
                                      <p:cBhvr>
                                        <p:cTn id="26" dur="1000" fill="hold">
                                          <p:stCondLst>
                                            <p:cond delay="0"/>
                                          </p:stCondLst>
                                        </p:cTn>
                                        <p:tgtEl>
                                          <p:spTgt spid="9"/>
                                        </p:tgtEl>
                                        <p:attrNameLst>
                                          <p:attrName>style.visibility</p:attrName>
                                        </p:attrNameLst>
                                      </p:cBhvr>
                                      <p:to>
                                        <p:strVal val="visible"/>
                                      </p:to>
                                    </p:set>
                                    <p:animEffect transition="in" filter="barn(outHorizontal)">
                                      <p:cBhvr>
                                        <p:cTn id="27" dur="1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42" fill="hold" grpId="0" nodeType="clickEffect">
                                  <p:stCondLst>
                                    <p:cond delay="0"/>
                                  </p:stCondLst>
                                  <p:childTnLst>
                                    <p:set>
                                      <p:cBhvr>
                                        <p:cTn id="31" dur="1000" fill="hold">
                                          <p:stCondLst>
                                            <p:cond delay="0"/>
                                          </p:stCondLst>
                                        </p:cTn>
                                        <p:tgtEl>
                                          <p:spTgt spid="10"/>
                                        </p:tgtEl>
                                        <p:attrNameLst>
                                          <p:attrName>style.visibility</p:attrName>
                                        </p:attrNameLst>
                                      </p:cBhvr>
                                      <p:to>
                                        <p:strVal val="visible"/>
                                      </p:to>
                                    </p:set>
                                    <p:animEffect transition="in" filter="barn(outHorizontal)">
                                      <p:cBhvr>
                                        <p:cTn id="32" dur="1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42" fill="hold" grpId="0" nodeType="clickEffect">
                                  <p:stCondLst>
                                    <p:cond delay="0"/>
                                  </p:stCondLst>
                                  <p:childTnLst>
                                    <p:set>
                                      <p:cBhvr>
                                        <p:cTn id="36" dur="1000" fill="hold">
                                          <p:stCondLst>
                                            <p:cond delay="0"/>
                                          </p:stCondLst>
                                        </p:cTn>
                                        <p:tgtEl>
                                          <p:spTgt spid="11"/>
                                        </p:tgtEl>
                                        <p:attrNameLst>
                                          <p:attrName>style.visibility</p:attrName>
                                        </p:attrNameLst>
                                      </p:cBhvr>
                                      <p:to>
                                        <p:strVal val="visible"/>
                                      </p:to>
                                    </p:set>
                                    <p:animEffect transition="in" filter="barn(outHorizontal)">
                                      <p:cBhvr>
                                        <p:cTn id="3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100" grpId="0"/>
      <p:bldP spid="7" grpId="0"/>
      <p:bldP spid="9" grpId="0"/>
      <p:bldP spid="10"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考点三：声音的利用</a:t>
            </a:r>
          </a:p>
        </p:txBody>
      </p:sp>
      <p:sp>
        <p:nvSpPr>
          <p:cNvPr id="3" name="文本框 2"/>
          <p:cNvSpPr txBox="1"/>
          <p:nvPr/>
        </p:nvSpPr>
        <p:spPr>
          <a:xfrm>
            <a:off x="283846" y="1000691"/>
            <a:ext cx="8711565" cy="2868392"/>
          </a:xfrm>
          <a:prstGeom prst="rect">
            <a:avLst/>
          </a:prstGeom>
          <a:noFill/>
          <a:ln w="9525">
            <a:noFill/>
          </a:ln>
        </p:spPr>
        <p:txBody>
          <a:bodyPr wrap="square">
            <a:spAutoFit/>
          </a:bodyPr>
          <a:lstStyle/>
          <a:p>
            <a:pPr marL="0" indent="0" algn="l" eaLnBrk="1" fontAlgn="auto" latinLnBrk="0" hangingPunct="1">
              <a:lnSpc>
                <a:spcPct val="150000"/>
              </a:lnSpc>
            </a:pPr>
            <a:r>
              <a:rPr lang="en-US" sz="2400">
                <a:latin typeface="微软雅黑" panose="020B0503020204020204" charset="-122"/>
                <a:ea typeface="微软雅黑" panose="020B0503020204020204" charset="-122"/>
                <a:cs typeface="微软雅黑" panose="020B0503020204020204" charset="-122"/>
              </a:rPr>
              <a:t>1.</a:t>
            </a:r>
            <a:r>
              <a:rPr sz="2400" b="1">
                <a:latin typeface="微软雅黑" panose="020B0503020204020204" charset="-122"/>
                <a:ea typeface="微软雅黑" panose="020B0503020204020204" charset="-122"/>
                <a:cs typeface="微软雅黑" panose="020B0503020204020204" charset="-122"/>
              </a:rPr>
              <a:t>（2019·武威）</a:t>
            </a:r>
            <a:r>
              <a:rPr sz="2400">
                <a:latin typeface="微软雅黑" panose="020B0503020204020204" charset="-122"/>
                <a:ea typeface="微软雅黑" panose="020B0503020204020204" charset="-122"/>
                <a:cs typeface="微软雅黑" panose="020B0503020204020204" charset="-122"/>
              </a:rPr>
              <a:t>关于声现象，下列说法正确的是（　　）。</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A.声音是一种波，在真空中传播速度最大；</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B.地震产生次声波的频率高于20Hz；</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C.用超声波能击碎人体内的“结石”，说明超声波具有能量；</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D.在街道上安装的噪声监测仪是用来减弱噪声的</a:t>
            </a:r>
          </a:p>
        </p:txBody>
      </p:sp>
      <p:sp>
        <p:nvSpPr>
          <p:cNvPr id="4" name="文本框 3"/>
          <p:cNvSpPr txBox="1"/>
          <p:nvPr/>
        </p:nvSpPr>
        <p:spPr>
          <a:xfrm>
            <a:off x="7444106" y="1236223"/>
            <a:ext cx="297515"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C</a:t>
            </a:r>
          </a:p>
        </p:txBody>
      </p:sp>
    </p:spTree>
    <p:extLst>
      <p:ext uri="{BB962C8B-B14F-4D97-AF65-F5344CB8AC3E}">
        <p14:creationId xmlns:p14="http://schemas.microsoft.com/office/powerpoint/2010/main" val="2196307815"/>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4"/>
                                        </p:tgtEl>
                                        <p:attrNameLst>
                                          <p:attrName>style.visibility</p:attrName>
                                        </p:attrNameLst>
                                      </p:cBhvr>
                                      <p:to>
                                        <p:strVal val="visible"/>
                                      </p:to>
                                    </p:set>
                                    <p:animEffect transition="in" filter="checkerboard(across)">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4142"/>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考点三：声音的利用</a:t>
            </a:r>
          </a:p>
        </p:txBody>
      </p:sp>
      <p:sp>
        <p:nvSpPr>
          <p:cNvPr id="3" name="文本框 2"/>
          <p:cNvSpPr txBox="1"/>
          <p:nvPr/>
        </p:nvSpPr>
        <p:spPr>
          <a:xfrm>
            <a:off x="283846" y="1000691"/>
            <a:ext cx="8711565" cy="3840438"/>
          </a:xfrm>
          <a:prstGeom prst="rect">
            <a:avLst/>
          </a:prstGeom>
          <a:noFill/>
          <a:ln w="9525">
            <a:noFill/>
          </a:ln>
        </p:spPr>
        <p:txBody>
          <a:bodyPr wrap="square">
            <a:spAutoFit/>
          </a:bodyPr>
          <a:lstStyle/>
          <a:p>
            <a:pPr marL="0" indent="0" algn="l" eaLnBrk="1" fontAlgn="auto" latinLnBrk="0" hangingPunct="1">
              <a:lnSpc>
                <a:spcPct val="150000"/>
              </a:lnSpc>
            </a:pPr>
            <a:r>
              <a:rPr lang="zh-CN" sz="1800">
                <a:solidFill>
                  <a:srgbClr val="1116CC"/>
                </a:solidFill>
                <a:latin typeface="微软雅黑" panose="020B0503020204020204" charset="-122"/>
                <a:ea typeface="微软雅黑" panose="020B0503020204020204" charset="-122"/>
                <a:cs typeface="微软雅黑" panose="020B0503020204020204" charset="-122"/>
                <a:sym typeface="+mn-ea"/>
              </a:rPr>
              <a:t>【点睛】（1）声音的传播需要介质，声音不能在真空中传播；（2）超声波是指高于20000Hz的声音，次声是指低于20Hz的声音，人耳都无法听到，地震时伴有次声波产生；（3）声音可以传递信息，可以传递能量；（4）噪声监测器不断检测噪声等级，此时噪声显示装置上的示数就表示此时的噪声，其单位是分贝。本题考查了声音的产生和传播、减弱噪声的途径、声音与能量、次声波等知识，理解知识点解答简单。</a:t>
            </a:r>
          </a:p>
          <a:p>
            <a:pPr marL="0" indent="0" algn="l" eaLnBrk="1" fontAlgn="auto" latinLnBrk="0" hangingPunct="1">
              <a:lnSpc>
                <a:spcPct val="150000"/>
              </a:lnSpc>
            </a:pPr>
            <a:r>
              <a:rPr lang="zh-CN" sz="1800">
                <a:solidFill>
                  <a:srgbClr val="FF0000"/>
                </a:solidFill>
                <a:latin typeface="微软雅黑" panose="020B0503020204020204" charset="-122"/>
                <a:ea typeface="微软雅黑" panose="020B0503020204020204" charset="-122"/>
                <a:cs typeface="微软雅黑" panose="020B0503020204020204" charset="-122"/>
                <a:sym typeface="+mn-ea"/>
              </a:rPr>
              <a:t>【解析】A、声音是一种波，它不能在真空中传播，故A错误；</a:t>
            </a:r>
          </a:p>
          <a:p>
            <a:pPr marL="0" indent="0" algn="l" eaLnBrk="1" fontAlgn="auto" latinLnBrk="0" hangingPunct="1">
              <a:lnSpc>
                <a:spcPct val="150000"/>
              </a:lnSpc>
            </a:pPr>
            <a:r>
              <a:rPr lang="zh-CN" sz="1800">
                <a:solidFill>
                  <a:srgbClr val="FF0000"/>
                </a:solidFill>
                <a:latin typeface="微软雅黑" panose="020B0503020204020204" charset="-122"/>
                <a:ea typeface="微软雅黑" panose="020B0503020204020204" charset="-122"/>
                <a:cs typeface="微软雅黑" panose="020B0503020204020204" charset="-122"/>
                <a:sym typeface="+mn-ea"/>
              </a:rPr>
              <a:t>B、地震时伴有次声波产生，次声波的频率低于20Hz，故B错误；</a:t>
            </a:r>
          </a:p>
          <a:p>
            <a:pPr marL="0" indent="0" algn="l" eaLnBrk="1" fontAlgn="auto" latinLnBrk="0" hangingPunct="1">
              <a:lnSpc>
                <a:spcPct val="150000"/>
              </a:lnSpc>
            </a:pPr>
            <a:r>
              <a:rPr lang="zh-CN" sz="1800">
                <a:solidFill>
                  <a:srgbClr val="FF0000"/>
                </a:solidFill>
                <a:latin typeface="微软雅黑" panose="020B0503020204020204" charset="-122"/>
                <a:ea typeface="微软雅黑" panose="020B0503020204020204" charset="-122"/>
                <a:cs typeface="微软雅黑" panose="020B0503020204020204" charset="-122"/>
                <a:sym typeface="+mn-ea"/>
              </a:rPr>
              <a:t>C、用超声波能击碎人体内的“结石”，说明超声波具有能量，故C正确；</a:t>
            </a:r>
          </a:p>
          <a:p>
            <a:pPr marL="0" indent="0" algn="l" eaLnBrk="1" fontAlgn="auto" latinLnBrk="0" hangingPunct="1">
              <a:lnSpc>
                <a:spcPct val="150000"/>
              </a:lnSpc>
            </a:pPr>
            <a:r>
              <a:rPr lang="zh-CN" sz="1800">
                <a:solidFill>
                  <a:srgbClr val="FF0000"/>
                </a:solidFill>
                <a:latin typeface="微软雅黑" panose="020B0503020204020204" charset="-122"/>
                <a:ea typeface="微软雅黑" panose="020B0503020204020204" charset="-122"/>
                <a:cs typeface="微软雅黑" panose="020B0503020204020204" charset="-122"/>
                <a:sym typeface="+mn-ea"/>
              </a:rPr>
              <a:t>D、噪声强度显示仪是用来检测噪声等级的，不能减弱噪声，故D错误。故选C。</a:t>
            </a:r>
            <a:endParaRPr lang="zh-CN" sz="1800">
              <a:solidFill>
                <a:srgbClr val="1116CC"/>
              </a:solidFill>
              <a:latin typeface="微软雅黑" panose="020B0503020204020204" charset="-122"/>
              <a:ea typeface="微软雅黑" panose="020B0503020204020204" charset="-122"/>
              <a:cs typeface="微软雅黑" panose="020B0503020204020204" charset="-122"/>
              <a:sym typeface="+mn-ea"/>
            </a:endParaRPr>
          </a:p>
        </p:txBody>
      </p:sp>
    </p:spTree>
    <p:extLst>
      <p:ext uri="{BB962C8B-B14F-4D97-AF65-F5344CB8AC3E}">
        <p14:creationId xmlns:p14="http://schemas.microsoft.com/office/powerpoint/2010/main" val="892864427"/>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000"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000" fill="hold">
                                          <p:stCondLst>
                                            <p:cond delay="0"/>
                                          </p:stCondLst>
                                        </p:cTn>
                                        <p:tgtEl>
                                          <p:spTgt spid="3">
                                            <p:txEl>
                                              <p:pRg st="2" end="2"/>
                                            </p:txEl>
                                          </p:spTgt>
                                        </p:tgtEl>
                                        <p:attrNameLst>
                                          <p:attrName>style.visibility</p:attrName>
                                        </p:attrNameLst>
                                      </p:cBhvr>
                                      <p:to>
                                        <p:strVal val="visible"/>
                                      </p:to>
                                    </p:set>
                                    <p:animEffect transition="in" filter="checkerboard(across)">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000" fill="hold">
                                          <p:stCondLst>
                                            <p:cond delay="0"/>
                                          </p:stCondLst>
                                        </p:cTn>
                                        <p:tgtEl>
                                          <p:spTgt spid="3">
                                            <p:txEl>
                                              <p:pRg st="3" end="3"/>
                                            </p:txEl>
                                          </p:spTgt>
                                        </p:tgtEl>
                                        <p:attrNameLst>
                                          <p:attrName>style.visibility</p:attrName>
                                        </p:attrNameLst>
                                      </p:cBhvr>
                                      <p:to>
                                        <p:strVal val="visible"/>
                                      </p:to>
                                    </p:set>
                                    <p:animEffect transition="in" filter="checkerboard(across)">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000" fill="hold">
                                          <p:stCondLst>
                                            <p:cond delay="0"/>
                                          </p:stCondLst>
                                        </p:cTn>
                                        <p:tgtEl>
                                          <p:spTgt spid="3">
                                            <p:txEl>
                                              <p:pRg st="4" end="4"/>
                                            </p:txEl>
                                          </p:spTgt>
                                        </p:tgtEl>
                                        <p:attrNameLst>
                                          <p:attrName>style.visibility</p:attrName>
                                        </p:attrNameLst>
                                      </p:cBhvr>
                                      <p:to>
                                        <p:strVal val="visible"/>
                                      </p:to>
                                    </p:set>
                                    <p:animEffect transition="in" filter="checkerboard(across)">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4142"/>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考点三：声音的利用</a:t>
            </a:r>
          </a:p>
        </p:txBody>
      </p:sp>
      <p:sp>
        <p:nvSpPr>
          <p:cNvPr id="4" name="文本框 3"/>
          <p:cNvSpPr txBox="1"/>
          <p:nvPr/>
        </p:nvSpPr>
        <p:spPr>
          <a:xfrm>
            <a:off x="327026" y="1129915"/>
            <a:ext cx="8679815" cy="2405605"/>
          </a:xfrm>
          <a:prstGeom prst="rect">
            <a:avLst/>
          </a:prstGeom>
          <a:noFill/>
          <a:ln w="9525">
            <a:noFill/>
          </a:ln>
        </p:spPr>
        <p:txBody>
          <a:bodyPr wrap="square">
            <a:spAutoFit/>
          </a:bodyPr>
          <a:lstStyle/>
          <a:p>
            <a:pPr marL="0" indent="0" algn="l" eaLnBrk="1" fontAlgn="auto" latinLnBrk="0" hangingPunct="1">
              <a:lnSpc>
                <a:spcPct val="150000"/>
              </a:lnSpc>
            </a:pPr>
            <a:r>
              <a:rPr lang="en-US" altLang="zh-CN" sz="2000" b="0">
                <a:latin typeface="微软雅黑" panose="020B0503020204020204" charset="-122"/>
                <a:ea typeface="微软雅黑" panose="020B0503020204020204" charset="-122"/>
                <a:cs typeface="微软雅黑" panose="020B0503020204020204" charset="-122"/>
              </a:rPr>
              <a:t>2</a:t>
            </a:r>
            <a:r>
              <a:rPr lang="zh-CN" sz="2000" b="0">
                <a:latin typeface="微软雅黑" panose="020B0503020204020204" charset="-122"/>
                <a:ea typeface="微软雅黑" panose="020B0503020204020204" charset="-122"/>
                <a:cs typeface="微软雅黑" panose="020B0503020204020204" charset="-122"/>
              </a:rPr>
              <a:t>.（</a:t>
            </a:r>
            <a:r>
              <a:rPr lang="en-US" sz="2000" b="1">
                <a:latin typeface="微软雅黑" panose="020B0503020204020204" charset="-122"/>
                <a:ea typeface="微软雅黑" panose="020B0503020204020204" charset="-122"/>
                <a:cs typeface="微软雅黑" panose="020B0503020204020204" charset="-122"/>
              </a:rPr>
              <a:t>2019·</a:t>
            </a:r>
            <a:r>
              <a:rPr lang="zh-CN" sz="2000" b="1">
                <a:latin typeface="微软雅黑" panose="020B0503020204020204" charset="-122"/>
                <a:ea typeface="微软雅黑" panose="020B0503020204020204" charset="-122"/>
                <a:cs typeface="微软雅黑" panose="020B0503020204020204" charset="-122"/>
              </a:rPr>
              <a:t>泰安市新泰市中考一模</a:t>
            </a:r>
            <a:r>
              <a:rPr lang="zh-CN" sz="2000" b="0">
                <a:latin typeface="微软雅黑" panose="020B0503020204020204" charset="-122"/>
                <a:ea typeface="微软雅黑" panose="020B0503020204020204" charset="-122"/>
                <a:cs typeface="微软雅黑" panose="020B0503020204020204" charset="-122"/>
              </a:rPr>
              <a:t>）关于声现象，下列说法正确的是（　）。</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A．声音能在真空中传播；</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B．声源的振幅越大，音调越高；</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C．摩托车上装有消声器，是在声源处减弱噪声；</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D．听诊器是利用声音能传递能量</a:t>
            </a:r>
            <a:endParaRPr lang="zh-CN" altLang="en-US" sz="2000">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nvSpPr>
        <p:spPr>
          <a:xfrm>
            <a:off x="8209915" y="1230494"/>
            <a:ext cx="297515"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C</a:t>
            </a:r>
          </a:p>
        </p:txBody>
      </p:sp>
    </p:spTree>
    <p:extLst>
      <p:ext uri="{BB962C8B-B14F-4D97-AF65-F5344CB8AC3E}">
        <p14:creationId xmlns:p14="http://schemas.microsoft.com/office/powerpoint/2010/main" val="3401418209"/>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7"/>
                                        </p:tgtEl>
                                        <p:attrNameLst>
                                          <p:attrName>style.visibility</p:attrName>
                                        </p:attrNameLst>
                                      </p:cBhvr>
                                      <p:to>
                                        <p:strVal val="visible"/>
                                      </p:to>
                                    </p:set>
                                    <p:animEffect transition="in" filter="checkerboard(across)">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4142"/>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考点三：声音的利用</a:t>
            </a:r>
          </a:p>
        </p:txBody>
      </p:sp>
      <p:sp>
        <p:nvSpPr>
          <p:cNvPr id="4" name="文本框 3"/>
          <p:cNvSpPr txBox="1"/>
          <p:nvPr/>
        </p:nvSpPr>
        <p:spPr>
          <a:xfrm>
            <a:off x="327026" y="1119093"/>
            <a:ext cx="8679815" cy="3840438"/>
          </a:xfrm>
          <a:prstGeom prst="rect">
            <a:avLst/>
          </a:prstGeom>
          <a:noFill/>
          <a:ln w="9525">
            <a:noFill/>
          </a:ln>
        </p:spPr>
        <p:txBody>
          <a:bodyPr wrap="square">
            <a:spAutoFit/>
          </a:bodyPr>
          <a:lstStyle/>
          <a:p>
            <a:pPr marL="0" indent="0" algn="l" eaLnBrk="1" fontAlgn="auto" latinLnBrk="0" hangingPunct="1">
              <a:lnSpc>
                <a:spcPct val="150000"/>
              </a:lnSpc>
            </a:pPr>
            <a:r>
              <a:rPr sz="1800">
                <a:solidFill>
                  <a:srgbClr val="1116CC"/>
                </a:solidFill>
                <a:latin typeface="微软雅黑" panose="020B0503020204020204" charset="-122"/>
                <a:ea typeface="微软雅黑" panose="020B0503020204020204" charset="-122"/>
                <a:cs typeface="微软雅黑" panose="020B0503020204020204" charset="-122"/>
                <a:sym typeface="+mn-ea"/>
              </a:rPr>
              <a:t>【点睛】（1）声音传播需要介质，介质包括气体、液体和固体，而真空不能传声；（2）决定音调高低的因素是发声体频率的高低；（3）防止噪声的途径有：在声源处减弱、在传播过程中减弱、在人耳处减弱；（4）声音不仅传递信息，还可以传递能量。解决此类问题要结合声音的传播是需要介质和防止噪声的途径等几个方面去分析，属于基础题，也是中考的热点之一。</a:t>
            </a:r>
          </a:p>
          <a:p>
            <a:pPr marL="0" indent="0" algn="l" eaLnBrk="1" fontAlgn="auto" latinLnBrk="0" hangingPunct="1">
              <a:lnSpc>
                <a:spcPct val="150000"/>
              </a:lnSpc>
            </a:pPr>
            <a:r>
              <a:rPr sz="1800">
                <a:solidFill>
                  <a:srgbClr val="FF0000"/>
                </a:solidFill>
                <a:latin typeface="微软雅黑" panose="020B0503020204020204" charset="-122"/>
                <a:ea typeface="微软雅黑" panose="020B0503020204020204" charset="-122"/>
                <a:cs typeface="微软雅黑" panose="020B0503020204020204" charset="-122"/>
              </a:rPr>
              <a:t>【解析】A、声音的传播需要介质，声音不能在真空中传播，故A错误；</a:t>
            </a:r>
          </a:p>
          <a:p>
            <a:pPr marL="0" indent="0" algn="l" eaLnBrk="1" fontAlgn="auto" latinLnBrk="0" hangingPunct="1">
              <a:lnSpc>
                <a:spcPct val="150000"/>
              </a:lnSpc>
            </a:pPr>
            <a:r>
              <a:rPr sz="1800">
                <a:solidFill>
                  <a:srgbClr val="FF0000"/>
                </a:solidFill>
                <a:latin typeface="微软雅黑" panose="020B0503020204020204" charset="-122"/>
                <a:ea typeface="微软雅黑" panose="020B0503020204020204" charset="-122"/>
                <a:cs typeface="微软雅黑" panose="020B0503020204020204" charset="-122"/>
              </a:rPr>
              <a:t>B、因为发声体的频率越高，音调越高，而振幅决定声音的响度，故B错误；</a:t>
            </a:r>
          </a:p>
          <a:p>
            <a:pPr marL="0" indent="0" algn="l" eaLnBrk="1" fontAlgn="auto" latinLnBrk="0" hangingPunct="1">
              <a:lnSpc>
                <a:spcPct val="150000"/>
              </a:lnSpc>
            </a:pPr>
            <a:r>
              <a:rPr sz="1800">
                <a:solidFill>
                  <a:srgbClr val="FF0000"/>
                </a:solidFill>
                <a:latin typeface="微软雅黑" panose="020B0503020204020204" charset="-122"/>
                <a:ea typeface="微软雅黑" panose="020B0503020204020204" charset="-122"/>
                <a:cs typeface="微软雅黑" panose="020B0503020204020204" charset="-122"/>
              </a:rPr>
              <a:t>C、摩托车上装有消声器，属于在声源处减弱噪声，故C正确；</a:t>
            </a:r>
          </a:p>
          <a:p>
            <a:pPr marL="0" indent="0" algn="l" eaLnBrk="1" fontAlgn="auto" latinLnBrk="0" hangingPunct="1">
              <a:lnSpc>
                <a:spcPct val="150000"/>
              </a:lnSpc>
            </a:pPr>
            <a:r>
              <a:rPr sz="1800">
                <a:solidFill>
                  <a:srgbClr val="FF0000"/>
                </a:solidFill>
                <a:latin typeface="微软雅黑" panose="020B0503020204020204" charset="-122"/>
                <a:ea typeface="微软雅黑" panose="020B0503020204020204" charset="-122"/>
                <a:cs typeface="微软雅黑" panose="020B0503020204020204" charset="-122"/>
              </a:rPr>
              <a:t>D、听诊器是利用声音能传递信息，故D错误。故选C。</a:t>
            </a:r>
          </a:p>
        </p:txBody>
      </p:sp>
    </p:spTree>
    <p:extLst>
      <p:ext uri="{BB962C8B-B14F-4D97-AF65-F5344CB8AC3E}">
        <p14:creationId xmlns:p14="http://schemas.microsoft.com/office/powerpoint/2010/main" val="2150192738"/>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4">
                                            <p:txEl>
                                              <p:pRg st="0" end="0"/>
                                            </p:txEl>
                                          </p:spTgt>
                                        </p:tgtEl>
                                        <p:attrNameLst>
                                          <p:attrName>style.visibility</p:attrName>
                                        </p:attrNameLst>
                                      </p:cBhvr>
                                      <p:to>
                                        <p:strVal val="visible"/>
                                      </p:to>
                                    </p:set>
                                    <p:animEffect transition="in" filter="checkerboard(across)">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000" fill="hold">
                                          <p:stCondLst>
                                            <p:cond delay="0"/>
                                          </p:stCondLst>
                                        </p:cTn>
                                        <p:tgtEl>
                                          <p:spTgt spid="4">
                                            <p:txEl>
                                              <p:pRg st="1" end="1"/>
                                            </p:txEl>
                                          </p:spTgt>
                                        </p:tgtEl>
                                        <p:attrNameLst>
                                          <p:attrName>style.visibility</p:attrName>
                                        </p:attrNameLst>
                                      </p:cBhvr>
                                      <p:to>
                                        <p:strVal val="visible"/>
                                      </p:to>
                                    </p:set>
                                    <p:animEffect transition="in" filter="checkerboard(across)">
                                      <p:cBhvr>
                                        <p:cTn id="12" dur="1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000" fill="hold">
                                          <p:stCondLst>
                                            <p:cond delay="0"/>
                                          </p:stCondLst>
                                        </p:cTn>
                                        <p:tgtEl>
                                          <p:spTgt spid="4">
                                            <p:txEl>
                                              <p:pRg st="2" end="2"/>
                                            </p:txEl>
                                          </p:spTgt>
                                        </p:tgtEl>
                                        <p:attrNameLst>
                                          <p:attrName>style.visibility</p:attrName>
                                        </p:attrNameLst>
                                      </p:cBhvr>
                                      <p:to>
                                        <p:strVal val="visible"/>
                                      </p:to>
                                    </p:set>
                                    <p:animEffect transition="in" filter="checkerboard(across)">
                                      <p:cBhvr>
                                        <p:cTn id="17" dur="1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000" fill="hold">
                                          <p:stCondLst>
                                            <p:cond delay="0"/>
                                          </p:stCondLst>
                                        </p:cTn>
                                        <p:tgtEl>
                                          <p:spTgt spid="4">
                                            <p:txEl>
                                              <p:pRg st="3" end="3"/>
                                            </p:txEl>
                                          </p:spTgt>
                                        </p:tgtEl>
                                        <p:attrNameLst>
                                          <p:attrName>style.visibility</p:attrName>
                                        </p:attrNameLst>
                                      </p:cBhvr>
                                      <p:to>
                                        <p:strVal val="visible"/>
                                      </p:to>
                                    </p:set>
                                    <p:animEffect transition="in" filter="checkerboard(across)">
                                      <p:cBhvr>
                                        <p:cTn id="22" dur="1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000" fill="hold">
                                          <p:stCondLst>
                                            <p:cond delay="0"/>
                                          </p:stCondLst>
                                        </p:cTn>
                                        <p:tgtEl>
                                          <p:spTgt spid="4">
                                            <p:txEl>
                                              <p:pRg st="4" end="4"/>
                                            </p:txEl>
                                          </p:spTgt>
                                        </p:tgtEl>
                                        <p:attrNameLst>
                                          <p:attrName>style.visibility</p:attrName>
                                        </p:attrNameLst>
                                      </p:cBhvr>
                                      <p:to>
                                        <p:strVal val="visible"/>
                                      </p:to>
                                    </p:set>
                                    <p:animEffect transition="in" filter="checkerboard(across)">
                                      <p:cBhvr>
                                        <p:cTn id="27"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4142"/>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考点三：声音的利用</a:t>
            </a:r>
          </a:p>
        </p:txBody>
      </p:sp>
      <p:sp>
        <p:nvSpPr>
          <p:cNvPr id="3" name="文本框 2"/>
          <p:cNvSpPr txBox="1"/>
          <p:nvPr/>
        </p:nvSpPr>
        <p:spPr>
          <a:xfrm>
            <a:off x="327025" y="1137554"/>
            <a:ext cx="8613140" cy="2405605"/>
          </a:xfrm>
          <a:prstGeom prst="rect">
            <a:avLst/>
          </a:prstGeom>
          <a:noFill/>
          <a:ln w="9525">
            <a:noFill/>
          </a:ln>
        </p:spPr>
        <p:txBody>
          <a:bodyPr wrap="square">
            <a:spAutoFit/>
          </a:bodyPr>
          <a:lstStyle/>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2．（</a:t>
            </a:r>
            <a:r>
              <a:rPr lang="en-US" sz="2000" b="1">
                <a:latin typeface="微软雅黑" panose="020B0503020204020204" charset="-122"/>
                <a:ea typeface="微软雅黑" panose="020B0503020204020204" charset="-122"/>
                <a:cs typeface="微软雅黑" panose="020B0503020204020204" charset="-122"/>
              </a:rPr>
              <a:t>2019·</a:t>
            </a:r>
            <a:r>
              <a:rPr lang="zh-CN" sz="2000" b="1">
                <a:latin typeface="微软雅黑" panose="020B0503020204020204" charset="-122"/>
                <a:ea typeface="微软雅黑" panose="020B0503020204020204" charset="-122"/>
                <a:cs typeface="微软雅黑" panose="020B0503020204020204" charset="-122"/>
              </a:rPr>
              <a:t>潍坊市青州市中考一模）</a:t>
            </a:r>
            <a:r>
              <a:rPr lang="zh-CN" sz="2000" b="0">
                <a:latin typeface="微软雅黑" panose="020B0503020204020204" charset="-122"/>
                <a:ea typeface="微软雅黑" panose="020B0503020204020204" charset="-122"/>
                <a:cs typeface="微软雅黑" panose="020B0503020204020204" charset="-122"/>
              </a:rPr>
              <a:t>下列说法中，正确的是（　　）。</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A．声源的振幅越大，音调越高；</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B．汽车倒车雷达是利用电磁波工作的；</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C．声音在真空中传播速度最大；</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D．超声波清洗眼镜利用了声波能传递能量</a:t>
            </a:r>
            <a:endParaRPr lang="zh-CN" altLang="en-US" sz="2000">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nvSpPr>
        <p:spPr>
          <a:xfrm>
            <a:off x="7498715" y="1219672"/>
            <a:ext cx="326369"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D</a:t>
            </a:r>
          </a:p>
        </p:txBody>
      </p:sp>
    </p:spTree>
    <p:extLst>
      <p:ext uri="{BB962C8B-B14F-4D97-AF65-F5344CB8AC3E}">
        <p14:creationId xmlns:p14="http://schemas.microsoft.com/office/powerpoint/2010/main" val="1299147171"/>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checkerboard(across)">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4142"/>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考点三：声音的利用</a:t>
            </a:r>
          </a:p>
        </p:txBody>
      </p:sp>
      <p:sp>
        <p:nvSpPr>
          <p:cNvPr id="3" name="文本框 2"/>
          <p:cNvSpPr txBox="1"/>
          <p:nvPr/>
        </p:nvSpPr>
        <p:spPr>
          <a:xfrm>
            <a:off x="327025" y="1137554"/>
            <a:ext cx="8613140" cy="3840438"/>
          </a:xfrm>
          <a:prstGeom prst="rect">
            <a:avLst/>
          </a:prstGeom>
          <a:noFill/>
          <a:ln w="9525">
            <a:noFill/>
          </a:ln>
        </p:spPr>
        <p:txBody>
          <a:bodyPr wrap="square">
            <a:spAutoFit/>
          </a:bodyPr>
          <a:lstStyle/>
          <a:p>
            <a:pPr marL="0" indent="0" algn="l" eaLnBrk="1" fontAlgn="auto" latinLnBrk="0" hangingPunct="1">
              <a:lnSpc>
                <a:spcPct val="150000"/>
              </a:lnSpc>
            </a:pPr>
            <a:r>
              <a:rPr lang="zh-CN" sz="1800">
                <a:solidFill>
                  <a:srgbClr val="1116CC"/>
                </a:solidFill>
                <a:ea typeface="宋体" panose="02010600030101010101" pitchFamily="2" charset="-122"/>
                <a:sym typeface="+mn-ea"/>
              </a:rPr>
              <a:t>【点睛】物体振动的振幅越大，声音的响度越大；倒车雷达是利用超声波传递信息的；声音在不介质中传播速度不同，声音在真空中无法传播；声音可以传递信息也可以传递能量，清洗眼睛就是利用声音传递能量。理解以上问题，并多积累生活中声音的利用的例子就可很好的解答此题。</a:t>
            </a:r>
          </a:p>
          <a:p>
            <a:pPr marL="0" indent="0" algn="l" eaLnBrk="1" fontAlgn="auto" latinLnBrk="0" hangingPunct="1">
              <a:lnSpc>
                <a:spcPct val="150000"/>
              </a:lnSpc>
            </a:pPr>
            <a:r>
              <a:rPr lang="zh-CN" sz="1800">
                <a:solidFill>
                  <a:srgbClr val="FF0000"/>
                </a:solidFill>
                <a:ea typeface="宋体" panose="02010600030101010101" pitchFamily="2" charset="-122"/>
                <a:sym typeface="+mn-ea"/>
              </a:rPr>
              <a:t>【解答】A、声源的振幅越大，响度越大；声源的振动频率越大，音调越高，故A错误；</a:t>
            </a:r>
          </a:p>
          <a:p>
            <a:pPr marL="0" indent="0" algn="l" eaLnBrk="1" fontAlgn="auto" latinLnBrk="0" hangingPunct="1">
              <a:lnSpc>
                <a:spcPct val="150000"/>
              </a:lnSpc>
            </a:pPr>
            <a:r>
              <a:rPr lang="zh-CN" sz="1800">
                <a:solidFill>
                  <a:srgbClr val="FF0000"/>
                </a:solidFill>
                <a:ea typeface="宋体" panose="02010600030101010101" pitchFamily="2" charset="-122"/>
                <a:sym typeface="+mn-ea"/>
              </a:rPr>
              <a:t>B、倒车雷达是利用超声波工作的；故B错误；</a:t>
            </a:r>
          </a:p>
          <a:p>
            <a:pPr marL="0" indent="0" algn="l" eaLnBrk="1" fontAlgn="auto" latinLnBrk="0" hangingPunct="1">
              <a:lnSpc>
                <a:spcPct val="150000"/>
              </a:lnSpc>
            </a:pPr>
            <a:r>
              <a:rPr lang="zh-CN" sz="1800">
                <a:solidFill>
                  <a:srgbClr val="FF0000"/>
                </a:solidFill>
                <a:ea typeface="宋体" panose="02010600030101010101" pitchFamily="2" charset="-122"/>
                <a:sym typeface="+mn-ea"/>
              </a:rPr>
              <a:t>C、声音的传播需要介质，不能在真空中传播，故C错误。</a:t>
            </a:r>
          </a:p>
          <a:p>
            <a:pPr marL="0" indent="0" algn="l" eaLnBrk="1" fontAlgn="auto" latinLnBrk="0" hangingPunct="1">
              <a:lnSpc>
                <a:spcPct val="150000"/>
              </a:lnSpc>
            </a:pPr>
            <a:r>
              <a:rPr lang="zh-CN" sz="1800">
                <a:solidFill>
                  <a:srgbClr val="FF0000"/>
                </a:solidFill>
                <a:ea typeface="宋体" panose="02010600030101010101" pitchFamily="2" charset="-122"/>
                <a:sym typeface="+mn-ea"/>
              </a:rPr>
              <a:t>D、超声波清洗眼镜利用的是声音能够传递能量，故D正确。故选D。</a:t>
            </a:r>
            <a:endParaRPr lang="zh-CN" altLang="en-US" sz="1800">
              <a:solidFill>
                <a:srgbClr val="1116CC"/>
              </a:solidFill>
              <a:latin typeface="微软雅黑" panose="020B0503020204020204" charset="-122"/>
              <a:ea typeface="宋体" panose="02010600030101010101" pitchFamily="2" charset="-122"/>
              <a:cs typeface="微软雅黑" panose="020B0503020204020204" charset="-122"/>
              <a:sym typeface="+mn-ea"/>
            </a:endParaRPr>
          </a:p>
        </p:txBody>
      </p:sp>
    </p:spTree>
    <p:extLst>
      <p:ext uri="{BB962C8B-B14F-4D97-AF65-F5344CB8AC3E}">
        <p14:creationId xmlns:p14="http://schemas.microsoft.com/office/powerpoint/2010/main" val="3593986547"/>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000"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000" fill="hold">
                                          <p:stCondLst>
                                            <p:cond delay="0"/>
                                          </p:stCondLst>
                                        </p:cTn>
                                        <p:tgtEl>
                                          <p:spTgt spid="3">
                                            <p:txEl>
                                              <p:pRg st="2" end="2"/>
                                            </p:txEl>
                                          </p:spTgt>
                                        </p:tgtEl>
                                        <p:attrNameLst>
                                          <p:attrName>style.visibility</p:attrName>
                                        </p:attrNameLst>
                                      </p:cBhvr>
                                      <p:to>
                                        <p:strVal val="visible"/>
                                      </p:to>
                                    </p:set>
                                    <p:animEffect transition="in" filter="checkerboard(across)">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000" fill="hold">
                                          <p:stCondLst>
                                            <p:cond delay="0"/>
                                          </p:stCondLst>
                                        </p:cTn>
                                        <p:tgtEl>
                                          <p:spTgt spid="3">
                                            <p:txEl>
                                              <p:pRg st="3" end="3"/>
                                            </p:txEl>
                                          </p:spTgt>
                                        </p:tgtEl>
                                        <p:attrNameLst>
                                          <p:attrName>style.visibility</p:attrName>
                                        </p:attrNameLst>
                                      </p:cBhvr>
                                      <p:to>
                                        <p:strVal val="visible"/>
                                      </p:to>
                                    </p:set>
                                    <p:animEffect transition="in" filter="checkerboard(across)">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000" fill="hold">
                                          <p:stCondLst>
                                            <p:cond delay="0"/>
                                          </p:stCondLst>
                                        </p:cTn>
                                        <p:tgtEl>
                                          <p:spTgt spid="3">
                                            <p:txEl>
                                              <p:pRg st="4" end="4"/>
                                            </p:txEl>
                                          </p:spTgt>
                                        </p:tgtEl>
                                        <p:attrNameLst>
                                          <p:attrName>style.visibility</p:attrName>
                                        </p:attrNameLst>
                                      </p:cBhvr>
                                      <p:to>
                                        <p:strVal val="visible"/>
                                      </p:to>
                                    </p:set>
                                    <p:animEffect transition="in" filter="checkerboard(across)">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4142"/>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考点三：声音的利用</a:t>
            </a:r>
          </a:p>
        </p:txBody>
      </p:sp>
      <p:sp>
        <p:nvSpPr>
          <p:cNvPr id="4" name="文本框 3"/>
          <p:cNvSpPr txBox="1"/>
          <p:nvPr/>
        </p:nvSpPr>
        <p:spPr>
          <a:xfrm>
            <a:off x="248920" y="1072623"/>
            <a:ext cx="8789670" cy="3423483"/>
          </a:xfrm>
          <a:prstGeom prst="rect">
            <a:avLst/>
          </a:prstGeom>
          <a:noFill/>
          <a:ln w="9525">
            <a:noFill/>
          </a:ln>
        </p:spPr>
        <p:txBody>
          <a:bodyPr wrap="square">
            <a:spAutoFit/>
          </a:bodyPr>
          <a:lstStyle/>
          <a:p>
            <a:pPr marL="0" indent="0" algn="l" eaLnBrk="1" fontAlgn="auto" latinLnBrk="0" hangingPunct="1">
              <a:lnSpc>
                <a:spcPct val="150000"/>
              </a:lnSpc>
            </a:pPr>
            <a:r>
              <a:rPr lang="en-US" sz="2400" b="0">
                <a:solidFill>
                  <a:srgbClr val="000000"/>
                </a:solidFill>
                <a:latin typeface="微软雅黑" panose="020B0503020204020204" charset="-122"/>
                <a:ea typeface="微软雅黑" panose="020B0503020204020204" charset="-122"/>
                <a:cs typeface="微软雅黑" panose="020B0503020204020204" charset="-122"/>
              </a:rPr>
              <a:t>3.</a:t>
            </a:r>
            <a:r>
              <a:rPr lang="zh-CN" sz="2400" b="1">
                <a:latin typeface="微软雅黑" panose="020B0503020204020204" charset="-122"/>
                <a:ea typeface="微软雅黑" panose="020B0503020204020204" charset="-122"/>
                <a:cs typeface="微软雅黑" panose="020B0503020204020204" charset="-122"/>
              </a:rPr>
              <a:t>（2019·河南）</a:t>
            </a:r>
            <a:r>
              <a:rPr lang="zh-CN" sz="2400" b="0">
                <a:latin typeface="微软雅黑" panose="020B0503020204020204" charset="-122"/>
                <a:ea typeface="微软雅黑" panose="020B0503020204020204" charset="-122"/>
                <a:cs typeface="微软雅黑" panose="020B0503020204020204" charset="-122"/>
              </a:rPr>
              <a:t>中华古诗词、俗语中蕴含着丰富的声学知识，下列有关理解正确的是（　　）。</a:t>
            </a:r>
          </a:p>
          <a:p>
            <a:pPr marL="0" indent="0" algn="l" eaLnBrk="1" fontAlgn="auto" latinLnBrk="0" hangingPunct="1">
              <a:lnSpc>
                <a:spcPct val="150000"/>
              </a:lnSpc>
            </a:pPr>
            <a:r>
              <a:rPr lang="en-US" sz="2400">
                <a:latin typeface="微软雅黑" panose="020B0503020204020204" charset="-122"/>
                <a:ea typeface="微软雅黑" panose="020B0503020204020204" charset="-122"/>
                <a:cs typeface="微软雅黑" panose="020B0503020204020204" charset="-122"/>
                <a:sym typeface="+mn-ea"/>
              </a:rPr>
              <a:t>A．“谁家玉笛暗飞声”中的笛声由笛管的振动产生；</a:t>
            </a:r>
            <a:endParaRPr lang="en-US" altLang="en-US" sz="2400" b="0">
              <a:latin typeface="微软雅黑" panose="020B0503020204020204" charset="-122"/>
              <a:ea typeface="微软雅黑" panose="020B0503020204020204" charset="-122"/>
              <a:cs typeface="微软雅黑" panose="020B0503020204020204" charset="-122"/>
            </a:endParaRPr>
          </a:p>
          <a:p>
            <a:pPr marL="0" indent="0" algn="l" eaLnBrk="1" fontAlgn="auto" latinLnBrk="0" hangingPunct="1">
              <a:lnSpc>
                <a:spcPct val="150000"/>
              </a:lnSpc>
            </a:pPr>
            <a:r>
              <a:rPr lang="en-US" sz="2400">
                <a:latin typeface="微软雅黑" panose="020B0503020204020204" charset="-122"/>
                <a:ea typeface="微软雅黑" panose="020B0503020204020204" charset="-122"/>
                <a:cs typeface="微软雅黑" panose="020B0503020204020204" charset="-122"/>
                <a:sym typeface="+mn-ea"/>
              </a:rPr>
              <a:t>B．“响鼓还要重锤敲”说明声音的音调与振幅有关；</a:t>
            </a:r>
            <a:endParaRPr lang="en-US" altLang="en-US" sz="2400" b="0">
              <a:latin typeface="微软雅黑" panose="020B0503020204020204" charset="-122"/>
              <a:ea typeface="微软雅黑" panose="020B0503020204020204" charset="-122"/>
              <a:cs typeface="微软雅黑" panose="020B0503020204020204" charset="-122"/>
            </a:endParaRPr>
          </a:p>
          <a:p>
            <a:pPr marL="0" indent="0" algn="l" eaLnBrk="1" fontAlgn="auto" latinLnBrk="0" hangingPunct="1">
              <a:lnSpc>
                <a:spcPct val="150000"/>
              </a:lnSpc>
            </a:pPr>
            <a:r>
              <a:rPr lang="en-US" sz="2400">
                <a:latin typeface="微软雅黑" panose="020B0503020204020204" charset="-122"/>
                <a:ea typeface="微软雅黑" panose="020B0503020204020204" charset="-122"/>
                <a:cs typeface="微软雅黑" panose="020B0503020204020204" charset="-122"/>
                <a:sym typeface="+mn-ea"/>
              </a:rPr>
              <a:t>C．“闻其声而知其人”是根据声音的响度来辨别的；</a:t>
            </a:r>
            <a:endParaRPr lang="en-US" altLang="en-US" sz="2400" b="0">
              <a:latin typeface="微软雅黑" panose="020B0503020204020204" charset="-122"/>
              <a:ea typeface="微软雅黑" panose="020B0503020204020204" charset="-122"/>
              <a:cs typeface="微软雅黑" panose="020B0503020204020204" charset="-122"/>
            </a:endParaRPr>
          </a:p>
          <a:p>
            <a:pPr marL="0" indent="0" algn="l" eaLnBrk="1" fontAlgn="auto" latinLnBrk="0" hangingPunct="1">
              <a:lnSpc>
                <a:spcPct val="150000"/>
              </a:lnSpc>
            </a:pPr>
            <a:r>
              <a:rPr lang="en-US" sz="2400">
                <a:latin typeface="微软雅黑" panose="020B0503020204020204" charset="-122"/>
                <a:ea typeface="微软雅黑" panose="020B0503020204020204" charset="-122"/>
                <a:cs typeface="微软雅黑" panose="020B0503020204020204" charset="-122"/>
                <a:sym typeface="+mn-ea"/>
              </a:rPr>
              <a:t>D．“柴门闻犬吠，风雪夜归人”说明声音可传递信息</a:t>
            </a:r>
            <a:endParaRPr lang="zh-CN" altLang="en-US" sz="2400">
              <a:latin typeface="微软雅黑" panose="020B0503020204020204" charset="-122"/>
              <a:ea typeface="微软雅黑" panose="020B0503020204020204" charset="-122"/>
              <a:cs typeface="微软雅黑" panose="020B0503020204020204" charset="-122"/>
            </a:endParaRPr>
          </a:p>
        </p:txBody>
      </p:sp>
      <p:sp>
        <p:nvSpPr>
          <p:cNvPr id="9" name="文本框 8"/>
          <p:cNvSpPr txBox="1"/>
          <p:nvPr/>
        </p:nvSpPr>
        <p:spPr>
          <a:xfrm>
            <a:off x="3856355" y="1798953"/>
            <a:ext cx="326369"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D</a:t>
            </a:r>
          </a:p>
        </p:txBody>
      </p:sp>
    </p:spTree>
    <p:extLst>
      <p:ext uri="{BB962C8B-B14F-4D97-AF65-F5344CB8AC3E}">
        <p14:creationId xmlns:p14="http://schemas.microsoft.com/office/powerpoint/2010/main" val="3914585703"/>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9"/>
                                        </p:tgtEl>
                                        <p:attrNameLst>
                                          <p:attrName>style.visibility</p:attrName>
                                        </p:attrNameLst>
                                      </p:cBhvr>
                                      <p:to>
                                        <p:strVal val="visible"/>
                                      </p:to>
                                    </p:set>
                                    <p:animEffect transition="in" filter="checkerboard(across)">
                                      <p:cBhvr>
                                        <p:cTn id="1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bldLvl="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4142"/>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考点三：声音的利用</a:t>
            </a:r>
          </a:p>
        </p:txBody>
      </p:sp>
      <p:sp>
        <p:nvSpPr>
          <p:cNvPr id="3" name="文本框 2"/>
          <p:cNvSpPr txBox="1"/>
          <p:nvPr/>
        </p:nvSpPr>
        <p:spPr>
          <a:xfrm>
            <a:off x="327026" y="1076443"/>
            <a:ext cx="8712835" cy="3793968"/>
          </a:xfrm>
          <a:prstGeom prst="rect">
            <a:avLst/>
          </a:prstGeom>
          <a:noFill/>
          <a:ln w="9525">
            <a:noFill/>
          </a:ln>
        </p:spPr>
        <p:txBody>
          <a:bodyPr wrap="square">
            <a:spAutoFit/>
          </a:bodyPr>
          <a:lstStyle/>
          <a:p>
            <a:pPr marL="0" indent="0" algn="l" eaLnBrk="1" fontAlgn="auto" latinLnBrk="0" hangingPunct="1">
              <a:lnSpc>
                <a:spcPct val="150000"/>
              </a:lnSpc>
            </a:pPr>
            <a:r>
              <a:rPr lang="zh-CN" sz="1600" b="0">
                <a:solidFill>
                  <a:srgbClr val="1116CC"/>
                </a:solidFill>
                <a:latin typeface="微软雅黑" panose="020B0503020204020204" charset="-122"/>
                <a:ea typeface="微软雅黑" panose="020B0503020204020204" charset="-122"/>
                <a:cs typeface="微软雅黑" panose="020B0503020204020204" charset="-122"/>
              </a:rPr>
              <a:t>【点睛】（1）声音是由物体振动产生，振动停止，发声停止；（2）声音的响度与振幅、传播距离、分散程度等有关；（3）不同发声体的材料、结构不同，发出声音的响度不同，利用音色可以辨别发声体；（4）声音可以传递信息，也可以传递能量。</a:t>
            </a:r>
          </a:p>
          <a:p>
            <a:pPr marL="0" indent="0" algn="l" eaLnBrk="1" fontAlgn="auto" latinLnBrk="0" hangingPunct="1">
              <a:lnSpc>
                <a:spcPct val="150000"/>
              </a:lnSpc>
            </a:pPr>
            <a:r>
              <a:rPr lang="zh-CN" sz="1600" b="0">
                <a:solidFill>
                  <a:srgbClr val="FF0000"/>
                </a:solidFill>
                <a:latin typeface="微软雅黑" panose="020B0503020204020204" charset="-122"/>
                <a:ea typeface="微软雅黑" panose="020B0503020204020204" charset="-122"/>
                <a:cs typeface="微软雅黑" panose="020B0503020204020204" charset="-122"/>
              </a:rPr>
              <a:t>【解析】A、声音是由物体振动产生的，笛声是由笛管内空气柱振动产生的，故A错误；</a:t>
            </a:r>
          </a:p>
          <a:p>
            <a:pPr marL="0" indent="0" algn="l" eaLnBrk="1" fontAlgn="auto" latinLnBrk="0" hangingPunct="1">
              <a:lnSpc>
                <a:spcPct val="150000"/>
              </a:lnSpc>
            </a:pPr>
            <a:r>
              <a:rPr lang="zh-CN" sz="1600" b="0">
                <a:solidFill>
                  <a:srgbClr val="FF0000"/>
                </a:solidFill>
                <a:latin typeface="微软雅黑" panose="020B0503020204020204" charset="-122"/>
                <a:ea typeface="微软雅黑" panose="020B0503020204020204" charset="-122"/>
                <a:cs typeface="微软雅黑" panose="020B0503020204020204" charset="-122"/>
              </a:rPr>
              <a:t>B、重锤敲鼓时，鼓面振动幅度大，声音的响度大，所以，“响鼓还要重锤敲”说明声音的响度与振幅有关；故B错误；</a:t>
            </a:r>
          </a:p>
          <a:p>
            <a:pPr marL="0" indent="0" algn="l" eaLnBrk="1" fontAlgn="auto" latinLnBrk="0" hangingPunct="1">
              <a:lnSpc>
                <a:spcPct val="150000"/>
              </a:lnSpc>
            </a:pPr>
            <a:r>
              <a:rPr lang="zh-CN" sz="1600" b="0">
                <a:solidFill>
                  <a:srgbClr val="FF0000"/>
                </a:solidFill>
                <a:latin typeface="微软雅黑" panose="020B0503020204020204" charset="-122"/>
                <a:ea typeface="微软雅黑" panose="020B0503020204020204" charset="-122"/>
                <a:cs typeface="微软雅黑" panose="020B0503020204020204" charset="-122"/>
              </a:rPr>
              <a:t>C、不同发声体的材料、结构不同，发出声音的音色不同，所以“闻其声而知其人”是根据声音的音色来辨别的，故C错误；</a:t>
            </a:r>
          </a:p>
          <a:p>
            <a:pPr marL="0" indent="0" algn="l" eaLnBrk="1" fontAlgn="auto" latinLnBrk="0" hangingPunct="1">
              <a:lnSpc>
                <a:spcPct val="150000"/>
              </a:lnSpc>
            </a:pPr>
            <a:r>
              <a:rPr lang="zh-CN" sz="1600" b="0">
                <a:solidFill>
                  <a:srgbClr val="FF0000"/>
                </a:solidFill>
                <a:latin typeface="微软雅黑" panose="020B0503020204020204" charset="-122"/>
                <a:ea typeface="微软雅黑" panose="020B0503020204020204" charset="-122"/>
                <a:cs typeface="微软雅黑" panose="020B0503020204020204" charset="-122"/>
              </a:rPr>
              <a:t>D、诗人根据听到的犬吠声，猜想大概是芙蓉山主人披风戴雪归来了，说明声音可以传递信息，故D正确。故选D。</a:t>
            </a:r>
            <a:endParaRPr lang="zh-CN" altLang="en-US" sz="1600" b="0">
              <a:solidFill>
                <a:srgbClr val="FF0000"/>
              </a:solidFill>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1202825296"/>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256857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考点四：噪声防治</a:t>
            </a:r>
          </a:p>
        </p:txBody>
      </p:sp>
      <p:sp>
        <p:nvSpPr>
          <p:cNvPr id="3" name="文本框 2"/>
          <p:cNvSpPr txBox="1"/>
          <p:nvPr/>
        </p:nvSpPr>
        <p:spPr>
          <a:xfrm>
            <a:off x="283846" y="1131188"/>
            <a:ext cx="8268335" cy="3423483"/>
          </a:xfrm>
          <a:prstGeom prst="rect">
            <a:avLst/>
          </a:prstGeom>
          <a:noFill/>
          <a:ln w="9525">
            <a:noFill/>
          </a:ln>
        </p:spPr>
        <p:txBody>
          <a:bodyPr wrap="square">
            <a:spAutoFit/>
          </a:bodyPr>
          <a:lstStyle/>
          <a:p>
            <a:pPr marL="0" indent="0" algn="l" eaLnBrk="1" fontAlgn="auto" latinLnBrk="0" hangingPunct="1">
              <a:lnSpc>
                <a:spcPct val="150000"/>
              </a:lnSpc>
            </a:pPr>
            <a:r>
              <a:rPr lang="en-US" sz="2400" b="0">
                <a:solidFill>
                  <a:srgbClr val="000000"/>
                </a:solidFill>
                <a:latin typeface="宋体" panose="02010600030101010101" pitchFamily="2" charset="-122"/>
              </a:rPr>
              <a:t>1</a:t>
            </a:r>
            <a:r>
              <a:rPr lang="en-US" sz="2400" b="1">
                <a:latin typeface="宋体" panose="02010600030101010101" pitchFamily="2" charset="-122"/>
              </a:rPr>
              <a:t>.</a:t>
            </a:r>
            <a:r>
              <a:rPr lang="zh-CN" sz="2400" b="1">
                <a:ea typeface="宋体" panose="02010600030101010101" pitchFamily="2" charset="-122"/>
              </a:rPr>
              <a:t>（2019·潍坊）</a:t>
            </a:r>
            <a:r>
              <a:rPr lang="zh-CN" sz="2400" b="0">
                <a:ea typeface="宋体" panose="02010600030101010101" pitchFamily="2" charset="-122"/>
              </a:rPr>
              <a:t>将教室的门窗关闭，室内同学听到的室外噪声减弱。对该现象说法正确的是（　　）。</a:t>
            </a:r>
          </a:p>
          <a:p>
            <a:pPr marL="0" indent="0" algn="l" eaLnBrk="1" fontAlgn="auto" latinLnBrk="0" hangingPunct="1">
              <a:lnSpc>
                <a:spcPct val="150000"/>
              </a:lnSpc>
            </a:pPr>
            <a:r>
              <a:rPr lang="en-US" sz="2400">
                <a:latin typeface="宋体" panose="02010600030101010101" pitchFamily="2" charset="-122"/>
                <a:ea typeface="宋体" panose="02010600030101010101" pitchFamily="2" charset="-122"/>
                <a:cs typeface="宋体" panose="02010600030101010101" pitchFamily="2" charset="-122"/>
                <a:sym typeface="+mn-ea"/>
              </a:rPr>
              <a:t>A．室外噪声不再产生</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a:t>
            </a:r>
            <a:endParaRPr lang="en-US" altLang="en-US" sz="2400" b="0">
              <a:latin typeface="宋体" panose="02010600030101010101" pitchFamily="2" charset="-122"/>
              <a:ea typeface="宋体" panose="02010600030101010101" pitchFamily="2" charset="-122"/>
              <a:cs typeface="宋体" panose="02010600030101010101" pitchFamily="2" charset="-122"/>
            </a:endParaRPr>
          </a:p>
          <a:p>
            <a:pPr marL="0" indent="0" algn="l" eaLnBrk="1" fontAlgn="auto" latinLnBrk="0" hangingPunct="1">
              <a:lnSpc>
                <a:spcPct val="150000"/>
              </a:lnSpc>
            </a:pPr>
            <a:r>
              <a:rPr lang="en-US" sz="2400">
                <a:latin typeface="宋体" panose="02010600030101010101" pitchFamily="2" charset="-122"/>
                <a:ea typeface="宋体" panose="02010600030101010101" pitchFamily="2" charset="-122"/>
                <a:cs typeface="宋体" panose="02010600030101010101" pitchFamily="2" charset="-122"/>
                <a:sym typeface="+mn-ea"/>
              </a:rPr>
              <a:t>B．噪声音调大幅降低</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a:t>
            </a:r>
            <a:endParaRPr lang="en-US" altLang="en-US" sz="2400" b="0">
              <a:latin typeface="宋体" panose="02010600030101010101" pitchFamily="2" charset="-122"/>
              <a:ea typeface="宋体" panose="02010600030101010101" pitchFamily="2" charset="-122"/>
              <a:cs typeface="宋体" panose="02010600030101010101" pitchFamily="2" charset="-122"/>
            </a:endParaRPr>
          </a:p>
          <a:p>
            <a:pPr marL="0" indent="0" algn="l" eaLnBrk="1" fontAlgn="auto" latinLnBrk="0" hangingPunct="1">
              <a:lnSpc>
                <a:spcPct val="150000"/>
              </a:lnSpc>
            </a:pPr>
            <a:r>
              <a:rPr lang="en-US" sz="2400">
                <a:latin typeface="宋体" panose="02010600030101010101" pitchFamily="2" charset="-122"/>
                <a:ea typeface="宋体" panose="02010600030101010101" pitchFamily="2" charset="-122"/>
                <a:cs typeface="宋体" panose="02010600030101010101" pitchFamily="2" charset="-122"/>
                <a:sym typeface="+mn-ea"/>
              </a:rPr>
              <a:t>C．在传播过程中减弱了噪声</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a:t>
            </a:r>
            <a:endParaRPr lang="en-US" altLang="en-US" sz="2400" b="0">
              <a:latin typeface="宋体" panose="02010600030101010101" pitchFamily="2" charset="-122"/>
              <a:ea typeface="宋体" panose="02010600030101010101" pitchFamily="2" charset="-122"/>
              <a:cs typeface="宋体" panose="02010600030101010101" pitchFamily="2" charset="-122"/>
            </a:endParaRPr>
          </a:p>
          <a:p>
            <a:pPr marL="0" indent="0" algn="l" eaLnBrk="1" fontAlgn="auto" latinLnBrk="0" hangingPunct="1">
              <a:lnSpc>
                <a:spcPct val="150000"/>
              </a:lnSpc>
            </a:pPr>
            <a:r>
              <a:rPr lang="en-US" sz="2400">
                <a:latin typeface="宋体" panose="02010600030101010101" pitchFamily="2" charset="-122"/>
                <a:ea typeface="宋体" panose="02010600030101010101" pitchFamily="2" charset="-122"/>
                <a:cs typeface="宋体" panose="02010600030101010101" pitchFamily="2" charset="-122"/>
                <a:sym typeface="+mn-ea"/>
              </a:rPr>
              <a:t>D．噪声在室内的传播速度大幅减小</a:t>
            </a:r>
            <a:endParaRPr lang="zh-CN" altLang="en-US" sz="2400"/>
          </a:p>
        </p:txBody>
      </p:sp>
      <p:sp>
        <p:nvSpPr>
          <p:cNvPr id="10" name="文本框 9"/>
          <p:cNvSpPr txBox="1"/>
          <p:nvPr/>
        </p:nvSpPr>
        <p:spPr>
          <a:xfrm>
            <a:off x="5311776" y="1843513"/>
            <a:ext cx="297515"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C</a:t>
            </a:r>
          </a:p>
        </p:txBody>
      </p:sp>
    </p:spTree>
    <p:extLst>
      <p:ext uri="{BB962C8B-B14F-4D97-AF65-F5344CB8AC3E}">
        <p14:creationId xmlns:p14="http://schemas.microsoft.com/office/powerpoint/2010/main" val="529182695"/>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10"/>
                                        </p:tgtEl>
                                        <p:attrNameLst>
                                          <p:attrName>style.visibility</p:attrName>
                                        </p:attrNameLst>
                                      </p:cBhvr>
                                      <p:to>
                                        <p:strVal val="visible"/>
                                      </p:to>
                                    </p:set>
                                    <p:animEffect transition="in" filter="checkerboard(across)">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bldLvl="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256857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考点四：噪声防治</a:t>
            </a:r>
          </a:p>
        </p:txBody>
      </p:sp>
      <p:sp>
        <p:nvSpPr>
          <p:cNvPr id="7" name="文本框 6"/>
          <p:cNvSpPr txBox="1"/>
          <p:nvPr/>
        </p:nvSpPr>
        <p:spPr>
          <a:xfrm>
            <a:off x="327026" y="1105726"/>
            <a:ext cx="8656955" cy="2405605"/>
          </a:xfrm>
          <a:prstGeom prst="rect">
            <a:avLst/>
          </a:prstGeom>
          <a:noFill/>
          <a:ln w="9525">
            <a:noFill/>
          </a:ln>
        </p:spPr>
        <p:txBody>
          <a:bodyPr wrap="square">
            <a:spAutoFit/>
          </a:bodyPr>
          <a:lstStyle/>
          <a:p>
            <a:pPr marL="0" indent="0" algn="l" eaLnBrk="1" fontAlgn="auto" latinLnBrk="0" hangingPunct="1">
              <a:lnSpc>
                <a:spcPct val="150000"/>
              </a:lnSpc>
            </a:pPr>
            <a:r>
              <a:rPr lang="zh-CN" sz="2000" b="0">
                <a:solidFill>
                  <a:srgbClr val="1116CC"/>
                </a:solidFill>
                <a:latin typeface="微软雅黑" panose="020B0503020204020204" charset="-122"/>
                <a:ea typeface="微软雅黑" panose="020B0503020204020204" charset="-122"/>
                <a:cs typeface="微软雅黑" panose="020B0503020204020204" charset="-122"/>
              </a:rPr>
              <a:t>【点睛】要解答本题需掌握：防治噪声的途径，即在声源处减弱；在传播过程中减弱；在人耳处减弱。</a:t>
            </a:r>
          </a:p>
          <a:p>
            <a:pPr marL="0" indent="0" algn="l" eaLnBrk="1" fontAlgn="auto" latinLnBrk="0" hangingPunct="1">
              <a:lnSpc>
                <a:spcPct val="150000"/>
              </a:lnSpc>
            </a:pPr>
            <a:r>
              <a:rPr lang="zh-CN" sz="2000" b="0">
                <a:solidFill>
                  <a:srgbClr val="FF0000"/>
                </a:solidFill>
                <a:latin typeface="微软雅黑" panose="020B0503020204020204" charset="-122"/>
                <a:ea typeface="微软雅黑" panose="020B0503020204020204" charset="-122"/>
                <a:cs typeface="微软雅黑" panose="020B0503020204020204" charset="-122"/>
              </a:rPr>
              <a:t>【解析】将教室的门窗关闭，属于在传播过程中减弱了噪声，室外噪声照样产生，噪声音调没有大幅降低，噪声在室内的传播速度也没有减小，故只有C正确，ABD错误。故选C。</a:t>
            </a:r>
            <a:endParaRPr lang="zh-CN" altLang="en-US" sz="2000">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2819534913"/>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7">
                                            <p:txEl>
                                              <p:pRg st="0" end="0"/>
                                            </p:txEl>
                                          </p:spTgt>
                                        </p:tgtEl>
                                        <p:attrNameLst>
                                          <p:attrName>style.visibility</p:attrName>
                                        </p:attrNameLst>
                                      </p:cBhvr>
                                      <p:to>
                                        <p:strVal val="visible"/>
                                      </p:to>
                                    </p:set>
                                    <p:animEffect transition="in" filter="checkerboard(across)">
                                      <p:cBhvr>
                                        <p:cTn id="7" dur="1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000" fill="hold">
                                          <p:stCondLst>
                                            <p:cond delay="0"/>
                                          </p:stCondLst>
                                        </p:cTn>
                                        <p:tgtEl>
                                          <p:spTgt spid="7">
                                            <p:txEl>
                                              <p:pRg st="1" end="1"/>
                                            </p:txEl>
                                          </p:spTgt>
                                        </p:tgtEl>
                                        <p:attrNameLst>
                                          <p:attrName>style.visibility</p:attrName>
                                        </p:attrNameLst>
                                      </p:cBhvr>
                                      <p:to>
                                        <p:strVal val="visible"/>
                                      </p:to>
                                    </p:set>
                                    <p:animEffect transition="in" filter="checkerboard(across)">
                                      <p:cBhvr>
                                        <p:cTn id="12" dur="1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mn-lt"/>
                <a:ea typeface="方正舒体" panose="02010601030101010101" pitchFamily="2" charset="-122"/>
                <a:sym typeface="微软雅黑" panose="020B0503020204020204" charset="-122"/>
              </a:rPr>
              <a:t>2</a:t>
            </a:r>
            <a:endParaRPr kumimoji="0" sz="3200" b="0" i="0" u="none" strike="noStrike" kern="0" cap="none" spc="0" normalizeH="0" baseline="0" noProof="0" dirty="0">
              <a:ln>
                <a:noFill/>
              </a:ln>
              <a:solidFill>
                <a:srgbClr val="FFFFFF"/>
              </a:solidFill>
              <a:effectLst/>
              <a:uLnTx/>
              <a:uFillTx/>
              <a:latin typeface="+mn-lt"/>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98"/>
          <p:cNvPicPr>
            <a:picLocks noChangeAspect="1"/>
          </p:cNvPicPr>
          <p:nvPr/>
        </p:nvPicPr>
        <p:blipFill>
          <a:blip r:embed="rId2"/>
          <a:stretch>
            <a:fillRect/>
          </a:stretch>
        </p:blipFill>
        <p:spPr>
          <a:xfrm>
            <a:off x="1168401" y="208160"/>
            <a:ext cx="1550035" cy="625750"/>
          </a:xfrm>
          <a:prstGeom prst="rect">
            <a:avLst/>
          </a:prstGeom>
          <a:noFill/>
          <a:ln w="9525">
            <a:noFill/>
          </a:ln>
        </p:spPr>
      </p:pic>
      <p:sp>
        <p:nvSpPr>
          <p:cNvPr id="100" name="文本框 99"/>
          <p:cNvSpPr txBox="1"/>
          <p:nvPr/>
        </p:nvSpPr>
        <p:spPr>
          <a:xfrm>
            <a:off x="3016251" y="450056"/>
            <a:ext cx="2868295" cy="369212"/>
          </a:xfrm>
          <a:prstGeom prst="rect">
            <a:avLst/>
          </a:prstGeom>
          <a:noFill/>
          <a:ln w="9525">
            <a:noFill/>
          </a:ln>
        </p:spPr>
        <p:txBody>
          <a:bodyPr wrap="square">
            <a:spAutoFit/>
          </a:bodyPr>
          <a:lstStyle/>
          <a:p>
            <a:pPr marL="0" indent="0" algn="l" eaLnBrk="1" fontAlgn="auto" latinLnBrk="0" hangingPunct="1"/>
            <a:r>
              <a:rPr lang="zh-CN" sz="1800" b="1">
                <a:solidFill>
                  <a:srgbClr val="0000FF"/>
                </a:solidFill>
                <a:latin typeface="微软雅黑" panose="020B0503020204020204" charset="-122"/>
                <a:ea typeface="微软雅黑" panose="020B0503020204020204" charset="-122"/>
              </a:rPr>
              <a:t>一、声音的产生与传播</a:t>
            </a:r>
          </a:p>
        </p:txBody>
      </p:sp>
      <p:sp>
        <p:nvSpPr>
          <p:cNvPr id="3" name="文本框 2"/>
          <p:cNvSpPr txBox="1"/>
          <p:nvPr/>
        </p:nvSpPr>
        <p:spPr>
          <a:xfrm>
            <a:off x="327026" y="1000691"/>
            <a:ext cx="8646795" cy="3793968"/>
          </a:xfrm>
          <a:prstGeom prst="rect">
            <a:avLst/>
          </a:prstGeom>
          <a:noFill/>
          <a:ln w="9525">
            <a:noFill/>
          </a:ln>
        </p:spPr>
        <p:txBody>
          <a:bodyPr wrap="square">
            <a:spAutoFit/>
          </a:bodyPr>
          <a:lstStyle/>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1.声音的产生</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声音是由物体</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振动</a:t>
            </a:r>
            <a:r>
              <a:rPr lang="zh-CN" sz="2000" b="0">
                <a:latin typeface="微软雅黑" panose="020B0503020204020204" charset="-122"/>
                <a:ea typeface="微软雅黑" panose="020B0503020204020204" charset="-122"/>
                <a:cs typeface="微软雅黑" panose="020B0503020204020204" charset="-122"/>
              </a:rPr>
              <a:t>产生的，正在振动的物体叫</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声源</a:t>
            </a:r>
            <a:r>
              <a:rPr lang="zh-CN" sz="2000" b="0">
                <a:latin typeface="微软雅黑" panose="020B0503020204020204" charset="-122"/>
                <a:ea typeface="微软雅黑" panose="020B0503020204020204" charset="-122"/>
                <a:cs typeface="微软雅黑" panose="020B0503020204020204" charset="-122"/>
              </a:rPr>
              <a:t>；一切发声体都在振动，振动停止，发声</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停止</a:t>
            </a:r>
            <a:r>
              <a:rPr lang="zh-CN" sz="2000" b="0">
                <a:latin typeface="微软雅黑" panose="020B0503020204020204" charset="-122"/>
                <a:ea typeface="微软雅黑" panose="020B0503020204020204" charset="-122"/>
                <a:cs typeface="微软雅黑" panose="020B0503020204020204" charset="-122"/>
              </a:rPr>
              <a:t>。</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2.声音的传播</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（1）声音的传播需要</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介质</a:t>
            </a:r>
            <a:r>
              <a:rPr lang="zh-CN" sz="2000" b="0">
                <a:latin typeface="微软雅黑" panose="020B0503020204020204" charset="-122"/>
                <a:ea typeface="微软雅黑" panose="020B0503020204020204" charset="-122"/>
                <a:cs typeface="微软雅黑" panose="020B0503020204020204" charset="-122"/>
              </a:rPr>
              <a:t>，传播声音的介质可以是固体、液体和气体，</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真空</a:t>
            </a:r>
            <a:r>
              <a:rPr lang="zh-CN" sz="2000" b="0">
                <a:latin typeface="微软雅黑" panose="020B0503020204020204" charset="-122"/>
                <a:ea typeface="微软雅黑" panose="020B0503020204020204" charset="-122"/>
                <a:cs typeface="微软雅黑" panose="020B0503020204020204" charset="-122"/>
              </a:rPr>
              <a:t>不能传声。</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（2）声音是以</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波</a:t>
            </a:r>
            <a:r>
              <a:rPr lang="zh-CN" sz="2000" b="0">
                <a:latin typeface="微软雅黑" panose="020B0503020204020204" charset="-122"/>
                <a:ea typeface="微软雅黑" panose="020B0503020204020204" charset="-122"/>
                <a:cs typeface="微软雅黑" panose="020B0503020204020204" charset="-122"/>
              </a:rPr>
              <a:t>的形式传播的，叫声波。声波的传播也伴随着</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能量</a:t>
            </a:r>
            <a:r>
              <a:rPr lang="zh-CN" sz="2000" b="0">
                <a:latin typeface="微软雅黑" panose="020B0503020204020204" charset="-122"/>
                <a:ea typeface="微软雅黑" panose="020B0503020204020204" charset="-122"/>
                <a:cs typeface="微软雅黑" panose="020B0503020204020204" charset="-122"/>
              </a:rPr>
              <a:t>的传播。</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注意：有声音一定有声源在振动，有声源振动不一定能听见声音。</a:t>
            </a:r>
          </a:p>
        </p:txBody>
      </p:sp>
    </p:spTree>
    <p:extLst>
      <p:ext uri="{BB962C8B-B14F-4D97-AF65-F5344CB8AC3E}">
        <p14:creationId xmlns:p14="http://schemas.microsoft.com/office/powerpoint/2010/main" val="3118760372"/>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000"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000" fill="hold">
                                          <p:stCondLst>
                                            <p:cond delay="0"/>
                                          </p:stCondLst>
                                        </p:cTn>
                                        <p:tgtEl>
                                          <p:spTgt spid="3">
                                            <p:txEl>
                                              <p:pRg st="2" end="2"/>
                                            </p:txEl>
                                          </p:spTgt>
                                        </p:tgtEl>
                                        <p:attrNameLst>
                                          <p:attrName>style.visibility</p:attrName>
                                        </p:attrNameLst>
                                      </p:cBhvr>
                                      <p:to>
                                        <p:strVal val="visible"/>
                                      </p:to>
                                    </p:set>
                                    <p:animEffect transition="in" filter="checkerboard(across)">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000" fill="hold">
                                          <p:stCondLst>
                                            <p:cond delay="0"/>
                                          </p:stCondLst>
                                        </p:cTn>
                                        <p:tgtEl>
                                          <p:spTgt spid="3">
                                            <p:txEl>
                                              <p:pRg st="3" end="3"/>
                                            </p:txEl>
                                          </p:spTgt>
                                        </p:tgtEl>
                                        <p:attrNameLst>
                                          <p:attrName>style.visibility</p:attrName>
                                        </p:attrNameLst>
                                      </p:cBhvr>
                                      <p:to>
                                        <p:strVal val="visible"/>
                                      </p:to>
                                    </p:set>
                                    <p:animEffect transition="in" filter="checkerboard(across)">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000" fill="hold">
                                          <p:stCondLst>
                                            <p:cond delay="0"/>
                                          </p:stCondLst>
                                        </p:cTn>
                                        <p:tgtEl>
                                          <p:spTgt spid="3">
                                            <p:txEl>
                                              <p:pRg st="4" end="4"/>
                                            </p:txEl>
                                          </p:spTgt>
                                        </p:tgtEl>
                                        <p:attrNameLst>
                                          <p:attrName>style.visibility</p:attrName>
                                        </p:attrNameLst>
                                      </p:cBhvr>
                                      <p:to>
                                        <p:strVal val="visible"/>
                                      </p:to>
                                    </p:set>
                                    <p:animEffect transition="in" filter="checkerboard(across)">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000" fill="hold">
                                          <p:stCondLst>
                                            <p:cond delay="0"/>
                                          </p:stCondLst>
                                        </p:cTn>
                                        <p:tgtEl>
                                          <p:spTgt spid="3">
                                            <p:txEl>
                                              <p:pRg st="5" end="5"/>
                                            </p:txEl>
                                          </p:spTgt>
                                        </p:tgtEl>
                                        <p:attrNameLst>
                                          <p:attrName>style.visibility</p:attrName>
                                        </p:attrNameLst>
                                      </p:cBhvr>
                                      <p:to>
                                        <p:strVal val="visible"/>
                                      </p:to>
                                    </p:set>
                                    <p:animEffect transition="in" filter="checkerboard(across)">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256857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考点四：噪声防治</a:t>
            </a:r>
          </a:p>
        </p:txBody>
      </p:sp>
      <p:sp>
        <p:nvSpPr>
          <p:cNvPr id="3" name="文本框 2"/>
          <p:cNvSpPr txBox="1"/>
          <p:nvPr/>
        </p:nvSpPr>
        <p:spPr>
          <a:xfrm>
            <a:off x="283845" y="1131188"/>
            <a:ext cx="8789670" cy="3423483"/>
          </a:xfrm>
          <a:prstGeom prst="rect">
            <a:avLst/>
          </a:prstGeom>
          <a:noFill/>
          <a:ln w="9525">
            <a:noFill/>
          </a:ln>
        </p:spPr>
        <p:txBody>
          <a:bodyPr wrap="square">
            <a:spAutoFit/>
          </a:bodyPr>
          <a:lstStyle/>
          <a:p>
            <a:pPr marL="0" indent="0" algn="l" eaLnBrk="1" fontAlgn="auto" latinLnBrk="0" hangingPunct="1">
              <a:lnSpc>
                <a:spcPct val="150000"/>
              </a:lnSpc>
            </a:pPr>
            <a:r>
              <a:rPr lang="en-US" sz="2400" b="0">
                <a:solidFill>
                  <a:srgbClr val="000000"/>
                </a:solidFill>
                <a:latin typeface="宋体" panose="02010600030101010101" pitchFamily="2" charset="-122"/>
              </a:rPr>
              <a:t>2</a:t>
            </a:r>
            <a:r>
              <a:rPr lang="en-US" sz="2400" b="1">
                <a:latin typeface="宋体" panose="02010600030101010101" pitchFamily="2" charset="-122"/>
              </a:rPr>
              <a:t>.</a:t>
            </a:r>
            <a:r>
              <a:rPr lang="zh-CN" sz="2400" b="1">
                <a:ea typeface="宋体" panose="02010600030101010101" pitchFamily="2" charset="-122"/>
              </a:rPr>
              <a:t>（2019·泸州）</a:t>
            </a:r>
            <a:r>
              <a:rPr lang="zh-CN" sz="2400">
                <a:ea typeface="宋体" panose="02010600030101010101" pitchFamily="2" charset="-122"/>
              </a:rPr>
              <a:t>在我国古诗词中有很多描述声音的优美诗句，如“不敢高声语，恐惊天上人”中的“高”是指声音的______（选填“响度大”“音调高”或“音色不同”）；中考期间的考场周围设有禁止鸣笛的标志，这是从______处减弱噪声；小轿车倒车雷达的探头是利用______传感器工作的。（选填“电磁波”或“超声波”）</a:t>
            </a:r>
          </a:p>
        </p:txBody>
      </p:sp>
      <p:sp>
        <p:nvSpPr>
          <p:cNvPr id="10" name="文本框 9"/>
          <p:cNvSpPr txBox="1"/>
          <p:nvPr/>
        </p:nvSpPr>
        <p:spPr>
          <a:xfrm>
            <a:off x="7712075" y="1762668"/>
            <a:ext cx="1015661"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zh-CN" altLang="en-US"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响度大</a:t>
            </a:r>
          </a:p>
        </p:txBody>
      </p:sp>
      <p:sp>
        <p:nvSpPr>
          <p:cNvPr id="4" name="文本框 3"/>
          <p:cNvSpPr txBox="1"/>
          <p:nvPr/>
        </p:nvSpPr>
        <p:spPr>
          <a:xfrm>
            <a:off x="5383530" y="2873486"/>
            <a:ext cx="707884"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zh-CN" altLang="en-US"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声源</a:t>
            </a:r>
          </a:p>
        </p:txBody>
      </p:sp>
      <p:sp>
        <p:nvSpPr>
          <p:cNvPr id="7" name="文本框 6"/>
          <p:cNvSpPr txBox="1"/>
          <p:nvPr/>
        </p:nvSpPr>
        <p:spPr>
          <a:xfrm>
            <a:off x="3788410" y="3431759"/>
            <a:ext cx="1015661"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zh-CN" altLang="en-US"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超声波</a:t>
            </a:r>
          </a:p>
        </p:txBody>
      </p:sp>
    </p:spTree>
    <p:extLst>
      <p:ext uri="{BB962C8B-B14F-4D97-AF65-F5344CB8AC3E}">
        <p14:creationId xmlns:p14="http://schemas.microsoft.com/office/powerpoint/2010/main" val="302034277"/>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10"/>
                                        </p:tgtEl>
                                        <p:attrNameLst>
                                          <p:attrName>style.visibility</p:attrName>
                                        </p:attrNameLst>
                                      </p:cBhvr>
                                      <p:to>
                                        <p:strVal val="visible"/>
                                      </p:to>
                                    </p:set>
                                    <p:animEffect transition="in" filter="checkerboard(across)">
                                      <p:cBhvr>
                                        <p:cTn id="12" dur="1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000" fill="hold">
                                          <p:stCondLst>
                                            <p:cond delay="0"/>
                                          </p:stCondLst>
                                        </p:cTn>
                                        <p:tgtEl>
                                          <p:spTgt spid="4"/>
                                        </p:tgtEl>
                                        <p:attrNameLst>
                                          <p:attrName>style.visibility</p:attrName>
                                        </p:attrNameLst>
                                      </p:cBhvr>
                                      <p:to>
                                        <p:strVal val="visible"/>
                                      </p:to>
                                    </p:set>
                                    <p:animEffect transition="in" filter="checkerboard(across)">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000" fill="hold">
                                          <p:stCondLst>
                                            <p:cond delay="0"/>
                                          </p:stCondLst>
                                        </p:cTn>
                                        <p:tgtEl>
                                          <p:spTgt spid="7"/>
                                        </p:tgtEl>
                                        <p:attrNameLst>
                                          <p:attrName>style.visibility</p:attrName>
                                        </p:attrNameLst>
                                      </p:cBhvr>
                                      <p:to>
                                        <p:strVal val="visible"/>
                                      </p:to>
                                    </p:set>
                                    <p:animEffect transition="in" filter="checkerboard(across)">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bldLvl="0" animBg="1"/>
      <p:bldP spid="4" grpId="0" bldLvl="0" animBg="1"/>
      <p:bldP spid="7" grpId="0" bldLvl="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256857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考点四：噪声防治</a:t>
            </a:r>
          </a:p>
        </p:txBody>
      </p:sp>
      <p:sp>
        <p:nvSpPr>
          <p:cNvPr id="9" name="文本框 8"/>
          <p:cNvSpPr txBox="1"/>
          <p:nvPr/>
        </p:nvSpPr>
        <p:spPr>
          <a:xfrm>
            <a:off x="327025" y="1115911"/>
            <a:ext cx="8646160" cy="3840438"/>
          </a:xfrm>
          <a:prstGeom prst="rect">
            <a:avLst/>
          </a:prstGeom>
          <a:noFill/>
          <a:ln w="9525">
            <a:noFill/>
          </a:ln>
        </p:spPr>
        <p:txBody>
          <a:bodyPr wrap="square">
            <a:spAutoFit/>
          </a:bodyPr>
          <a:lstStyle/>
          <a:p>
            <a:pPr marL="0" indent="0" algn="l" eaLnBrk="1" fontAlgn="auto" latinLnBrk="0" hangingPunct="1">
              <a:lnSpc>
                <a:spcPct val="150000"/>
              </a:lnSpc>
            </a:pPr>
            <a:r>
              <a:rPr lang="zh-CN" sz="1800" b="0">
                <a:solidFill>
                  <a:srgbClr val="1116CC"/>
                </a:solidFill>
                <a:latin typeface="微软雅黑" panose="020B0503020204020204" charset="-122"/>
                <a:ea typeface="微软雅黑" panose="020B0503020204020204" charset="-122"/>
                <a:cs typeface="微软雅黑" panose="020B0503020204020204" charset="-122"/>
              </a:rPr>
              <a:t>【点睛】（1）响度是指声音的强弱，决定于发声体的振幅； （2）防治噪声的途径有三个：在声源处、在传播中、在人耳处； （3）现代汽车广泛利用了倒车雷达，它在工作时会发出超声波，这些声波遇到障碍物时会反射回来，根据回声到来的方位和时间，可以确定障碍物的位置。</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【解析】（1）声音的强弱叫响度，“不敢高声语，恐惊天上人”中的“高”指声音的响度大；</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（2）中考期间考场周围常常设有禁止鸣笛的标志，这是从声源处减弱噪声；</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（3）小轿车的倒车雷达是利用超声波传感器工作的。</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故答案为：响度大；声源；超声波。</a:t>
            </a:r>
            <a:endParaRPr lang="zh-CN" altLang="en-US" sz="1800" b="0">
              <a:solidFill>
                <a:srgbClr val="FF0000"/>
              </a:solidFill>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397073667"/>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9">
                                            <p:txEl>
                                              <p:pRg st="0" end="0"/>
                                            </p:txEl>
                                          </p:spTgt>
                                        </p:tgtEl>
                                        <p:attrNameLst>
                                          <p:attrName>style.visibility</p:attrName>
                                        </p:attrNameLst>
                                      </p:cBhvr>
                                      <p:to>
                                        <p:strVal val="visible"/>
                                      </p:to>
                                    </p:set>
                                    <p:animEffect transition="in" filter="checkerboard(across)">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000" fill="hold">
                                          <p:stCondLst>
                                            <p:cond delay="0"/>
                                          </p:stCondLst>
                                        </p:cTn>
                                        <p:tgtEl>
                                          <p:spTgt spid="9">
                                            <p:txEl>
                                              <p:pRg st="1" end="1"/>
                                            </p:txEl>
                                          </p:spTgt>
                                        </p:tgtEl>
                                        <p:attrNameLst>
                                          <p:attrName>style.visibility</p:attrName>
                                        </p:attrNameLst>
                                      </p:cBhvr>
                                      <p:to>
                                        <p:strVal val="visible"/>
                                      </p:to>
                                    </p:set>
                                    <p:animEffect transition="in" filter="checkerboard(across)">
                                      <p:cBhvr>
                                        <p:cTn id="12" dur="10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000" fill="hold">
                                          <p:stCondLst>
                                            <p:cond delay="0"/>
                                          </p:stCondLst>
                                        </p:cTn>
                                        <p:tgtEl>
                                          <p:spTgt spid="9">
                                            <p:txEl>
                                              <p:pRg st="2" end="2"/>
                                            </p:txEl>
                                          </p:spTgt>
                                        </p:tgtEl>
                                        <p:attrNameLst>
                                          <p:attrName>style.visibility</p:attrName>
                                        </p:attrNameLst>
                                      </p:cBhvr>
                                      <p:to>
                                        <p:strVal val="visible"/>
                                      </p:to>
                                    </p:set>
                                    <p:animEffect transition="in" filter="checkerboard(across)">
                                      <p:cBhvr>
                                        <p:cTn id="17" dur="10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000" fill="hold">
                                          <p:stCondLst>
                                            <p:cond delay="0"/>
                                          </p:stCondLst>
                                        </p:cTn>
                                        <p:tgtEl>
                                          <p:spTgt spid="9">
                                            <p:txEl>
                                              <p:pRg st="3" end="3"/>
                                            </p:txEl>
                                          </p:spTgt>
                                        </p:tgtEl>
                                        <p:attrNameLst>
                                          <p:attrName>style.visibility</p:attrName>
                                        </p:attrNameLst>
                                      </p:cBhvr>
                                      <p:to>
                                        <p:strVal val="visible"/>
                                      </p:to>
                                    </p:set>
                                    <p:animEffect transition="in" filter="checkerboard(across)">
                                      <p:cBhvr>
                                        <p:cTn id="22" dur="10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000" fill="hold">
                                          <p:stCondLst>
                                            <p:cond delay="0"/>
                                          </p:stCondLst>
                                        </p:cTn>
                                        <p:tgtEl>
                                          <p:spTgt spid="9">
                                            <p:txEl>
                                              <p:pRg st="4" end="4"/>
                                            </p:txEl>
                                          </p:spTgt>
                                        </p:tgtEl>
                                        <p:attrNameLst>
                                          <p:attrName>style.visibility</p:attrName>
                                        </p:attrNameLst>
                                      </p:cBhvr>
                                      <p:to>
                                        <p:strVal val="visible"/>
                                      </p:to>
                                    </p:set>
                                    <p:animEffect transition="in" filter="checkerboard(across)">
                                      <p:cBhvr>
                                        <p:cTn id="27" dur="10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256857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考点四：噪声防治</a:t>
            </a:r>
          </a:p>
        </p:txBody>
      </p:sp>
      <p:sp>
        <p:nvSpPr>
          <p:cNvPr id="4" name="文本框 3"/>
          <p:cNvSpPr txBox="1"/>
          <p:nvPr/>
        </p:nvSpPr>
        <p:spPr>
          <a:xfrm>
            <a:off x="6728460" y="1119730"/>
            <a:ext cx="326369"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D</a:t>
            </a:r>
          </a:p>
        </p:txBody>
      </p:sp>
      <p:sp>
        <p:nvSpPr>
          <p:cNvPr id="9" name="文本框 8"/>
          <p:cNvSpPr txBox="1"/>
          <p:nvPr/>
        </p:nvSpPr>
        <p:spPr>
          <a:xfrm>
            <a:off x="283846" y="1000691"/>
            <a:ext cx="7957185" cy="2868392"/>
          </a:xfrm>
          <a:prstGeom prst="rect">
            <a:avLst/>
          </a:prstGeom>
          <a:noFill/>
          <a:ln w="9525">
            <a:noFill/>
          </a:ln>
        </p:spPr>
        <p:txBody>
          <a:bodyPr wrap="square">
            <a:spAutoFit/>
          </a:bodyPr>
          <a:lstStyle/>
          <a:p>
            <a:pPr marL="0" indent="0" algn="l" eaLnBrk="1" fontAlgn="auto" latinLnBrk="0" hangingPunct="1">
              <a:lnSpc>
                <a:spcPct val="150000"/>
              </a:lnSpc>
            </a:pPr>
            <a:r>
              <a:rPr lang="en-US" altLang="zh-CN" sz="2000" b="1">
                <a:latin typeface="微软雅黑" panose="020B0503020204020204" charset="-122"/>
                <a:ea typeface="微软雅黑" panose="020B0503020204020204" charset="-122"/>
                <a:cs typeface="微软雅黑" panose="020B0503020204020204" charset="-122"/>
              </a:rPr>
              <a:t>3.</a:t>
            </a:r>
            <a:r>
              <a:rPr lang="zh-CN" sz="2000" b="1">
                <a:latin typeface="微软雅黑" panose="020B0503020204020204" charset="-122"/>
                <a:ea typeface="微软雅黑" panose="020B0503020204020204" charset="-122"/>
                <a:cs typeface="微软雅黑" panose="020B0503020204020204" charset="-122"/>
              </a:rPr>
              <a:t>（2019·益阳）</a:t>
            </a:r>
            <a:r>
              <a:rPr lang="zh-CN" sz="2000" b="0">
                <a:latin typeface="微软雅黑" panose="020B0503020204020204" charset="-122"/>
                <a:ea typeface="微软雅黑" panose="020B0503020204020204" charset="-122"/>
                <a:cs typeface="微软雅黑" panose="020B0503020204020204" charset="-122"/>
              </a:rPr>
              <a:t>有关声音的知识，下列说法正确的是（　　）。</a:t>
            </a:r>
          </a:p>
          <a:p>
            <a:pPr marL="0" indent="0" algn="l" eaLnBrk="1" fontAlgn="auto" latinLnBrk="0" hangingPunct="1">
              <a:lnSpc>
                <a:spcPct val="150000"/>
              </a:lnSpc>
            </a:pPr>
            <a:r>
              <a:rPr lang="en-US" sz="2000">
                <a:latin typeface="微软雅黑" panose="020B0503020204020204" charset="-122"/>
                <a:ea typeface="微软雅黑" panose="020B0503020204020204" charset="-122"/>
                <a:cs typeface="微软雅黑" panose="020B0503020204020204" charset="-122"/>
                <a:sym typeface="+mn-ea"/>
              </a:rPr>
              <a:t>A．演奏古筝时按压不同的弦是为了改变其响度；</a:t>
            </a:r>
            <a:endParaRPr lang="en-US" altLang="en-US" sz="2000" b="0">
              <a:latin typeface="微软雅黑" panose="020B0503020204020204" charset="-122"/>
              <a:ea typeface="微软雅黑" panose="020B0503020204020204" charset="-122"/>
              <a:cs typeface="微软雅黑" panose="020B0503020204020204" charset="-122"/>
            </a:endParaRPr>
          </a:p>
          <a:p>
            <a:pPr marL="0" indent="0" algn="l" eaLnBrk="1" fontAlgn="auto" latinLnBrk="0" hangingPunct="1">
              <a:lnSpc>
                <a:spcPct val="150000"/>
              </a:lnSpc>
            </a:pPr>
            <a:r>
              <a:rPr lang="en-US" sz="2000">
                <a:latin typeface="微软雅黑" panose="020B0503020204020204" charset="-122"/>
                <a:ea typeface="微软雅黑" panose="020B0503020204020204" charset="-122"/>
                <a:cs typeface="微软雅黑" panose="020B0503020204020204" charset="-122"/>
                <a:sym typeface="+mn-ea"/>
              </a:rPr>
              <a:t>B．用大小不同的力击打鼓面是为了改变其音调；</a:t>
            </a:r>
            <a:endParaRPr lang="en-US" altLang="en-US" sz="2000" b="0">
              <a:latin typeface="微软雅黑" panose="020B0503020204020204" charset="-122"/>
              <a:ea typeface="微软雅黑" panose="020B0503020204020204" charset="-122"/>
              <a:cs typeface="微软雅黑" panose="020B0503020204020204" charset="-122"/>
            </a:endParaRPr>
          </a:p>
          <a:p>
            <a:pPr marL="0" indent="0" algn="l" eaLnBrk="1" fontAlgn="auto" latinLnBrk="0" hangingPunct="1">
              <a:lnSpc>
                <a:spcPct val="150000"/>
              </a:lnSpc>
            </a:pPr>
            <a:r>
              <a:rPr lang="en-US" sz="2000">
                <a:latin typeface="微软雅黑" panose="020B0503020204020204" charset="-122"/>
                <a:ea typeface="微软雅黑" panose="020B0503020204020204" charset="-122"/>
                <a:cs typeface="微软雅黑" panose="020B0503020204020204" charset="-122"/>
                <a:sym typeface="+mn-ea"/>
              </a:rPr>
              <a:t>C．摩托车安装消音器是为了在传播过程中减弱噪声；</a:t>
            </a:r>
            <a:endParaRPr lang="en-US" altLang="en-US" sz="2000" b="0">
              <a:latin typeface="微软雅黑" panose="020B0503020204020204" charset="-122"/>
              <a:ea typeface="微软雅黑" panose="020B0503020204020204" charset="-122"/>
              <a:cs typeface="微软雅黑" panose="020B0503020204020204" charset="-122"/>
            </a:endParaRPr>
          </a:p>
          <a:p>
            <a:pPr marL="0" indent="0" algn="l" eaLnBrk="1" fontAlgn="auto" latinLnBrk="0" hangingPunct="1">
              <a:lnSpc>
                <a:spcPct val="150000"/>
              </a:lnSpc>
            </a:pPr>
            <a:r>
              <a:rPr lang="en-US" sz="2000">
                <a:latin typeface="微软雅黑" panose="020B0503020204020204" charset="-122"/>
                <a:ea typeface="微软雅黑" panose="020B0503020204020204" charset="-122"/>
                <a:cs typeface="微软雅黑" panose="020B0503020204020204" charset="-122"/>
                <a:sym typeface="+mn-ea"/>
              </a:rPr>
              <a:t>D．能分辨出《二泉映月》是用二胡演奏的，是因为不同乐器发声时音色不同</a:t>
            </a:r>
            <a:endParaRPr lang="zh-CN" altLang="en-US" sz="2000">
              <a:latin typeface="微软雅黑" panose="020B0503020204020204" charset="-122"/>
              <a:ea typeface="微软雅黑" panose="020B0503020204020204" charset="-122"/>
              <a:cs typeface="微软雅黑" panose="020B0503020204020204" charset="-122"/>
            </a:endParaRPr>
          </a:p>
        </p:txBody>
      </p:sp>
      <p:pic>
        <p:nvPicPr>
          <p:cNvPr id="11" name="图片 10"/>
          <p:cNvPicPr/>
          <p:nvPr/>
        </p:nvPicPr>
        <p:blipFill>
          <a:blip r:embed="rId3"/>
          <a:stretch>
            <a:fillRect/>
          </a:stretch>
        </p:blipFill>
        <p:spPr>
          <a:xfrm>
            <a:off x="3198495" y="3615728"/>
            <a:ext cx="2113280" cy="1422738"/>
          </a:xfrm>
          <a:prstGeom prst="rect">
            <a:avLst/>
          </a:prstGeom>
          <a:noFill/>
          <a:ln w="9525">
            <a:noFill/>
          </a:ln>
        </p:spPr>
      </p:pic>
    </p:spTree>
    <p:extLst>
      <p:ext uri="{BB962C8B-B14F-4D97-AF65-F5344CB8AC3E}">
        <p14:creationId xmlns:p14="http://schemas.microsoft.com/office/powerpoint/2010/main" val="2577454206"/>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11"/>
                                        </p:tgtEl>
                                        <p:attrNameLst>
                                          <p:attrName>style.visibility</p:attrName>
                                        </p:attrNameLst>
                                      </p:cBhvr>
                                      <p:to>
                                        <p:strVal val="visible"/>
                                      </p:to>
                                    </p:set>
                                    <p:animEffect transition="in" filter="checkerboard(across)">
                                      <p:cBhvr>
                                        <p:cTn id="7" dur="1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9"/>
                                        </p:tgtEl>
                                        <p:attrNameLst>
                                          <p:attrName>style.visibility</p:attrName>
                                        </p:attrNameLst>
                                      </p:cBhvr>
                                      <p:to>
                                        <p:strVal val="visible"/>
                                      </p:to>
                                    </p:set>
                                    <p:animEffect transition="in" filter="checkerboard(across)">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000" fill="hold">
                                          <p:stCondLst>
                                            <p:cond delay="0"/>
                                          </p:stCondLst>
                                        </p:cTn>
                                        <p:tgtEl>
                                          <p:spTgt spid="4"/>
                                        </p:tgtEl>
                                        <p:attrNameLst>
                                          <p:attrName>style.visibility</p:attrName>
                                        </p:attrNameLst>
                                      </p:cBhvr>
                                      <p:to>
                                        <p:strVal val="visible"/>
                                      </p:to>
                                    </p:set>
                                    <p:animEffect transition="in" filter="checkerboard(across)">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256857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考点四：噪声防治</a:t>
            </a:r>
          </a:p>
        </p:txBody>
      </p:sp>
      <p:sp>
        <p:nvSpPr>
          <p:cNvPr id="9" name="文本框 8"/>
          <p:cNvSpPr txBox="1"/>
          <p:nvPr/>
        </p:nvSpPr>
        <p:spPr>
          <a:xfrm>
            <a:off x="283846" y="1000691"/>
            <a:ext cx="8801735" cy="4164453"/>
          </a:xfrm>
          <a:prstGeom prst="rect">
            <a:avLst/>
          </a:prstGeom>
          <a:noFill/>
          <a:ln w="9525">
            <a:noFill/>
          </a:ln>
        </p:spPr>
        <p:txBody>
          <a:bodyPr wrap="square">
            <a:spAutoFit/>
          </a:bodyPr>
          <a:lstStyle/>
          <a:p>
            <a:pPr marL="0" indent="0" algn="l" eaLnBrk="1" fontAlgn="auto" latinLnBrk="0" hangingPunct="1">
              <a:lnSpc>
                <a:spcPct val="150000"/>
              </a:lnSpc>
            </a:pPr>
            <a:r>
              <a:rPr sz="1600">
                <a:solidFill>
                  <a:srgbClr val="1116CC"/>
                </a:solidFill>
                <a:latin typeface="微软雅黑" panose="020B0503020204020204" charset="-122"/>
                <a:ea typeface="微软雅黑" panose="020B0503020204020204" charset="-122"/>
                <a:cs typeface="微软雅黑" panose="020B0503020204020204" charset="-122"/>
                <a:sym typeface="+mn-ea"/>
              </a:rPr>
              <a:t>【点睛】（1）音调、响度、音色，是从不同角度描述声音的，音调指声音的高低，由振动频率决定；响度指声音的强弱或大小，与振幅有关；音色是由发声体本身决定的一个特性。（2）减弱噪声的途径：①在声源处减弱；②在传播过程中减弱，③在人耳处减弱。</a:t>
            </a:r>
          </a:p>
          <a:p>
            <a:pPr marL="0" indent="0" algn="l" eaLnBrk="1" fontAlgn="auto" latinLnBrk="0" hangingPunct="1">
              <a:lnSpc>
                <a:spcPct val="150000"/>
              </a:lnSpc>
            </a:pPr>
            <a:r>
              <a:rPr sz="1600">
                <a:solidFill>
                  <a:srgbClr val="FF0000"/>
                </a:solidFill>
                <a:latin typeface="微软雅黑" panose="020B0503020204020204" charset="-122"/>
                <a:ea typeface="微软雅黑" panose="020B0503020204020204" charset="-122"/>
                <a:cs typeface="微软雅黑" panose="020B0503020204020204" charset="-122"/>
              </a:rPr>
              <a:t>【解答】A、弦乐器发声的音调高低是由弦的材质、长度、横截面积、松紧度来决定的；在材质、横截面积、松紧度一定的情况下，改变其长度，可以改变音调高低；所以，演奏弦乐时，手指在弦上的位置不断变化，改变了振动弦的长短，这是为了改变琴声的音调，故A错误。</a:t>
            </a:r>
          </a:p>
          <a:p>
            <a:pPr marL="0" indent="0" algn="l" eaLnBrk="1" fontAlgn="auto" latinLnBrk="0" hangingPunct="1">
              <a:lnSpc>
                <a:spcPct val="150000"/>
              </a:lnSpc>
            </a:pPr>
            <a:r>
              <a:rPr sz="1600">
                <a:solidFill>
                  <a:srgbClr val="FF0000"/>
                </a:solidFill>
                <a:latin typeface="微软雅黑" panose="020B0503020204020204" charset="-122"/>
                <a:ea typeface="微软雅黑" panose="020B0503020204020204" charset="-122"/>
                <a:cs typeface="微软雅黑" panose="020B0503020204020204" charset="-122"/>
              </a:rPr>
              <a:t>B、大小不同的力击打鼓面，振幅不同，响度不同，故用大小不同的力击打鼓面是为了改变其响度，故B错误；</a:t>
            </a:r>
          </a:p>
          <a:p>
            <a:pPr marL="0" indent="0" algn="l" eaLnBrk="1" fontAlgn="auto" latinLnBrk="0" hangingPunct="1">
              <a:lnSpc>
                <a:spcPct val="150000"/>
              </a:lnSpc>
            </a:pPr>
            <a:r>
              <a:rPr sz="1600">
                <a:solidFill>
                  <a:srgbClr val="FF0000"/>
                </a:solidFill>
                <a:latin typeface="微软雅黑" panose="020B0503020204020204" charset="-122"/>
                <a:ea typeface="微软雅黑" panose="020B0503020204020204" charset="-122"/>
                <a:cs typeface="微软雅黑" panose="020B0503020204020204" charset="-122"/>
              </a:rPr>
              <a:t>C、摩托车安装消音器是为了在声源处减弱噪声，故C错误；</a:t>
            </a:r>
          </a:p>
          <a:p>
            <a:pPr marL="0" indent="0" algn="l" eaLnBrk="1" fontAlgn="auto" latinLnBrk="0" hangingPunct="1">
              <a:lnSpc>
                <a:spcPct val="150000"/>
              </a:lnSpc>
            </a:pPr>
            <a:r>
              <a:rPr sz="1600">
                <a:solidFill>
                  <a:srgbClr val="FF0000"/>
                </a:solidFill>
                <a:latin typeface="微软雅黑" panose="020B0503020204020204" charset="-122"/>
                <a:ea typeface="微软雅黑" panose="020B0503020204020204" charset="-122"/>
                <a:cs typeface="微软雅黑" panose="020B0503020204020204" charset="-122"/>
              </a:rPr>
              <a:t>D、音色反映了声音的品质和特色，不同发声体的材料、结构不同，发出声音的音色也就不同。我们能区分不同乐器发出的声音，这是因为不同乐器发出声音的音色不同，故D正确。故选D。</a:t>
            </a:r>
            <a:endParaRPr sz="1600">
              <a:solidFill>
                <a:srgbClr val="1116CC"/>
              </a:solidFill>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2047921067"/>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9">
                                            <p:txEl>
                                              <p:pRg st="0" end="0"/>
                                            </p:txEl>
                                          </p:spTgt>
                                        </p:tgtEl>
                                        <p:attrNameLst>
                                          <p:attrName>style.visibility</p:attrName>
                                        </p:attrNameLst>
                                      </p:cBhvr>
                                      <p:to>
                                        <p:strVal val="visible"/>
                                      </p:to>
                                    </p:set>
                                    <p:animEffect transition="in" filter="checkerboard(across)">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000" fill="hold">
                                          <p:stCondLst>
                                            <p:cond delay="0"/>
                                          </p:stCondLst>
                                        </p:cTn>
                                        <p:tgtEl>
                                          <p:spTgt spid="9">
                                            <p:txEl>
                                              <p:pRg st="1" end="1"/>
                                            </p:txEl>
                                          </p:spTgt>
                                        </p:tgtEl>
                                        <p:attrNameLst>
                                          <p:attrName>style.visibility</p:attrName>
                                        </p:attrNameLst>
                                      </p:cBhvr>
                                      <p:to>
                                        <p:strVal val="visible"/>
                                      </p:to>
                                    </p:set>
                                    <p:animEffect transition="in" filter="checkerboard(across)">
                                      <p:cBhvr>
                                        <p:cTn id="12" dur="10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000" fill="hold">
                                          <p:stCondLst>
                                            <p:cond delay="0"/>
                                          </p:stCondLst>
                                        </p:cTn>
                                        <p:tgtEl>
                                          <p:spTgt spid="9">
                                            <p:txEl>
                                              <p:pRg st="2" end="2"/>
                                            </p:txEl>
                                          </p:spTgt>
                                        </p:tgtEl>
                                        <p:attrNameLst>
                                          <p:attrName>style.visibility</p:attrName>
                                        </p:attrNameLst>
                                      </p:cBhvr>
                                      <p:to>
                                        <p:strVal val="visible"/>
                                      </p:to>
                                    </p:set>
                                    <p:animEffect transition="in" filter="checkerboard(across)">
                                      <p:cBhvr>
                                        <p:cTn id="17" dur="10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000" fill="hold">
                                          <p:stCondLst>
                                            <p:cond delay="0"/>
                                          </p:stCondLst>
                                        </p:cTn>
                                        <p:tgtEl>
                                          <p:spTgt spid="9">
                                            <p:txEl>
                                              <p:pRg st="3" end="3"/>
                                            </p:txEl>
                                          </p:spTgt>
                                        </p:tgtEl>
                                        <p:attrNameLst>
                                          <p:attrName>style.visibility</p:attrName>
                                        </p:attrNameLst>
                                      </p:cBhvr>
                                      <p:to>
                                        <p:strVal val="visible"/>
                                      </p:to>
                                    </p:set>
                                    <p:animEffect transition="in" filter="checkerboard(across)">
                                      <p:cBhvr>
                                        <p:cTn id="22" dur="10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000" fill="hold">
                                          <p:stCondLst>
                                            <p:cond delay="0"/>
                                          </p:stCondLst>
                                        </p:cTn>
                                        <p:tgtEl>
                                          <p:spTgt spid="9">
                                            <p:txEl>
                                              <p:pRg st="4" end="4"/>
                                            </p:txEl>
                                          </p:spTgt>
                                        </p:tgtEl>
                                        <p:attrNameLst>
                                          <p:attrName>style.visibility</p:attrName>
                                        </p:attrNameLst>
                                      </p:cBhvr>
                                      <p:to>
                                        <p:strVal val="visible"/>
                                      </p:to>
                                    </p:set>
                                    <p:animEffect transition="in" filter="checkerboard(across)">
                                      <p:cBhvr>
                                        <p:cTn id="27" dur="10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考点一：声音产生与传播</a:t>
            </a:r>
          </a:p>
        </p:txBody>
      </p:sp>
      <p:sp>
        <p:nvSpPr>
          <p:cNvPr id="3" name="文本框 2"/>
          <p:cNvSpPr txBox="1"/>
          <p:nvPr/>
        </p:nvSpPr>
        <p:spPr>
          <a:xfrm>
            <a:off x="283846" y="1000691"/>
            <a:ext cx="8711565" cy="2868392"/>
          </a:xfrm>
          <a:prstGeom prst="rect">
            <a:avLst/>
          </a:prstGeom>
          <a:noFill/>
          <a:ln w="9525">
            <a:noFill/>
          </a:ln>
        </p:spPr>
        <p:txBody>
          <a:bodyPr wrap="square">
            <a:spAutoFit/>
          </a:bodyPr>
          <a:lstStyle/>
          <a:p>
            <a:pPr marL="0" indent="0" algn="l" eaLnBrk="1" fontAlgn="auto" latinLnBrk="0" hangingPunct="1">
              <a:lnSpc>
                <a:spcPct val="150000"/>
              </a:lnSpc>
            </a:pPr>
            <a:r>
              <a:rPr lang="en-US" sz="2400">
                <a:latin typeface="微软雅黑" panose="020B0503020204020204" charset="-122"/>
                <a:ea typeface="微软雅黑" panose="020B0503020204020204" charset="-122"/>
                <a:cs typeface="微软雅黑" panose="020B0503020204020204" charset="-122"/>
              </a:rPr>
              <a:t>1</a:t>
            </a:r>
            <a:r>
              <a:rPr sz="2400">
                <a:latin typeface="微软雅黑" panose="020B0503020204020204" charset="-122"/>
                <a:ea typeface="微软雅黑" panose="020B0503020204020204" charset="-122"/>
                <a:cs typeface="微软雅黑" panose="020B0503020204020204" charset="-122"/>
              </a:rPr>
              <a:t>.</a:t>
            </a:r>
            <a:r>
              <a:rPr sz="2400" b="1">
                <a:latin typeface="微软雅黑" panose="020B0503020204020204" charset="-122"/>
                <a:ea typeface="微软雅黑" panose="020B0503020204020204" charset="-122"/>
                <a:cs typeface="微软雅黑" panose="020B0503020204020204" charset="-122"/>
              </a:rPr>
              <a:t>（2019·随州市中考模拟）</a:t>
            </a:r>
            <a:r>
              <a:rPr sz="2400">
                <a:latin typeface="微软雅黑" panose="020B0503020204020204" charset="-122"/>
                <a:ea typeface="微软雅黑" panose="020B0503020204020204" charset="-122"/>
                <a:cs typeface="微软雅黑" panose="020B0503020204020204" charset="-122"/>
              </a:rPr>
              <a:t>有关声的说法正确的是（　　）。</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A. 物体的振幅越大音调越高</a:t>
            </a:r>
            <a:r>
              <a:rPr lang="zh-CN" sz="2400">
                <a:latin typeface="微软雅黑" panose="020B0503020204020204" charset="-122"/>
                <a:ea typeface="微软雅黑" panose="020B0503020204020204" charset="-122"/>
                <a:cs typeface="微软雅黑" panose="020B0503020204020204" charset="-122"/>
              </a:rPr>
              <a:t>；</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B. 声音在真空中的传播速度是3×108m/s；</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C. 戴防噪声耳罩可以防止噪声产生</a:t>
            </a:r>
            <a:r>
              <a:rPr lang="zh-CN" sz="2400">
                <a:latin typeface="微软雅黑" panose="020B0503020204020204" charset="-122"/>
                <a:ea typeface="微软雅黑" panose="020B0503020204020204" charset="-122"/>
                <a:cs typeface="微软雅黑" panose="020B0503020204020204" charset="-122"/>
              </a:rPr>
              <a:t>；</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D. 地震、火山喷发等自然现象都伴有次声波产生</a:t>
            </a: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7" name="文本框 6"/>
          <p:cNvSpPr txBox="1"/>
          <p:nvPr/>
        </p:nvSpPr>
        <p:spPr>
          <a:xfrm>
            <a:off x="7698105" y="1192300"/>
            <a:ext cx="488950" cy="460241"/>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D</a:t>
            </a:r>
          </a:p>
        </p:txBody>
      </p:sp>
    </p:spTree>
    <p:extLst>
      <p:ext uri="{BB962C8B-B14F-4D97-AF65-F5344CB8AC3E}">
        <p14:creationId xmlns:p14="http://schemas.microsoft.com/office/powerpoint/2010/main" val="1587152701"/>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7"/>
                                        </p:tgtEl>
                                        <p:attrNameLst>
                                          <p:attrName>style.visibility</p:attrName>
                                        </p:attrNameLst>
                                      </p:cBhvr>
                                      <p:to>
                                        <p:strVal val="visible"/>
                                      </p:to>
                                    </p:set>
                                    <p:animEffect transition="in" filter="checkerboard(across)">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bldLvl="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考点一：声音产生与传播</a:t>
            </a:r>
          </a:p>
        </p:txBody>
      </p:sp>
      <p:sp>
        <p:nvSpPr>
          <p:cNvPr id="3" name="文本框 2"/>
          <p:cNvSpPr txBox="1"/>
          <p:nvPr/>
        </p:nvSpPr>
        <p:spPr>
          <a:xfrm>
            <a:off x="327026" y="1000691"/>
            <a:ext cx="8711565" cy="3423483"/>
          </a:xfrm>
          <a:prstGeom prst="rect">
            <a:avLst/>
          </a:prstGeom>
          <a:noFill/>
          <a:ln w="9525">
            <a:noFill/>
          </a:ln>
        </p:spPr>
        <p:txBody>
          <a:bodyPr wrap="square">
            <a:spAutoFit/>
          </a:bodyPr>
          <a:lstStyle/>
          <a:p>
            <a:pPr marL="0" indent="0" algn="l" eaLnBrk="1" fontAlgn="auto" latinLnBrk="0" hangingPunct="1">
              <a:lnSpc>
                <a:spcPct val="150000"/>
              </a:lnSpc>
            </a:pPr>
            <a:r>
              <a:rPr lang="en-US" sz="2400">
                <a:latin typeface="微软雅黑" panose="020B0503020204020204" charset="-122"/>
                <a:ea typeface="微软雅黑" panose="020B0503020204020204" charset="-122"/>
                <a:cs typeface="微软雅黑" panose="020B0503020204020204" charset="-122"/>
              </a:rPr>
              <a:t>2</a:t>
            </a:r>
            <a:r>
              <a:rPr sz="2400">
                <a:latin typeface="微软雅黑" panose="020B0503020204020204" charset="-122"/>
                <a:ea typeface="微软雅黑" panose="020B0503020204020204" charset="-122"/>
                <a:cs typeface="微软雅黑" panose="020B0503020204020204" charset="-122"/>
              </a:rPr>
              <a:t>.</a:t>
            </a:r>
            <a:r>
              <a:rPr sz="2400" b="1">
                <a:latin typeface="微软雅黑" panose="020B0503020204020204" charset="-122"/>
                <a:ea typeface="微软雅黑" panose="020B0503020204020204" charset="-122"/>
                <a:cs typeface="微软雅黑" panose="020B0503020204020204" charset="-122"/>
              </a:rPr>
              <a:t>（2019·孝感市中考最后一模）</a:t>
            </a:r>
            <a:r>
              <a:rPr sz="2400">
                <a:latin typeface="微软雅黑" panose="020B0503020204020204" charset="-122"/>
                <a:ea typeface="微软雅黑" panose="020B0503020204020204" charset="-122"/>
                <a:cs typeface="微软雅黑" panose="020B0503020204020204" charset="-122"/>
              </a:rPr>
              <a:t>下列关于声音的说法中正确的是（　　）。</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A.声音是由物体振动产生的</a:t>
            </a:r>
            <a:r>
              <a:rPr lang="zh-CN" sz="2400">
                <a:latin typeface="微软雅黑" panose="020B0503020204020204" charset="-122"/>
                <a:ea typeface="微软雅黑" panose="020B0503020204020204" charset="-122"/>
                <a:cs typeface="微软雅黑" panose="020B0503020204020204" charset="-122"/>
              </a:rPr>
              <a:t>；</a:t>
            </a:r>
            <a:endParaRPr lang="en-US" sz="2400">
              <a:latin typeface="微软雅黑" panose="020B0503020204020204" charset="-122"/>
              <a:ea typeface="微软雅黑" panose="020B0503020204020204" charset="-122"/>
              <a:cs typeface="微软雅黑" panose="020B0503020204020204" charset="-122"/>
            </a:endParaRP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B. “震耳欲聋”主要是指声音的音调高；</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C. 声音在真空中不受阻力，传播最快</a:t>
            </a:r>
            <a:r>
              <a:rPr lang="zh-CN" sz="2400">
                <a:latin typeface="微软雅黑" panose="020B0503020204020204" charset="-122"/>
                <a:ea typeface="微软雅黑" panose="020B0503020204020204" charset="-122"/>
                <a:cs typeface="微软雅黑" panose="020B0503020204020204" charset="-122"/>
              </a:rPr>
              <a:t>；</a:t>
            </a:r>
            <a:endParaRPr lang="en-US" sz="2400">
              <a:latin typeface="微软雅黑" panose="020B0503020204020204" charset="-122"/>
              <a:ea typeface="微软雅黑" panose="020B0503020204020204" charset="-122"/>
              <a:cs typeface="微软雅黑" panose="020B0503020204020204" charset="-122"/>
            </a:endParaRP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D. “闻其声而知其人”主要是根据声音的响度来判读的</a:t>
            </a: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7" name="文本框 6"/>
          <p:cNvSpPr txBox="1"/>
          <p:nvPr/>
        </p:nvSpPr>
        <p:spPr>
          <a:xfrm>
            <a:off x="1093470" y="1760122"/>
            <a:ext cx="488950" cy="460241"/>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A</a:t>
            </a:r>
          </a:p>
        </p:txBody>
      </p:sp>
    </p:spTree>
    <p:extLst>
      <p:ext uri="{BB962C8B-B14F-4D97-AF65-F5344CB8AC3E}">
        <p14:creationId xmlns:p14="http://schemas.microsoft.com/office/powerpoint/2010/main" val="2557062131"/>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7"/>
                                        </p:tgtEl>
                                        <p:attrNameLst>
                                          <p:attrName>style.visibility</p:attrName>
                                        </p:attrNameLst>
                                      </p:cBhvr>
                                      <p:to>
                                        <p:strVal val="visible"/>
                                      </p:to>
                                    </p:set>
                                    <p:animEffect transition="in" filter="checkerboard(across)">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bldLvl="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考点一：声音产生与传播</a:t>
            </a:r>
          </a:p>
        </p:txBody>
      </p:sp>
      <p:sp>
        <p:nvSpPr>
          <p:cNvPr id="3" name="文本框 2"/>
          <p:cNvSpPr txBox="1"/>
          <p:nvPr/>
        </p:nvSpPr>
        <p:spPr>
          <a:xfrm>
            <a:off x="327026" y="1000691"/>
            <a:ext cx="8711565" cy="2868392"/>
          </a:xfrm>
          <a:prstGeom prst="rect">
            <a:avLst/>
          </a:prstGeom>
          <a:noFill/>
          <a:ln w="9525">
            <a:noFill/>
          </a:ln>
        </p:spPr>
        <p:txBody>
          <a:bodyPr wrap="square">
            <a:spAutoFit/>
          </a:bodyPr>
          <a:lstStyle/>
          <a:p>
            <a:pPr marL="0" indent="0" algn="l" eaLnBrk="1" fontAlgn="auto" latinLnBrk="0" hangingPunct="1">
              <a:lnSpc>
                <a:spcPct val="150000"/>
              </a:lnSpc>
            </a:pPr>
            <a:r>
              <a:rPr lang="en-US" sz="2400">
                <a:latin typeface="微软雅黑" panose="020B0503020204020204" charset="-122"/>
                <a:ea typeface="微软雅黑" panose="020B0503020204020204" charset="-122"/>
                <a:cs typeface="微软雅黑" panose="020B0503020204020204" charset="-122"/>
              </a:rPr>
              <a:t>3</a:t>
            </a:r>
            <a:r>
              <a:rPr sz="2400">
                <a:latin typeface="微软雅黑" panose="020B0503020204020204" charset="-122"/>
                <a:ea typeface="微软雅黑" panose="020B0503020204020204" charset="-122"/>
                <a:cs typeface="微软雅黑" panose="020B0503020204020204" charset="-122"/>
              </a:rPr>
              <a:t>.</a:t>
            </a:r>
            <a:r>
              <a:rPr sz="2400" b="1">
                <a:latin typeface="微软雅黑" panose="020B0503020204020204" charset="-122"/>
                <a:ea typeface="微软雅黑" panose="020B0503020204020204" charset="-122"/>
                <a:cs typeface="微软雅黑" panose="020B0503020204020204" charset="-122"/>
              </a:rPr>
              <a:t>（2019·濮阳市中考二模）</a:t>
            </a:r>
            <a:r>
              <a:rPr sz="2400">
                <a:latin typeface="微软雅黑" panose="020B0503020204020204" charset="-122"/>
                <a:ea typeface="微软雅黑" panose="020B0503020204020204" charset="-122"/>
                <a:cs typeface="微软雅黑" panose="020B0503020204020204" charset="-122"/>
              </a:rPr>
              <a:t>如图所示，是一款电子噪声监测器，此时噪声分贝数为114.0，这个数字表示的是当时环境声音的______（选填“音调”“响度”或“音色”）。运用声呐系统可以探测海洋深度，却不能用于太空测距（比如地球与月球的距离），这是因为</a:t>
            </a:r>
            <a:r>
              <a:rPr sz="2400" u="sng">
                <a:latin typeface="微软雅黑" panose="020B0503020204020204" charset="-122"/>
                <a:ea typeface="微软雅黑" panose="020B0503020204020204" charset="-122"/>
                <a:cs typeface="微软雅黑" panose="020B0503020204020204" charset="-122"/>
              </a:rPr>
              <a:t>                           </a:t>
            </a:r>
            <a:r>
              <a:rPr sz="2400">
                <a:latin typeface="微软雅黑" panose="020B0503020204020204" charset="-122"/>
                <a:ea typeface="微软雅黑" panose="020B0503020204020204" charset="-122"/>
                <a:cs typeface="微软雅黑" panose="020B0503020204020204" charset="-122"/>
              </a:rPr>
              <a:t>。</a:t>
            </a: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7" name="文本框 6"/>
          <p:cNvSpPr txBox="1"/>
          <p:nvPr/>
        </p:nvSpPr>
        <p:spPr>
          <a:xfrm>
            <a:off x="327026" y="2204449"/>
            <a:ext cx="888365" cy="460241"/>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zh-CN" altLang="en-US"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响度</a:t>
            </a:r>
          </a:p>
        </p:txBody>
      </p:sp>
      <p:sp>
        <p:nvSpPr>
          <p:cNvPr id="4" name="文本框 3"/>
          <p:cNvSpPr txBox="1"/>
          <p:nvPr/>
        </p:nvSpPr>
        <p:spPr>
          <a:xfrm>
            <a:off x="2542541" y="3329271"/>
            <a:ext cx="2477135" cy="460241"/>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zh-CN" altLang="en-US"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真空不能传声</a:t>
            </a:r>
          </a:p>
        </p:txBody>
      </p:sp>
      <p:pic>
        <p:nvPicPr>
          <p:cNvPr id="9" name="图片 -2147482318"/>
          <p:cNvPicPr>
            <a:picLocks noChangeAspect="1"/>
          </p:cNvPicPr>
          <p:nvPr/>
        </p:nvPicPr>
        <p:blipFill>
          <a:blip r:embed="rId3"/>
          <a:stretch>
            <a:fillRect/>
          </a:stretch>
        </p:blipFill>
        <p:spPr>
          <a:xfrm>
            <a:off x="5661660" y="3329271"/>
            <a:ext cx="795020" cy="1682459"/>
          </a:xfrm>
          <a:prstGeom prst="rect">
            <a:avLst/>
          </a:prstGeom>
          <a:noFill/>
          <a:ln w="9525">
            <a:noFill/>
          </a:ln>
        </p:spPr>
      </p:pic>
    </p:spTree>
    <p:extLst>
      <p:ext uri="{BB962C8B-B14F-4D97-AF65-F5344CB8AC3E}">
        <p14:creationId xmlns:p14="http://schemas.microsoft.com/office/powerpoint/2010/main" val="4139325110"/>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7"/>
                                        </p:tgtEl>
                                        <p:attrNameLst>
                                          <p:attrName>style.visibility</p:attrName>
                                        </p:attrNameLst>
                                      </p:cBhvr>
                                      <p:to>
                                        <p:strVal val="visible"/>
                                      </p:to>
                                    </p:set>
                                    <p:animEffect transition="in" filter="checkerboard(across)">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000" fill="hold">
                                          <p:stCondLst>
                                            <p:cond delay="0"/>
                                          </p:stCondLst>
                                        </p:cTn>
                                        <p:tgtEl>
                                          <p:spTgt spid="4"/>
                                        </p:tgtEl>
                                        <p:attrNameLst>
                                          <p:attrName>style.visibility</p:attrName>
                                        </p:attrNameLst>
                                      </p:cBhvr>
                                      <p:to>
                                        <p:strVal val="visible"/>
                                      </p:to>
                                    </p:set>
                                    <p:animEffect transition="in" filter="checkerboard(across)">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bldLvl="0" animBg="1"/>
      <p:bldP spid="4" grpId="0" bldLvl="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7011" y="434142"/>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考点二：声音的特性</a:t>
            </a:r>
          </a:p>
        </p:txBody>
      </p:sp>
      <p:sp>
        <p:nvSpPr>
          <p:cNvPr id="3" name="文本框 2"/>
          <p:cNvSpPr txBox="1"/>
          <p:nvPr/>
        </p:nvSpPr>
        <p:spPr>
          <a:xfrm>
            <a:off x="283846" y="1000691"/>
            <a:ext cx="8711565" cy="646757"/>
          </a:xfrm>
          <a:prstGeom prst="rect">
            <a:avLst/>
          </a:prstGeom>
          <a:noFill/>
          <a:ln w="9525">
            <a:noFill/>
          </a:ln>
        </p:spPr>
        <p:txBody>
          <a:bodyPr wrap="square">
            <a:spAutoFit/>
          </a:bodyPr>
          <a:lstStyle/>
          <a:p>
            <a:pPr marL="0" indent="0" algn="l" eaLnBrk="1" fontAlgn="auto" latinLnBrk="0" hangingPunct="1">
              <a:lnSpc>
                <a:spcPct val="150000"/>
              </a:lnSpc>
            </a:pPr>
            <a:r>
              <a:rPr lang="en-US" sz="2400">
                <a:latin typeface="微软雅黑" panose="020B0503020204020204" charset="-122"/>
                <a:ea typeface="微软雅黑" panose="020B0503020204020204" charset="-122"/>
                <a:cs typeface="微软雅黑" panose="020B0503020204020204" charset="-122"/>
              </a:rPr>
              <a:t>1.</a:t>
            </a:r>
            <a:r>
              <a:rPr sz="2400" b="1">
                <a:latin typeface="微软雅黑" panose="020B0503020204020204" charset="-122"/>
                <a:ea typeface="微软雅黑" panose="020B0503020204020204" charset="-122"/>
                <a:cs typeface="微软雅黑" panose="020B0503020204020204" charset="-122"/>
              </a:rPr>
              <a:t>（2019·菏泽）</a:t>
            </a:r>
            <a:r>
              <a:rPr sz="2400">
                <a:latin typeface="微软雅黑" panose="020B0503020204020204" charset="-122"/>
                <a:ea typeface="微软雅黑" panose="020B0503020204020204" charset="-122"/>
                <a:cs typeface="微软雅黑" panose="020B0503020204020204" charset="-122"/>
              </a:rPr>
              <a:t>下列说法中，错误的是（　　）。</a:t>
            </a: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7" name="文本框 6"/>
          <p:cNvSpPr txBox="1"/>
          <p:nvPr/>
        </p:nvSpPr>
        <p:spPr>
          <a:xfrm>
            <a:off x="6228715" y="1187207"/>
            <a:ext cx="308737"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A</a:t>
            </a:r>
          </a:p>
        </p:txBody>
      </p:sp>
      <p:graphicFrame>
        <p:nvGraphicFramePr>
          <p:cNvPr id="4" name="表格 3"/>
          <p:cNvGraphicFramePr/>
          <p:nvPr/>
        </p:nvGraphicFramePr>
        <p:xfrm>
          <a:off x="451169" y="1822505"/>
          <a:ext cx="7971155" cy="1619439"/>
        </p:xfrm>
        <a:graphic>
          <a:graphicData uri="http://schemas.openxmlformats.org/drawingml/2006/table">
            <a:tbl>
              <a:tblPr firstRow="1" bandRow="1">
                <a:tableStyleId>{5940675A-B579-460E-94D1-54222C63F5DA}</a:tableStyleId>
              </a:tblPr>
              <a:tblGrid>
                <a:gridCol w="7971155"/>
              </a:tblGrid>
              <a:tr h="404860">
                <a:tc>
                  <a:txBody>
                    <a:bodyPr/>
                    <a:lstStyle/>
                    <a:p>
                      <a:pPr marL="0" indent="0" algn="l">
                        <a:buNone/>
                      </a:pPr>
                      <a:r>
                        <a:rPr lang="en-US" sz="2400" b="0">
                          <a:latin typeface="微软雅黑" panose="020B0503020204020204" charset="-122"/>
                          <a:ea typeface="微软雅黑" panose="020B0503020204020204" charset="-122"/>
                          <a:cs typeface="微软雅黑" panose="020B0503020204020204" charset="-122"/>
                        </a:rPr>
                        <a:t>A．声音的响度与发声体振动的快慢有关</a:t>
                      </a:r>
                      <a:r>
                        <a:rPr lang="zh-CN" altLang="en-US" sz="2400" b="0">
                          <a:latin typeface="微软雅黑" panose="020B0503020204020204" charset="-122"/>
                          <a:ea typeface="微软雅黑" panose="020B0503020204020204" charset="-122"/>
                          <a:cs typeface="微软雅黑" panose="020B0503020204020204" charset="-122"/>
                        </a:rPr>
                        <a:t>；</a:t>
                      </a:r>
                    </a:p>
                  </a:txBody>
                  <a:tcPr marL="19050" marR="19050" marT="19097" marB="19097" anchor="ctr">
                    <a:lnL>
                      <a:noFill/>
                    </a:lnL>
                    <a:lnR cap="flat">
                      <a:noFill/>
                    </a:lnR>
                    <a:lnT cap="flat">
                      <a:noFill/>
                    </a:lnT>
                    <a:lnB cap="flat">
                      <a:noFill/>
                    </a:lnB>
                    <a:lnTlToBr>
                      <a:noFill/>
                    </a:lnTlToBr>
                    <a:lnBlToTr>
                      <a:noFill/>
                    </a:lnBlToTr>
                    <a:noFill/>
                  </a:tcPr>
                </a:tc>
              </a:tr>
              <a:tr h="404860">
                <a:tc>
                  <a:txBody>
                    <a:bodyPr/>
                    <a:lstStyle/>
                    <a:p>
                      <a:pPr marL="0" indent="0" algn="l">
                        <a:buNone/>
                      </a:pPr>
                      <a:r>
                        <a:rPr lang="en-US" sz="2400" b="0">
                          <a:latin typeface="微软雅黑" panose="020B0503020204020204" charset="-122"/>
                          <a:ea typeface="微软雅黑" panose="020B0503020204020204" charset="-122"/>
                          <a:cs typeface="微软雅黑" panose="020B0503020204020204" charset="-122"/>
                        </a:rPr>
                        <a:t>B．声音在不同介质中传播的速度一般不相同</a:t>
                      </a:r>
                      <a:r>
                        <a:rPr lang="zh-CN" altLang="en-US" sz="2400" b="0">
                          <a:latin typeface="微软雅黑" panose="020B0503020204020204" charset="-122"/>
                          <a:ea typeface="微软雅黑" panose="020B0503020204020204" charset="-122"/>
                          <a:cs typeface="微软雅黑" panose="020B0503020204020204" charset="-122"/>
                        </a:rPr>
                        <a:t>；</a:t>
                      </a:r>
                    </a:p>
                  </a:txBody>
                  <a:tcPr marL="19050" marR="19050" marT="19097" marB="19097" anchor="ctr">
                    <a:lnL>
                      <a:noFill/>
                    </a:lnL>
                    <a:lnR cap="flat">
                      <a:noFill/>
                    </a:lnR>
                    <a:lnT cap="flat">
                      <a:noFill/>
                    </a:lnT>
                    <a:lnB cap="flat">
                      <a:noFill/>
                    </a:lnB>
                    <a:lnTlToBr>
                      <a:noFill/>
                    </a:lnTlToBr>
                    <a:lnBlToTr>
                      <a:noFill/>
                    </a:lnBlToTr>
                    <a:noFill/>
                  </a:tcPr>
                </a:tc>
              </a:tr>
              <a:tr h="588192">
                <a:tc>
                  <a:txBody>
                    <a:bodyPr/>
                    <a:lstStyle/>
                    <a:p>
                      <a:pPr marL="0" indent="0" algn="l" eaLnBrk="1" fontAlgn="auto" latinLnBrk="0" hangingPunct="1">
                        <a:lnSpc>
                          <a:spcPct val="150000"/>
                        </a:lnSpc>
                        <a:buNone/>
                      </a:pPr>
                      <a:r>
                        <a:rPr lang="en-US" sz="2400" b="0">
                          <a:latin typeface="微软雅黑" panose="020B0503020204020204" charset="-122"/>
                          <a:ea typeface="微软雅黑" panose="020B0503020204020204" charset="-122"/>
                          <a:cs typeface="微软雅黑" panose="020B0503020204020204" charset="-122"/>
                        </a:rPr>
                        <a:t>C．利用超声波清洗眼镜，说明声波可以传递能量</a:t>
                      </a:r>
                      <a:r>
                        <a:rPr lang="zh-CN" altLang="en-US" sz="2400" b="0">
                          <a:latin typeface="微软雅黑" panose="020B0503020204020204" charset="-122"/>
                          <a:ea typeface="微软雅黑" panose="020B0503020204020204" charset="-122"/>
                          <a:cs typeface="微软雅黑" panose="020B0503020204020204" charset="-122"/>
                        </a:rPr>
                        <a:t>；</a:t>
                      </a:r>
                    </a:p>
                  </a:txBody>
                  <a:tcPr marL="19050" marR="19050" marT="19097" marB="19097" anchor="ctr">
                    <a:lnL>
                      <a:noFill/>
                    </a:lnL>
                    <a:lnR cap="flat">
                      <a:noFill/>
                    </a:lnR>
                    <a:lnT cap="flat">
                      <a:noFill/>
                    </a:lnT>
                    <a:lnB cap="flat">
                      <a:noFill/>
                    </a:lnB>
                    <a:lnTlToBr>
                      <a:noFill/>
                    </a:lnTlToBr>
                    <a:lnBlToTr>
                      <a:noFill/>
                    </a:lnBlToTr>
                    <a:noFill/>
                  </a:tcPr>
                </a:tc>
              </a:tr>
              <a:tr h="404860">
                <a:tc>
                  <a:txBody>
                    <a:bodyPr/>
                    <a:lstStyle/>
                    <a:p>
                      <a:pPr marL="0" indent="0" algn="l">
                        <a:buNone/>
                      </a:pPr>
                      <a:r>
                        <a:rPr lang="en-US" sz="2400" b="0">
                          <a:latin typeface="微软雅黑" panose="020B0503020204020204" charset="-122"/>
                          <a:ea typeface="微软雅黑" panose="020B0503020204020204" charset="-122"/>
                          <a:cs typeface="微软雅黑" panose="020B0503020204020204" charset="-122"/>
                        </a:rPr>
                        <a:t>D．真空不能传播声音</a:t>
                      </a:r>
                      <a:endParaRPr lang="en-US" altLang="en-US" sz="2400" b="0">
                        <a:latin typeface="微软雅黑" panose="020B0503020204020204" charset="-122"/>
                        <a:ea typeface="微软雅黑" panose="020B0503020204020204" charset="-122"/>
                        <a:cs typeface="微软雅黑" panose="020B0503020204020204" charset="-122"/>
                      </a:endParaRPr>
                    </a:p>
                  </a:txBody>
                  <a:tcPr marL="19050" marR="19050" marT="19097" marB="19097" anchor="ctr">
                    <a:lnL>
                      <a:noFill/>
                    </a:lnL>
                    <a:lnR cap="flat">
                      <a:noFill/>
                    </a:lnR>
                    <a:lnT cap="fla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681759114"/>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000" fill="hold">
                                          <p:stCondLst>
                                            <p:cond delay="0"/>
                                          </p:stCondLst>
                                        </p:cTn>
                                        <p:tgtEl>
                                          <p:spTgt spid="4"/>
                                        </p:tgtEl>
                                        <p:attrNameLst>
                                          <p:attrName>style.visibility</p:attrName>
                                        </p:attrNameLst>
                                      </p:cBhvr>
                                      <p:to>
                                        <p:strVal val="visible"/>
                                      </p:to>
                                    </p:set>
                                    <p:animEffect transition="in" filter="checkerboard(across)">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000" fill="hold">
                                          <p:stCondLst>
                                            <p:cond delay="0"/>
                                          </p:stCondLst>
                                        </p:cTn>
                                        <p:tgtEl>
                                          <p:spTgt spid="7"/>
                                        </p:tgtEl>
                                        <p:attrNameLst>
                                          <p:attrName>style.visibility</p:attrName>
                                        </p:attrNameLst>
                                      </p:cBhvr>
                                      <p:to>
                                        <p:strVal val="visible"/>
                                      </p:to>
                                    </p:set>
                                    <p:animEffect transition="in" filter="checkerboard(across)">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bldLvl="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7011" y="434142"/>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考点二：声音的特性</a:t>
            </a:r>
          </a:p>
        </p:txBody>
      </p:sp>
      <p:sp>
        <p:nvSpPr>
          <p:cNvPr id="3" name="文本框 2"/>
          <p:cNvSpPr txBox="1"/>
          <p:nvPr/>
        </p:nvSpPr>
        <p:spPr>
          <a:xfrm>
            <a:off x="283846" y="1000691"/>
            <a:ext cx="8711565" cy="1757575"/>
          </a:xfrm>
          <a:prstGeom prst="rect">
            <a:avLst/>
          </a:prstGeom>
          <a:noFill/>
          <a:ln w="9525">
            <a:noFill/>
          </a:ln>
        </p:spPr>
        <p:txBody>
          <a:bodyPr wrap="square">
            <a:spAutoFit/>
          </a:bodyPr>
          <a:lstStyle/>
          <a:p>
            <a:pPr marL="0" indent="0" algn="l" eaLnBrk="1" fontAlgn="auto" latinLnBrk="0" hangingPunct="1">
              <a:lnSpc>
                <a:spcPct val="150000"/>
              </a:lnSpc>
            </a:pPr>
            <a:r>
              <a:rPr lang="en-US" sz="2400">
                <a:latin typeface="微软雅黑" panose="020B0503020204020204" charset="-122"/>
                <a:ea typeface="微软雅黑" panose="020B0503020204020204" charset="-122"/>
                <a:cs typeface="微软雅黑" panose="020B0503020204020204" charset="-122"/>
              </a:rPr>
              <a:t>2.</a:t>
            </a:r>
            <a:r>
              <a:rPr sz="2400" b="1">
                <a:latin typeface="微软雅黑" panose="020B0503020204020204" charset="-122"/>
                <a:ea typeface="微软雅黑" panose="020B0503020204020204" charset="-122"/>
                <a:cs typeface="微软雅黑" panose="020B0503020204020204" charset="-122"/>
              </a:rPr>
              <a:t>（2019·邵阳）</a:t>
            </a:r>
            <a:r>
              <a:rPr sz="2400">
                <a:latin typeface="微软雅黑" panose="020B0503020204020204" charset="-122"/>
                <a:ea typeface="微软雅黑" panose="020B0503020204020204" charset="-122"/>
                <a:cs typeface="微软雅黑" panose="020B0503020204020204" charset="-122"/>
              </a:rPr>
              <a:t>在音乐演奏会上，艺术家使用笛子、二胡、古筝、钢琴等乐器合奏传统名曲，听众能分辨出有哪些乐器正在演奏，是根据不同乐器发出声音的</a:t>
            </a:r>
            <a:r>
              <a:rPr sz="2400" u="sng">
                <a:latin typeface="微软雅黑" panose="020B0503020204020204" charset="-122"/>
                <a:ea typeface="微软雅黑" panose="020B0503020204020204" charset="-122"/>
                <a:cs typeface="微软雅黑" panose="020B0503020204020204" charset="-122"/>
              </a:rPr>
              <a:t>　   　</a:t>
            </a:r>
            <a:r>
              <a:rPr sz="2400">
                <a:latin typeface="微软雅黑" panose="020B0503020204020204" charset="-122"/>
                <a:ea typeface="微软雅黑" panose="020B0503020204020204" charset="-122"/>
                <a:cs typeface="微软雅黑" panose="020B0503020204020204" charset="-122"/>
              </a:rPr>
              <a:t>不同。</a:t>
            </a: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7" name="文本框 6"/>
          <p:cNvSpPr txBox="1"/>
          <p:nvPr/>
        </p:nvSpPr>
        <p:spPr>
          <a:xfrm>
            <a:off x="5172710" y="2189808"/>
            <a:ext cx="707884"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zh-CN" altLang="en-US"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音色</a:t>
            </a:r>
          </a:p>
        </p:txBody>
      </p:sp>
    </p:spTree>
    <p:extLst>
      <p:ext uri="{BB962C8B-B14F-4D97-AF65-F5344CB8AC3E}">
        <p14:creationId xmlns:p14="http://schemas.microsoft.com/office/powerpoint/2010/main" val="4102804732"/>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7"/>
                                        </p:tgtEl>
                                        <p:attrNameLst>
                                          <p:attrName>style.visibility</p:attrName>
                                        </p:attrNameLst>
                                      </p:cBhvr>
                                      <p:to>
                                        <p:strVal val="visible"/>
                                      </p:to>
                                    </p:set>
                                    <p:animEffect transition="in" filter="checkerboard(across)">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bldLvl="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7011" y="434142"/>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考点二：声音的特性</a:t>
            </a:r>
          </a:p>
        </p:txBody>
      </p:sp>
      <p:sp>
        <p:nvSpPr>
          <p:cNvPr id="3" name="文本框 2"/>
          <p:cNvSpPr txBox="1"/>
          <p:nvPr/>
        </p:nvSpPr>
        <p:spPr>
          <a:xfrm>
            <a:off x="283846" y="1000691"/>
            <a:ext cx="8711565" cy="3785652"/>
          </a:xfrm>
          <a:prstGeom prst="rect">
            <a:avLst/>
          </a:prstGeom>
          <a:noFill/>
          <a:ln w="9525">
            <a:noFill/>
          </a:ln>
        </p:spPr>
        <p:txBody>
          <a:bodyPr wrap="square">
            <a:spAutoFit/>
          </a:bodyPr>
          <a:lstStyle/>
          <a:p>
            <a:pPr marL="0" indent="0" algn="l" eaLnBrk="1" fontAlgn="auto" latinLnBrk="0" hangingPunct="1">
              <a:lnSpc>
                <a:spcPct val="150000"/>
              </a:lnSpc>
            </a:pPr>
            <a:r>
              <a:rPr lang="en-US" sz="2000">
                <a:latin typeface="微软雅黑" panose="020B0503020204020204" charset="-122"/>
                <a:ea typeface="微软雅黑" panose="020B0503020204020204" charset="-122"/>
                <a:cs typeface="微软雅黑" panose="020B0503020204020204" charset="-122"/>
              </a:rPr>
              <a:t>3.</a:t>
            </a:r>
            <a:r>
              <a:rPr sz="2000" b="1">
                <a:latin typeface="微软雅黑" panose="020B0503020204020204" charset="-122"/>
                <a:ea typeface="微软雅黑" panose="020B0503020204020204" charset="-122"/>
                <a:cs typeface="微软雅黑" panose="020B0503020204020204" charset="-122"/>
              </a:rPr>
              <a:t>（2019·常德市中考最后一模）</a:t>
            </a:r>
            <a:r>
              <a:rPr sz="2000">
                <a:latin typeface="微软雅黑" panose="020B0503020204020204" charset="-122"/>
                <a:ea typeface="微软雅黑" panose="020B0503020204020204" charset="-122"/>
                <a:cs typeface="微软雅黑" panose="020B0503020204020204" charset="-122"/>
              </a:rPr>
              <a:t>如图所示，7个相同的玻璃瓶中灌入不同高度的水，仔细调节水的高度，敲击它们，就可以发出“1.2.3.4.5.6.7”的声音来；而用嘴吹每个瓶子的上端，可以发出哨声。则下列说法正确的是（　）。</a:t>
            </a:r>
          </a:p>
          <a:p>
            <a:pPr marL="0" indent="0" algn="l" eaLnBrk="1" fontAlgn="auto" latinLnBrk="0" hangingPunct="1">
              <a:lnSpc>
                <a:spcPct val="150000"/>
              </a:lnSpc>
            </a:pPr>
            <a:r>
              <a:rPr sz="2000">
                <a:latin typeface="微软雅黑" panose="020B0503020204020204" charset="-122"/>
                <a:ea typeface="微软雅黑" panose="020B0503020204020204" charset="-122"/>
                <a:cs typeface="微软雅黑" panose="020B0503020204020204" charset="-122"/>
              </a:rPr>
              <a:t>A. 敲击瓶子时，声音是由瓶子的振动产生的；</a:t>
            </a:r>
          </a:p>
          <a:p>
            <a:pPr marL="0" indent="0" algn="l" eaLnBrk="1" fontAlgn="auto" latinLnBrk="0" hangingPunct="1">
              <a:lnSpc>
                <a:spcPct val="150000"/>
              </a:lnSpc>
            </a:pPr>
            <a:r>
              <a:rPr sz="2000">
                <a:latin typeface="微软雅黑" panose="020B0503020204020204" charset="-122"/>
                <a:ea typeface="微软雅黑" panose="020B0503020204020204" charset="-122"/>
                <a:cs typeface="微软雅黑" panose="020B0503020204020204" charset="-122"/>
              </a:rPr>
              <a:t>B. 敲击瓶子时，从左到右，音调越来越高；</a:t>
            </a:r>
          </a:p>
          <a:p>
            <a:pPr marL="0" indent="0" algn="l" eaLnBrk="1" fontAlgn="auto" latinLnBrk="0" hangingPunct="1">
              <a:lnSpc>
                <a:spcPct val="150000"/>
              </a:lnSpc>
            </a:pPr>
            <a:r>
              <a:rPr sz="2000">
                <a:latin typeface="微软雅黑" panose="020B0503020204020204" charset="-122"/>
                <a:ea typeface="微软雅黑" panose="020B0503020204020204" charset="-122"/>
                <a:cs typeface="微软雅黑" panose="020B0503020204020204" charset="-122"/>
              </a:rPr>
              <a:t>C. 用嘴吹气时，声音是由瓶子和水振动产生的；</a:t>
            </a:r>
          </a:p>
          <a:p>
            <a:pPr marL="0" indent="0" algn="l" eaLnBrk="1" fontAlgn="auto" latinLnBrk="0" hangingPunct="1">
              <a:lnSpc>
                <a:spcPct val="150000"/>
              </a:lnSpc>
            </a:pPr>
            <a:r>
              <a:rPr sz="2000">
                <a:latin typeface="微软雅黑" panose="020B0503020204020204" charset="-122"/>
                <a:ea typeface="微软雅黑" panose="020B0503020204020204" charset="-122"/>
                <a:cs typeface="微软雅黑" panose="020B0503020204020204" charset="-122"/>
              </a:rPr>
              <a:t>D. 用嘴吹气时，从左到右，音调越来越高</a:t>
            </a: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7" name="文本框 6"/>
          <p:cNvSpPr txBox="1"/>
          <p:nvPr/>
        </p:nvSpPr>
        <p:spPr>
          <a:xfrm>
            <a:off x="8215631" y="2027482"/>
            <a:ext cx="284691"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B</a:t>
            </a:r>
          </a:p>
        </p:txBody>
      </p:sp>
      <p:pic>
        <p:nvPicPr>
          <p:cNvPr id="1073742857" name="图片 1073742856"/>
          <p:cNvPicPr>
            <a:picLocks noChangeAspect="1"/>
          </p:cNvPicPr>
          <p:nvPr/>
        </p:nvPicPr>
        <p:blipFill>
          <a:blip r:embed="rId3"/>
          <a:stretch>
            <a:fillRect/>
          </a:stretch>
        </p:blipFill>
        <p:spPr>
          <a:xfrm>
            <a:off x="6127116" y="2660870"/>
            <a:ext cx="2709545" cy="1314521"/>
          </a:xfrm>
          <a:prstGeom prst="rect">
            <a:avLst/>
          </a:prstGeom>
          <a:noFill/>
          <a:ln w="9525">
            <a:noFill/>
          </a:ln>
        </p:spPr>
      </p:pic>
    </p:spTree>
    <p:extLst>
      <p:ext uri="{BB962C8B-B14F-4D97-AF65-F5344CB8AC3E}">
        <p14:creationId xmlns:p14="http://schemas.microsoft.com/office/powerpoint/2010/main" val="3351563095"/>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1073742857"/>
                                        </p:tgtEl>
                                        <p:attrNameLst>
                                          <p:attrName>style.visibility</p:attrName>
                                        </p:attrNameLst>
                                      </p:cBhvr>
                                      <p:to>
                                        <p:strVal val="visible"/>
                                      </p:to>
                                    </p:set>
                                    <p:animEffect transition="in" filter="checkerboard(across)">
                                      <p:cBhvr>
                                        <p:cTn id="7" dur="1000"/>
                                        <p:tgtEl>
                                          <p:spTgt spid="107374285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3"/>
                                        </p:tgtEl>
                                        <p:attrNameLst>
                                          <p:attrName>style.visibility</p:attrName>
                                        </p:attrNameLst>
                                      </p:cBhvr>
                                      <p:to>
                                        <p:strVal val="visible"/>
                                      </p:to>
                                    </p:set>
                                    <p:animEffect transition="in" filter="checkerboard(across)">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000" fill="hold">
                                          <p:stCondLst>
                                            <p:cond delay="0"/>
                                          </p:stCondLst>
                                        </p:cTn>
                                        <p:tgtEl>
                                          <p:spTgt spid="7"/>
                                        </p:tgtEl>
                                        <p:attrNameLst>
                                          <p:attrName>style.visibility</p:attrName>
                                        </p:attrNameLst>
                                      </p:cBhvr>
                                      <p:to>
                                        <p:strVal val="visible"/>
                                      </p:to>
                                    </p:set>
                                    <p:animEffect transition="in" filter="checkerboard(across)">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mn-lt"/>
                <a:ea typeface="方正舒体" panose="02010601030101010101" pitchFamily="2" charset="-122"/>
                <a:sym typeface="微软雅黑" panose="020B0503020204020204" charset="-122"/>
              </a:rPr>
              <a:t>2</a:t>
            </a:r>
            <a:endParaRPr kumimoji="0" sz="3200" b="0" i="0" u="none" strike="noStrike" kern="0" cap="none" spc="0" normalizeH="0" baseline="0" noProof="0" dirty="0">
              <a:ln>
                <a:noFill/>
              </a:ln>
              <a:solidFill>
                <a:srgbClr val="FFFFFF"/>
              </a:solidFill>
              <a:effectLst/>
              <a:uLnTx/>
              <a:uFillTx/>
              <a:latin typeface="+mn-lt"/>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98"/>
          <p:cNvPicPr>
            <a:picLocks noChangeAspect="1"/>
          </p:cNvPicPr>
          <p:nvPr/>
        </p:nvPicPr>
        <p:blipFill>
          <a:blip r:embed="rId2"/>
          <a:stretch>
            <a:fillRect/>
          </a:stretch>
        </p:blipFill>
        <p:spPr>
          <a:xfrm>
            <a:off x="1168401" y="208160"/>
            <a:ext cx="1550035" cy="625750"/>
          </a:xfrm>
          <a:prstGeom prst="rect">
            <a:avLst/>
          </a:prstGeom>
          <a:noFill/>
          <a:ln w="9525">
            <a:noFill/>
          </a:ln>
        </p:spPr>
      </p:pic>
      <p:sp>
        <p:nvSpPr>
          <p:cNvPr id="100" name="文本框 99"/>
          <p:cNvSpPr txBox="1"/>
          <p:nvPr/>
        </p:nvSpPr>
        <p:spPr>
          <a:xfrm>
            <a:off x="3016251" y="450056"/>
            <a:ext cx="2868295" cy="369212"/>
          </a:xfrm>
          <a:prstGeom prst="rect">
            <a:avLst/>
          </a:prstGeom>
          <a:noFill/>
          <a:ln w="9525">
            <a:noFill/>
          </a:ln>
        </p:spPr>
        <p:txBody>
          <a:bodyPr wrap="square">
            <a:spAutoFit/>
          </a:bodyPr>
          <a:lstStyle/>
          <a:p>
            <a:pPr marL="0" indent="0" algn="l" eaLnBrk="1" fontAlgn="auto" latinLnBrk="0" hangingPunct="1"/>
            <a:r>
              <a:rPr lang="zh-CN" sz="1800" b="1">
                <a:solidFill>
                  <a:srgbClr val="0000FF"/>
                </a:solidFill>
                <a:latin typeface="微软雅黑" panose="020B0503020204020204" charset="-122"/>
                <a:ea typeface="微软雅黑" panose="020B0503020204020204" charset="-122"/>
              </a:rPr>
              <a:t>一、声音的产生与传播</a:t>
            </a:r>
          </a:p>
        </p:txBody>
      </p:sp>
      <p:sp>
        <p:nvSpPr>
          <p:cNvPr id="3" name="文本框 2"/>
          <p:cNvSpPr txBox="1"/>
          <p:nvPr/>
        </p:nvSpPr>
        <p:spPr>
          <a:xfrm>
            <a:off x="327026" y="1000691"/>
            <a:ext cx="8646795" cy="2868392"/>
          </a:xfrm>
          <a:prstGeom prst="rect">
            <a:avLst/>
          </a:prstGeom>
          <a:noFill/>
          <a:ln w="9525">
            <a:noFill/>
          </a:ln>
        </p:spPr>
        <p:txBody>
          <a:bodyPr wrap="square">
            <a:spAutoFit/>
          </a:bodyPr>
          <a:lstStyle/>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3.声速</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（1）声波在介质中的</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传播速度</a:t>
            </a:r>
            <a:r>
              <a:rPr lang="zh-CN" sz="2000" b="0">
                <a:latin typeface="微软雅黑" panose="020B0503020204020204" charset="-122"/>
                <a:ea typeface="微软雅黑" panose="020B0503020204020204" charset="-122"/>
                <a:cs typeface="微软雅黑" panose="020B0503020204020204" charset="-122"/>
              </a:rPr>
              <a:t>叫声速，声速大小跟</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介质</a:t>
            </a:r>
            <a:r>
              <a:rPr lang="zh-CN" sz="2000" b="0">
                <a:latin typeface="微软雅黑" panose="020B0503020204020204" charset="-122"/>
                <a:ea typeface="微软雅黑" panose="020B0503020204020204" charset="-122"/>
                <a:cs typeface="微软雅黑" panose="020B0503020204020204" charset="-122"/>
              </a:rPr>
              <a:t>有关。一般情况下，声音在固体中传播</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最快</a:t>
            </a:r>
            <a:r>
              <a:rPr lang="zh-CN" sz="2000" b="0">
                <a:latin typeface="微软雅黑" panose="020B0503020204020204" charset="-122"/>
                <a:ea typeface="微软雅黑" panose="020B0503020204020204" charset="-122"/>
                <a:cs typeface="微软雅黑" panose="020B0503020204020204" charset="-122"/>
              </a:rPr>
              <a:t>，液体中较快，气体中最慢。在15℃时，空气中的声速是</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340</a:t>
            </a:r>
            <a:r>
              <a:rPr lang="zh-CN" sz="2000" b="0">
                <a:latin typeface="微软雅黑" panose="020B0503020204020204" charset="-122"/>
                <a:ea typeface="微软雅黑" panose="020B0503020204020204" charset="-122"/>
                <a:cs typeface="微软雅黑" panose="020B0503020204020204" charset="-122"/>
              </a:rPr>
              <a:t>m/s。</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（2）声音在传播过程中，遇到障碍物被反射回来，再传入人的耳朵，人听到反射回来的声音叫</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回声</a:t>
            </a:r>
            <a:r>
              <a:rPr lang="zh-CN" sz="2000" b="0">
                <a:latin typeface="微软雅黑" panose="020B0503020204020204" charset="-122"/>
                <a:ea typeface="微软雅黑" panose="020B0503020204020204" charset="-122"/>
                <a:cs typeface="微软雅黑" panose="020B0503020204020204" charset="-122"/>
              </a:rPr>
              <a:t>。</a:t>
            </a:r>
          </a:p>
        </p:txBody>
      </p:sp>
    </p:spTree>
    <p:extLst>
      <p:ext uri="{BB962C8B-B14F-4D97-AF65-F5344CB8AC3E}">
        <p14:creationId xmlns:p14="http://schemas.microsoft.com/office/powerpoint/2010/main" val="382212483"/>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000"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000" fill="hold">
                                          <p:stCondLst>
                                            <p:cond delay="0"/>
                                          </p:stCondLst>
                                        </p:cTn>
                                        <p:tgtEl>
                                          <p:spTgt spid="3">
                                            <p:txEl>
                                              <p:pRg st="2" end="2"/>
                                            </p:txEl>
                                          </p:spTgt>
                                        </p:tgtEl>
                                        <p:attrNameLst>
                                          <p:attrName>style.visibility</p:attrName>
                                        </p:attrNameLst>
                                      </p:cBhvr>
                                      <p:to>
                                        <p:strVal val="visible"/>
                                      </p:to>
                                    </p:set>
                                    <p:animEffect transition="in" filter="checkerboard(across)">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考点三：声音的利用</a:t>
            </a:r>
          </a:p>
        </p:txBody>
      </p:sp>
      <p:sp>
        <p:nvSpPr>
          <p:cNvPr id="3" name="文本框 2"/>
          <p:cNvSpPr txBox="1"/>
          <p:nvPr/>
        </p:nvSpPr>
        <p:spPr>
          <a:xfrm>
            <a:off x="283846" y="1000691"/>
            <a:ext cx="8711565" cy="3423483"/>
          </a:xfrm>
          <a:prstGeom prst="rect">
            <a:avLst/>
          </a:prstGeom>
          <a:noFill/>
          <a:ln w="9525">
            <a:noFill/>
          </a:ln>
        </p:spPr>
        <p:txBody>
          <a:bodyPr wrap="square">
            <a:spAutoFit/>
          </a:bodyPr>
          <a:lstStyle/>
          <a:p>
            <a:pPr marL="0" indent="0" algn="l" eaLnBrk="1" fontAlgn="auto" latinLnBrk="0" hangingPunct="1">
              <a:lnSpc>
                <a:spcPct val="150000"/>
              </a:lnSpc>
            </a:pPr>
            <a:r>
              <a:rPr lang="en-US" sz="2400">
                <a:latin typeface="微软雅黑" panose="020B0503020204020204" charset="-122"/>
                <a:ea typeface="微软雅黑" panose="020B0503020204020204" charset="-122"/>
                <a:cs typeface="微软雅黑" panose="020B0503020204020204" charset="-122"/>
              </a:rPr>
              <a:t>1.</a:t>
            </a:r>
            <a:r>
              <a:rPr sz="2400" b="1">
                <a:latin typeface="微软雅黑" panose="020B0503020204020204" charset="-122"/>
                <a:ea typeface="微软雅黑" panose="020B0503020204020204" charset="-122"/>
                <a:cs typeface="微软雅黑" panose="020B0503020204020204" charset="-122"/>
              </a:rPr>
              <a:t>（2019·自贡市中考物理模拟）</a:t>
            </a:r>
            <a:r>
              <a:rPr sz="2400">
                <a:latin typeface="微软雅黑" panose="020B0503020204020204" charset="-122"/>
                <a:ea typeface="微软雅黑" panose="020B0503020204020204" charset="-122"/>
                <a:cs typeface="微软雅黑" panose="020B0503020204020204" charset="-122"/>
              </a:rPr>
              <a:t>关于声的知识，下列说法错误的是（　　）。</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A. 电视机上的“音量”按钮是用来调节音调的；</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B. 教室周围植树是在传播途中控制噪声；</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C. 声音是由物体振动产生的；</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D. 利用超声波清洗眼镜，表明声音具有能量</a:t>
            </a: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9" name="文本框 8"/>
          <p:cNvSpPr txBox="1"/>
          <p:nvPr/>
        </p:nvSpPr>
        <p:spPr>
          <a:xfrm>
            <a:off x="1456690" y="1740388"/>
            <a:ext cx="308737"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A</a:t>
            </a:r>
          </a:p>
        </p:txBody>
      </p:sp>
    </p:spTree>
    <p:extLst>
      <p:ext uri="{BB962C8B-B14F-4D97-AF65-F5344CB8AC3E}">
        <p14:creationId xmlns:p14="http://schemas.microsoft.com/office/powerpoint/2010/main" val="398768499"/>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9"/>
                                        </p:tgtEl>
                                        <p:attrNameLst>
                                          <p:attrName>style.visibility</p:attrName>
                                        </p:attrNameLst>
                                      </p:cBhvr>
                                      <p:to>
                                        <p:strVal val="visible"/>
                                      </p:to>
                                    </p:set>
                                    <p:animEffect transition="in" filter="checkerboard(across)">
                                      <p:cBhvr>
                                        <p:cTn id="1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bldLvl="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考点三：声音的利用</a:t>
            </a:r>
          </a:p>
        </p:txBody>
      </p:sp>
      <p:sp>
        <p:nvSpPr>
          <p:cNvPr id="3" name="文本框 2"/>
          <p:cNvSpPr txBox="1"/>
          <p:nvPr/>
        </p:nvSpPr>
        <p:spPr>
          <a:xfrm>
            <a:off x="283846" y="1000691"/>
            <a:ext cx="8711565" cy="2868392"/>
          </a:xfrm>
          <a:prstGeom prst="rect">
            <a:avLst/>
          </a:prstGeom>
          <a:noFill/>
          <a:ln w="9525">
            <a:noFill/>
          </a:ln>
        </p:spPr>
        <p:txBody>
          <a:bodyPr wrap="square">
            <a:spAutoFit/>
          </a:bodyPr>
          <a:lstStyle/>
          <a:p>
            <a:pPr marL="0" indent="0" algn="l" eaLnBrk="1" fontAlgn="auto" latinLnBrk="0" hangingPunct="1">
              <a:lnSpc>
                <a:spcPct val="150000"/>
              </a:lnSpc>
            </a:pPr>
            <a:r>
              <a:rPr lang="en-US" sz="2400">
                <a:latin typeface="微软雅黑" panose="020B0503020204020204" charset="-122"/>
                <a:ea typeface="微软雅黑" panose="020B0503020204020204" charset="-122"/>
                <a:cs typeface="微软雅黑" panose="020B0503020204020204" charset="-122"/>
              </a:rPr>
              <a:t>2.</a:t>
            </a:r>
            <a:r>
              <a:rPr sz="2400" b="1">
                <a:latin typeface="微软雅黑" panose="020B0503020204020204" charset="-122"/>
                <a:ea typeface="微软雅黑" panose="020B0503020204020204" charset="-122"/>
                <a:cs typeface="微软雅黑" panose="020B0503020204020204" charset="-122"/>
              </a:rPr>
              <a:t>（2018·潍坊）</a:t>
            </a:r>
            <a:r>
              <a:rPr sz="2400">
                <a:latin typeface="微软雅黑" panose="020B0503020204020204" charset="-122"/>
                <a:ea typeface="微软雅黑" panose="020B0503020204020204" charset="-122"/>
                <a:cs typeface="微软雅黑" panose="020B0503020204020204" charset="-122"/>
              </a:rPr>
              <a:t>关于声现象，下列说法正确的是（　　）</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A．声音可以在真空中传播</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B．调节手机音量是为了改变声音的音调</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C．超声波能粉碎人体内的结石说明声波能传递信息</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D．摩托车排气管上安装消声器是为了在声源处减弱噪声</a:t>
            </a: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9" name="文本框 8"/>
          <p:cNvSpPr txBox="1"/>
          <p:nvPr/>
        </p:nvSpPr>
        <p:spPr>
          <a:xfrm>
            <a:off x="7456805" y="1166200"/>
            <a:ext cx="326369"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D</a:t>
            </a:r>
          </a:p>
        </p:txBody>
      </p:sp>
    </p:spTree>
    <p:extLst>
      <p:ext uri="{BB962C8B-B14F-4D97-AF65-F5344CB8AC3E}">
        <p14:creationId xmlns:p14="http://schemas.microsoft.com/office/powerpoint/2010/main" val="3905793345"/>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9"/>
                                        </p:tgtEl>
                                        <p:attrNameLst>
                                          <p:attrName>style.visibility</p:attrName>
                                        </p:attrNameLst>
                                      </p:cBhvr>
                                      <p:to>
                                        <p:strVal val="visible"/>
                                      </p:to>
                                    </p:set>
                                    <p:animEffect transition="in" filter="checkerboard(across)">
                                      <p:cBhvr>
                                        <p:cTn id="1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bldLvl="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考点三：声音的利用</a:t>
            </a:r>
          </a:p>
        </p:txBody>
      </p:sp>
      <p:sp>
        <p:nvSpPr>
          <p:cNvPr id="3" name="文本框 2"/>
          <p:cNvSpPr txBox="1"/>
          <p:nvPr/>
        </p:nvSpPr>
        <p:spPr>
          <a:xfrm>
            <a:off x="283846" y="1000691"/>
            <a:ext cx="8711565" cy="3423483"/>
          </a:xfrm>
          <a:prstGeom prst="rect">
            <a:avLst/>
          </a:prstGeom>
          <a:noFill/>
          <a:ln w="9525">
            <a:noFill/>
          </a:ln>
        </p:spPr>
        <p:txBody>
          <a:bodyPr wrap="square">
            <a:spAutoFit/>
          </a:bodyPr>
          <a:lstStyle/>
          <a:p>
            <a:pPr marL="0" indent="0" algn="l" eaLnBrk="1" fontAlgn="auto" latinLnBrk="0" hangingPunct="1">
              <a:lnSpc>
                <a:spcPct val="150000"/>
              </a:lnSpc>
            </a:pPr>
            <a:r>
              <a:rPr lang="en-US" sz="2400">
                <a:latin typeface="微软雅黑" panose="020B0503020204020204" charset="-122"/>
                <a:ea typeface="微软雅黑" panose="020B0503020204020204" charset="-122"/>
                <a:cs typeface="微软雅黑" panose="020B0503020204020204" charset="-122"/>
              </a:rPr>
              <a:t>3.</a:t>
            </a:r>
            <a:r>
              <a:rPr sz="2400" b="1">
                <a:latin typeface="微软雅黑" panose="020B0503020204020204" charset="-122"/>
                <a:ea typeface="微软雅黑" panose="020B0503020204020204" charset="-122"/>
                <a:cs typeface="微软雅黑" panose="020B0503020204020204" charset="-122"/>
              </a:rPr>
              <a:t>（2018·滨州）</a:t>
            </a:r>
            <a:r>
              <a:rPr sz="2400">
                <a:latin typeface="微软雅黑" panose="020B0503020204020204" charset="-122"/>
                <a:ea typeface="微软雅黑" panose="020B0503020204020204" charset="-122"/>
                <a:cs typeface="微软雅黑" panose="020B0503020204020204" charset="-122"/>
              </a:rPr>
              <a:t>关于声现象，下列说法正确的是（　　）</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A．“公共场所不要大声喧哗”是要求人们说话音调放低些</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B．人们分辨出二胡和小提琴发出的声音，主要是因为它们的响度不同</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C．“禁止鸣笛”是在传播过程中减弱噪声</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D．超声波能够粉碎体内“结石”是因为声波具有能量</a:t>
            </a: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9" name="文本框 8"/>
          <p:cNvSpPr txBox="1"/>
          <p:nvPr/>
        </p:nvSpPr>
        <p:spPr>
          <a:xfrm>
            <a:off x="7456805" y="1166200"/>
            <a:ext cx="326369"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D</a:t>
            </a:r>
          </a:p>
        </p:txBody>
      </p:sp>
    </p:spTree>
    <p:extLst>
      <p:ext uri="{BB962C8B-B14F-4D97-AF65-F5344CB8AC3E}">
        <p14:creationId xmlns:p14="http://schemas.microsoft.com/office/powerpoint/2010/main" val="1355287097"/>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9"/>
                                        </p:tgtEl>
                                        <p:attrNameLst>
                                          <p:attrName>style.visibility</p:attrName>
                                        </p:attrNameLst>
                                      </p:cBhvr>
                                      <p:to>
                                        <p:strVal val="visible"/>
                                      </p:to>
                                    </p:set>
                                    <p:animEffect transition="in" filter="checkerboard(across)">
                                      <p:cBhvr>
                                        <p:cTn id="1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bldLvl="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考点四：噪声与噪声防治</a:t>
            </a:r>
          </a:p>
        </p:txBody>
      </p:sp>
      <p:sp>
        <p:nvSpPr>
          <p:cNvPr id="3" name="文本框 2"/>
          <p:cNvSpPr txBox="1"/>
          <p:nvPr/>
        </p:nvSpPr>
        <p:spPr>
          <a:xfrm>
            <a:off x="283846" y="1000691"/>
            <a:ext cx="8711565" cy="3979210"/>
          </a:xfrm>
          <a:prstGeom prst="rect">
            <a:avLst/>
          </a:prstGeom>
          <a:noFill/>
          <a:ln w="9525">
            <a:noFill/>
          </a:ln>
        </p:spPr>
        <p:txBody>
          <a:bodyPr wrap="square">
            <a:spAutoFit/>
          </a:bodyPr>
          <a:lstStyle/>
          <a:p>
            <a:pPr marL="0" indent="0" algn="l" eaLnBrk="1" fontAlgn="auto" latinLnBrk="0" hangingPunct="1">
              <a:lnSpc>
                <a:spcPct val="150000"/>
              </a:lnSpc>
            </a:pPr>
            <a:r>
              <a:rPr lang="en-US" sz="2400">
                <a:latin typeface="微软雅黑" panose="020B0503020204020204" charset="-122"/>
                <a:ea typeface="微软雅黑" panose="020B0503020204020204" charset="-122"/>
                <a:cs typeface="微软雅黑" panose="020B0503020204020204" charset="-122"/>
              </a:rPr>
              <a:t>1.</a:t>
            </a:r>
            <a:r>
              <a:rPr sz="2400" b="1">
                <a:latin typeface="微软雅黑" panose="020B0503020204020204" charset="-122"/>
                <a:ea typeface="微软雅黑" panose="020B0503020204020204" charset="-122"/>
                <a:cs typeface="微软雅黑" panose="020B0503020204020204" charset="-122"/>
              </a:rPr>
              <a:t>（2019·连云港市赣榆区中考一模）</a:t>
            </a:r>
            <a:r>
              <a:rPr sz="2400">
                <a:latin typeface="微软雅黑" panose="020B0503020204020204" charset="-122"/>
                <a:ea typeface="微软雅黑" panose="020B0503020204020204" charset="-122"/>
                <a:cs typeface="微软雅黑" panose="020B0503020204020204" charset="-122"/>
              </a:rPr>
              <a:t>下列关于声现象的说法正确的是（　　）。</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A．3.21响水爆炸事故中，中国地震局根据收集到的超声波判断疑似发生2.2级地震；</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B．声音在真空中的传播速度是3×10</a:t>
            </a:r>
            <a:r>
              <a:rPr sz="2400" baseline="30000">
                <a:latin typeface="微软雅黑" panose="020B0503020204020204" charset="-122"/>
                <a:ea typeface="微软雅黑" panose="020B0503020204020204" charset="-122"/>
                <a:cs typeface="微软雅黑" panose="020B0503020204020204" charset="-122"/>
              </a:rPr>
              <a:t>8</a:t>
            </a:r>
            <a:r>
              <a:rPr sz="2400">
                <a:latin typeface="微软雅黑" panose="020B0503020204020204" charset="-122"/>
                <a:ea typeface="微软雅黑" panose="020B0503020204020204" charset="-122"/>
                <a:cs typeface="微软雅黑" panose="020B0503020204020204" charset="-122"/>
              </a:rPr>
              <a:t>m/s；</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C．考场外禁止鸣笛是在声源处控制噪声；</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D．闹铃在真空中无法振动</a:t>
            </a: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9" name="文本框 8"/>
          <p:cNvSpPr txBox="1"/>
          <p:nvPr/>
        </p:nvSpPr>
        <p:spPr>
          <a:xfrm>
            <a:off x="1736091" y="1734659"/>
            <a:ext cx="297515"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C</a:t>
            </a:r>
          </a:p>
        </p:txBody>
      </p:sp>
    </p:spTree>
    <p:extLst>
      <p:ext uri="{BB962C8B-B14F-4D97-AF65-F5344CB8AC3E}">
        <p14:creationId xmlns:p14="http://schemas.microsoft.com/office/powerpoint/2010/main" val="3709083631"/>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9"/>
                                        </p:tgtEl>
                                        <p:attrNameLst>
                                          <p:attrName>style.visibility</p:attrName>
                                        </p:attrNameLst>
                                      </p:cBhvr>
                                      <p:to>
                                        <p:strVal val="visible"/>
                                      </p:to>
                                    </p:set>
                                    <p:animEffect transition="in" filter="checkerboard(across)">
                                      <p:cBhvr>
                                        <p:cTn id="1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bldLvl="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考点四：噪声与噪声防治</a:t>
            </a:r>
          </a:p>
        </p:txBody>
      </p:sp>
      <p:sp>
        <p:nvSpPr>
          <p:cNvPr id="3" name="文本框 2"/>
          <p:cNvSpPr txBox="1"/>
          <p:nvPr/>
        </p:nvSpPr>
        <p:spPr>
          <a:xfrm>
            <a:off x="283846" y="1000691"/>
            <a:ext cx="8711565" cy="2312665"/>
          </a:xfrm>
          <a:prstGeom prst="rect">
            <a:avLst/>
          </a:prstGeom>
          <a:noFill/>
          <a:ln w="9525">
            <a:noFill/>
          </a:ln>
        </p:spPr>
        <p:txBody>
          <a:bodyPr wrap="square">
            <a:spAutoFit/>
          </a:bodyPr>
          <a:lstStyle/>
          <a:p>
            <a:pPr marL="0" indent="0" algn="l" eaLnBrk="1" fontAlgn="auto" latinLnBrk="0" hangingPunct="1">
              <a:lnSpc>
                <a:spcPct val="150000"/>
              </a:lnSpc>
            </a:pPr>
            <a:r>
              <a:rPr lang="en-US" sz="2400">
                <a:latin typeface="微软雅黑" panose="020B0503020204020204" charset="-122"/>
                <a:ea typeface="微软雅黑" panose="020B0503020204020204" charset="-122"/>
                <a:cs typeface="微软雅黑" panose="020B0503020204020204" charset="-122"/>
              </a:rPr>
              <a:t>2.</a:t>
            </a:r>
            <a:r>
              <a:rPr sz="2400" b="1">
                <a:latin typeface="微软雅黑" panose="020B0503020204020204" charset="-122"/>
                <a:ea typeface="微软雅黑" panose="020B0503020204020204" charset="-122"/>
                <a:cs typeface="微软雅黑" panose="020B0503020204020204" charset="-122"/>
              </a:rPr>
              <a:t>（2019·泰安市中考最后一模）</a:t>
            </a:r>
            <a:r>
              <a:rPr sz="2400">
                <a:latin typeface="微软雅黑" panose="020B0503020204020204" charset="-122"/>
                <a:ea typeface="微软雅黑" panose="020B0503020204020204" charset="-122"/>
                <a:cs typeface="微软雅黑" panose="020B0503020204020204" charset="-122"/>
              </a:rPr>
              <a:t>为使教室内的学生免受噪声干扰，下列措施中合理有效的是（　　）。</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A. 给老师配备扩音设备；  B. 给学生配备防噪声的耳罩；</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C. 给教室内安装监控摄像；D. 保持教室周边环境的安静</a:t>
            </a: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9" name="文本框 8"/>
          <p:cNvSpPr txBox="1"/>
          <p:nvPr/>
        </p:nvSpPr>
        <p:spPr>
          <a:xfrm>
            <a:off x="4769485" y="1712379"/>
            <a:ext cx="326369"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D</a:t>
            </a:r>
          </a:p>
        </p:txBody>
      </p:sp>
    </p:spTree>
    <p:extLst>
      <p:ext uri="{BB962C8B-B14F-4D97-AF65-F5344CB8AC3E}">
        <p14:creationId xmlns:p14="http://schemas.microsoft.com/office/powerpoint/2010/main" val="2233006537"/>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9"/>
                                        </p:tgtEl>
                                        <p:attrNameLst>
                                          <p:attrName>style.visibility</p:attrName>
                                        </p:attrNameLst>
                                      </p:cBhvr>
                                      <p:to>
                                        <p:strVal val="visible"/>
                                      </p:to>
                                    </p:set>
                                    <p:animEffect transition="in" filter="checkerboard(across)">
                                      <p:cBhvr>
                                        <p:cTn id="1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bldLvl="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考点四：噪声与噪声防治</a:t>
            </a:r>
          </a:p>
        </p:txBody>
      </p:sp>
      <p:sp>
        <p:nvSpPr>
          <p:cNvPr id="3" name="文本框 2"/>
          <p:cNvSpPr txBox="1"/>
          <p:nvPr/>
        </p:nvSpPr>
        <p:spPr>
          <a:xfrm>
            <a:off x="283846" y="1000691"/>
            <a:ext cx="8711565" cy="3793968"/>
          </a:xfrm>
          <a:prstGeom prst="rect">
            <a:avLst/>
          </a:prstGeom>
          <a:noFill/>
          <a:ln w="9525">
            <a:noFill/>
          </a:ln>
        </p:spPr>
        <p:txBody>
          <a:bodyPr wrap="square">
            <a:spAutoFit/>
          </a:bodyPr>
          <a:lstStyle/>
          <a:p>
            <a:pPr marL="0" indent="0" algn="l" eaLnBrk="1" fontAlgn="auto" latinLnBrk="0" hangingPunct="1">
              <a:lnSpc>
                <a:spcPct val="150000"/>
              </a:lnSpc>
            </a:pPr>
            <a:r>
              <a:rPr lang="en-US" sz="2000">
                <a:latin typeface="微软雅黑" panose="020B0503020204020204" charset="-122"/>
                <a:ea typeface="微软雅黑" panose="020B0503020204020204" charset="-122"/>
                <a:cs typeface="微软雅黑" panose="020B0503020204020204" charset="-122"/>
              </a:rPr>
              <a:t>3.</a:t>
            </a:r>
            <a:r>
              <a:rPr sz="2000" b="1">
                <a:latin typeface="微软雅黑" panose="020B0503020204020204" charset="-122"/>
                <a:ea typeface="微软雅黑" panose="020B0503020204020204" charset="-122"/>
                <a:cs typeface="微软雅黑" panose="020B0503020204020204" charset="-122"/>
              </a:rPr>
              <a:t>（2019·临沂市平邑县中考二模）</a:t>
            </a:r>
            <a:r>
              <a:rPr sz="2000">
                <a:latin typeface="微软雅黑" panose="020B0503020204020204" charset="-122"/>
                <a:ea typeface="微软雅黑" panose="020B0503020204020204" charset="-122"/>
                <a:cs typeface="微软雅黑" panose="020B0503020204020204" charset="-122"/>
              </a:rPr>
              <a:t>广场舞作为一种新的休闲娱乐方式，近几年在全国城乡广泛兴起，但过大的音乐噪声使得广场舞变成了让人头疼的“扰民舞”，为了使双方的利益都得到尊重，和谐相处，对于广场舞扰民的解决方法，下列说法合理的是（　　）。</a:t>
            </a:r>
          </a:p>
          <a:p>
            <a:pPr marL="0" indent="0" algn="l" eaLnBrk="1" fontAlgn="auto" latinLnBrk="0" hangingPunct="1">
              <a:lnSpc>
                <a:spcPct val="150000"/>
              </a:lnSpc>
            </a:pPr>
            <a:r>
              <a:rPr sz="2000">
                <a:latin typeface="微软雅黑" panose="020B0503020204020204" charset="-122"/>
                <a:ea typeface="微软雅黑" panose="020B0503020204020204" charset="-122"/>
                <a:cs typeface="微软雅黑" panose="020B0503020204020204" charset="-122"/>
              </a:rPr>
              <a:t>A．住宅楼的居民都载一个防噪声的耳罩；</a:t>
            </a:r>
          </a:p>
          <a:p>
            <a:pPr marL="0" indent="0" algn="l" eaLnBrk="1" fontAlgn="auto" latinLnBrk="0" hangingPunct="1">
              <a:lnSpc>
                <a:spcPct val="150000"/>
              </a:lnSpc>
            </a:pPr>
            <a:r>
              <a:rPr sz="2000">
                <a:latin typeface="微软雅黑" panose="020B0503020204020204" charset="-122"/>
                <a:ea typeface="微软雅黑" panose="020B0503020204020204" charset="-122"/>
                <a:cs typeface="微软雅黑" panose="020B0503020204020204" charset="-122"/>
              </a:rPr>
              <a:t>B．说服广场舞者尽量降低舞曲声音的响度；</a:t>
            </a:r>
          </a:p>
          <a:p>
            <a:pPr marL="0" indent="0" algn="l" eaLnBrk="1" fontAlgn="auto" latinLnBrk="0" hangingPunct="1">
              <a:lnSpc>
                <a:spcPct val="150000"/>
              </a:lnSpc>
            </a:pPr>
            <a:r>
              <a:rPr sz="2000">
                <a:latin typeface="微软雅黑" panose="020B0503020204020204" charset="-122"/>
                <a:ea typeface="微软雅黑" panose="020B0503020204020204" charset="-122"/>
                <a:cs typeface="微软雅黑" panose="020B0503020204020204" charset="-122"/>
              </a:rPr>
              <a:t>C．说服广场舞者降低舞曲声音的音；</a:t>
            </a:r>
          </a:p>
          <a:p>
            <a:pPr marL="0" indent="0" algn="l" eaLnBrk="1" fontAlgn="auto" latinLnBrk="0" hangingPunct="1">
              <a:lnSpc>
                <a:spcPct val="150000"/>
              </a:lnSpc>
            </a:pPr>
            <a:r>
              <a:rPr sz="2000">
                <a:latin typeface="微软雅黑" panose="020B0503020204020204" charset="-122"/>
                <a:ea typeface="微软雅黑" panose="020B0503020204020204" charset="-122"/>
                <a:cs typeface="微软雅黑" panose="020B0503020204020204" charset="-122"/>
              </a:rPr>
              <a:t>D．在住宅楼内安装噪声监测装置</a:t>
            </a: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9" name="文本框 8"/>
          <p:cNvSpPr txBox="1"/>
          <p:nvPr/>
        </p:nvSpPr>
        <p:spPr>
          <a:xfrm>
            <a:off x="4036061" y="2525918"/>
            <a:ext cx="284691"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B</a:t>
            </a:r>
          </a:p>
        </p:txBody>
      </p:sp>
    </p:spTree>
    <p:extLst>
      <p:ext uri="{BB962C8B-B14F-4D97-AF65-F5344CB8AC3E}">
        <p14:creationId xmlns:p14="http://schemas.microsoft.com/office/powerpoint/2010/main" val="2977988505"/>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9"/>
                                        </p:tgtEl>
                                        <p:attrNameLst>
                                          <p:attrName>style.visibility</p:attrName>
                                        </p:attrNameLst>
                                      </p:cBhvr>
                                      <p:to>
                                        <p:strVal val="visible"/>
                                      </p:to>
                                    </p:set>
                                    <p:animEffect transition="in" filter="checkerboard(across)">
                                      <p:cBhvr>
                                        <p:cTn id="1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mn-lt"/>
                <a:ea typeface="方正舒体" panose="02010601030101010101" pitchFamily="2" charset="-122"/>
                <a:sym typeface="微软雅黑" panose="020B0503020204020204" charset="-122"/>
              </a:rPr>
              <a:t>2</a:t>
            </a:r>
            <a:endParaRPr kumimoji="0" sz="3200" b="0" i="0" u="none" strike="noStrike" kern="0" cap="none" spc="0" normalizeH="0" baseline="0" noProof="0" dirty="0">
              <a:ln>
                <a:noFill/>
              </a:ln>
              <a:solidFill>
                <a:srgbClr val="FFFFFF"/>
              </a:solidFill>
              <a:effectLst/>
              <a:uLnTx/>
              <a:uFillTx/>
              <a:latin typeface="+mn-lt"/>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98"/>
          <p:cNvPicPr>
            <a:picLocks noChangeAspect="1"/>
          </p:cNvPicPr>
          <p:nvPr/>
        </p:nvPicPr>
        <p:blipFill>
          <a:blip r:embed="rId2"/>
          <a:stretch>
            <a:fillRect/>
          </a:stretch>
        </p:blipFill>
        <p:spPr>
          <a:xfrm>
            <a:off x="1168401" y="208160"/>
            <a:ext cx="1550035" cy="625750"/>
          </a:xfrm>
          <a:prstGeom prst="rect">
            <a:avLst/>
          </a:prstGeom>
          <a:noFill/>
          <a:ln w="9525">
            <a:noFill/>
          </a:ln>
        </p:spPr>
      </p:pic>
      <p:sp>
        <p:nvSpPr>
          <p:cNvPr id="100" name="文本框 99"/>
          <p:cNvSpPr txBox="1"/>
          <p:nvPr/>
        </p:nvSpPr>
        <p:spPr>
          <a:xfrm>
            <a:off x="2860676" y="450056"/>
            <a:ext cx="2868295" cy="369212"/>
          </a:xfrm>
          <a:prstGeom prst="rect">
            <a:avLst/>
          </a:prstGeom>
          <a:noFill/>
          <a:ln w="9525">
            <a:noFill/>
          </a:ln>
        </p:spPr>
        <p:txBody>
          <a:bodyPr wrap="square">
            <a:spAutoFit/>
          </a:bodyPr>
          <a:lstStyle/>
          <a:p>
            <a:pPr marL="0" indent="0" algn="l" eaLnBrk="1" fontAlgn="auto" latinLnBrk="0" hangingPunct="1"/>
            <a:r>
              <a:rPr lang="zh-CN" sz="1800" b="1">
                <a:solidFill>
                  <a:srgbClr val="0000FF"/>
                </a:solidFill>
                <a:latin typeface="微软雅黑" panose="020B0503020204020204" charset="-122"/>
                <a:ea typeface="微软雅黑" panose="020B0503020204020204" charset="-122"/>
              </a:rPr>
              <a:t>二、声音的特性</a:t>
            </a:r>
          </a:p>
        </p:txBody>
      </p:sp>
      <p:sp>
        <p:nvSpPr>
          <p:cNvPr id="3" name="文本框 2"/>
          <p:cNvSpPr txBox="1"/>
          <p:nvPr/>
        </p:nvSpPr>
        <p:spPr>
          <a:xfrm>
            <a:off x="283845" y="928122"/>
            <a:ext cx="8768080" cy="4256756"/>
          </a:xfrm>
          <a:prstGeom prst="rect">
            <a:avLst/>
          </a:prstGeom>
          <a:noFill/>
          <a:ln w="9525">
            <a:noFill/>
          </a:ln>
        </p:spPr>
        <p:txBody>
          <a:bodyPr wrap="square">
            <a:spAutoFit/>
          </a:bodyPr>
          <a:lstStyle/>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1.声音的特性：声音的特性有音调、响度和音色三个方面。</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2.音调是指声音的调门高低。音调高低是由声源振动的</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频率</a:t>
            </a:r>
            <a:r>
              <a:rPr lang="zh-CN" sz="2000" b="0">
                <a:latin typeface="微软雅黑" panose="020B0503020204020204" charset="-122"/>
                <a:ea typeface="微软雅黑" panose="020B0503020204020204" charset="-122"/>
                <a:cs typeface="微软雅黑" panose="020B0503020204020204" charset="-122"/>
              </a:rPr>
              <a:t>决定的，频率越高，音调越高；频率越低，音调越低。</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3.响度是指声音的大小。响度与声源振动的</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振幅</a:t>
            </a:r>
            <a:r>
              <a:rPr lang="zh-CN" sz="2000" b="0">
                <a:latin typeface="微软雅黑" panose="020B0503020204020204" charset="-122"/>
                <a:ea typeface="微软雅黑" panose="020B0503020204020204" charset="-122"/>
                <a:cs typeface="微软雅黑" panose="020B0503020204020204" charset="-122"/>
              </a:rPr>
              <a:t>有关，振幅越大，响度越大；响度还与距声源的远近有关，距声源越近，响度越大。</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4.音色是指声音的</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品质</a:t>
            </a:r>
            <a:r>
              <a:rPr lang="zh-CN" sz="2000" b="0">
                <a:latin typeface="微软雅黑" panose="020B0503020204020204" charset="-122"/>
                <a:ea typeface="微软雅黑" panose="020B0503020204020204" charset="-122"/>
                <a:cs typeface="微软雅黑" panose="020B0503020204020204" charset="-122"/>
              </a:rPr>
              <a:t>与特征，它与声源的材料、结构有关。不同物体发出声音的音调和响度可能相同，但</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音色</a:t>
            </a:r>
            <a:r>
              <a:rPr lang="zh-CN" sz="2000" b="0">
                <a:latin typeface="微软雅黑" panose="020B0503020204020204" charset="-122"/>
                <a:ea typeface="微软雅黑" panose="020B0503020204020204" charset="-122"/>
                <a:cs typeface="微软雅黑" panose="020B0503020204020204" charset="-122"/>
              </a:rPr>
              <a:t>却一定不同。</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人的听觉所能听到的声音频率范围在20Hz到20000Hz之间。高于20000Hz叫超声波，低于20Hz叫次声波。</a:t>
            </a:r>
          </a:p>
        </p:txBody>
      </p:sp>
    </p:spTree>
    <p:extLst>
      <p:ext uri="{BB962C8B-B14F-4D97-AF65-F5344CB8AC3E}">
        <p14:creationId xmlns:p14="http://schemas.microsoft.com/office/powerpoint/2010/main" val="1470361151"/>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000"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000" fill="hold">
                                          <p:stCondLst>
                                            <p:cond delay="0"/>
                                          </p:stCondLst>
                                        </p:cTn>
                                        <p:tgtEl>
                                          <p:spTgt spid="3">
                                            <p:txEl>
                                              <p:pRg st="2" end="2"/>
                                            </p:txEl>
                                          </p:spTgt>
                                        </p:tgtEl>
                                        <p:attrNameLst>
                                          <p:attrName>style.visibility</p:attrName>
                                        </p:attrNameLst>
                                      </p:cBhvr>
                                      <p:to>
                                        <p:strVal val="visible"/>
                                      </p:to>
                                    </p:set>
                                    <p:animEffect transition="in" filter="checkerboard(across)">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000" fill="hold">
                                          <p:stCondLst>
                                            <p:cond delay="0"/>
                                          </p:stCondLst>
                                        </p:cTn>
                                        <p:tgtEl>
                                          <p:spTgt spid="3">
                                            <p:txEl>
                                              <p:pRg st="3" end="3"/>
                                            </p:txEl>
                                          </p:spTgt>
                                        </p:tgtEl>
                                        <p:attrNameLst>
                                          <p:attrName>style.visibility</p:attrName>
                                        </p:attrNameLst>
                                      </p:cBhvr>
                                      <p:to>
                                        <p:strVal val="visible"/>
                                      </p:to>
                                    </p:set>
                                    <p:animEffect transition="in" filter="checkerboard(across)">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000" fill="hold">
                                          <p:stCondLst>
                                            <p:cond delay="0"/>
                                          </p:stCondLst>
                                        </p:cTn>
                                        <p:tgtEl>
                                          <p:spTgt spid="3">
                                            <p:txEl>
                                              <p:pRg st="4" end="4"/>
                                            </p:txEl>
                                          </p:spTgt>
                                        </p:tgtEl>
                                        <p:attrNameLst>
                                          <p:attrName>style.visibility</p:attrName>
                                        </p:attrNameLst>
                                      </p:cBhvr>
                                      <p:to>
                                        <p:strVal val="visible"/>
                                      </p:to>
                                    </p:set>
                                    <p:animEffect transition="in" filter="checkerboard(across)">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mn-lt"/>
                <a:ea typeface="方正舒体" panose="02010601030101010101" pitchFamily="2" charset="-122"/>
                <a:sym typeface="微软雅黑" panose="020B0503020204020204" charset="-122"/>
              </a:rPr>
              <a:t>2</a:t>
            </a:r>
            <a:endParaRPr kumimoji="0" sz="3200" b="0" i="0" u="none" strike="noStrike" kern="0" cap="none" spc="0" normalizeH="0" baseline="0" noProof="0" dirty="0">
              <a:ln>
                <a:noFill/>
              </a:ln>
              <a:solidFill>
                <a:srgbClr val="FFFFFF"/>
              </a:solidFill>
              <a:effectLst/>
              <a:uLnTx/>
              <a:uFillTx/>
              <a:latin typeface="+mn-lt"/>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98"/>
          <p:cNvPicPr>
            <a:picLocks noChangeAspect="1"/>
          </p:cNvPicPr>
          <p:nvPr/>
        </p:nvPicPr>
        <p:blipFill>
          <a:blip r:embed="rId2"/>
          <a:stretch>
            <a:fillRect/>
          </a:stretch>
        </p:blipFill>
        <p:spPr>
          <a:xfrm>
            <a:off x="1168401" y="208160"/>
            <a:ext cx="1550035" cy="625750"/>
          </a:xfrm>
          <a:prstGeom prst="rect">
            <a:avLst/>
          </a:prstGeom>
          <a:noFill/>
          <a:ln w="9525">
            <a:noFill/>
          </a:ln>
        </p:spPr>
      </p:pic>
      <p:sp>
        <p:nvSpPr>
          <p:cNvPr id="100" name="文本框 99"/>
          <p:cNvSpPr txBox="1"/>
          <p:nvPr/>
        </p:nvSpPr>
        <p:spPr>
          <a:xfrm>
            <a:off x="2860676" y="450056"/>
            <a:ext cx="2868295" cy="369212"/>
          </a:xfrm>
          <a:prstGeom prst="rect">
            <a:avLst/>
          </a:prstGeom>
          <a:noFill/>
          <a:ln w="9525">
            <a:noFill/>
          </a:ln>
        </p:spPr>
        <p:txBody>
          <a:bodyPr wrap="square">
            <a:spAutoFit/>
          </a:bodyPr>
          <a:lstStyle/>
          <a:p>
            <a:pPr marL="0" indent="0" algn="l" eaLnBrk="1" fontAlgn="auto" latinLnBrk="0" hangingPunct="1"/>
            <a:r>
              <a:rPr lang="zh-CN" sz="1800" b="1">
                <a:solidFill>
                  <a:srgbClr val="0000FF"/>
                </a:solidFill>
                <a:latin typeface="微软雅黑" panose="020B0503020204020204" charset="-122"/>
                <a:ea typeface="微软雅黑" panose="020B0503020204020204" charset="-122"/>
              </a:rPr>
              <a:t>三、声音的利用</a:t>
            </a:r>
          </a:p>
        </p:txBody>
      </p:sp>
      <p:sp>
        <p:nvSpPr>
          <p:cNvPr id="3" name="文本框 2"/>
          <p:cNvSpPr txBox="1"/>
          <p:nvPr/>
        </p:nvSpPr>
        <p:spPr>
          <a:xfrm>
            <a:off x="327026" y="1000691"/>
            <a:ext cx="8646795" cy="2405605"/>
          </a:xfrm>
          <a:prstGeom prst="rect">
            <a:avLst/>
          </a:prstGeom>
          <a:noFill/>
          <a:ln w="9525">
            <a:noFill/>
          </a:ln>
        </p:spPr>
        <p:txBody>
          <a:bodyPr wrap="square">
            <a:spAutoFit/>
          </a:bodyPr>
          <a:lstStyle/>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1.声音能够传递</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信息</a:t>
            </a:r>
            <a:r>
              <a:rPr lang="zh-CN" sz="2000" b="0">
                <a:latin typeface="微软雅黑" panose="020B0503020204020204" charset="-122"/>
                <a:ea typeface="微软雅黑" panose="020B0503020204020204" charset="-122"/>
                <a:cs typeface="微软雅黑" panose="020B0503020204020204" charset="-122"/>
              </a:rPr>
              <a:t>。人们说话进行交流，医生用听诊器查病，敲击铁轨判断故障等，都是声音传递信息的例子。</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2.声音可以传递</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能量</a:t>
            </a:r>
            <a:r>
              <a:rPr lang="zh-CN" sz="2000" b="0">
                <a:latin typeface="微软雅黑" panose="020B0503020204020204" charset="-122"/>
                <a:ea typeface="微软雅黑" panose="020B0503020204020204" charset="-122"/>
                <a:cs typeface="微软雅黑" panose="020B0503020204020204" charset="-122"/>
              </a:rPr>
              <a:t>。飞机起飞时，旁边建筑物玻璃被振响、爆炸声震碎玻璃、雪山中不能高声说话、超声波碎石机振碎人体内结石等现象，都说明声音在传播过程中伴随着能量传播。</a:t>
            </a:r>
          </a:p>
        </p:txBody>
      </p:sp>
    </p:spTree>
    <p:extLst>
      <p:ext uri="{BB962C8B-B14F-4D97-AF65-F5344CB8AC3E}">
        <p14:creationId xmlns:p14="http://schemas.microsoft.com/office/powerpoint/2010/main" val="2165650288"/>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000"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mn-lt"/>
                <a:ea typeface="方正舒体" panose="02010601030101010101" pitchFamily="2" charset="-122"/>
                <a:sym typeface="微软雅黑" panose="020B0503020204020204" charset="-122"/>
              </a:rPr>
              <a:t>2</a:t>
            </a:r>
            <a:endParaRPr kumimoji="0" sz="3200" b="0" i="0" u="none" strike="noStrike" kern="0" cap="none" spc="0" normalizeH="0" baseline="0" noProof="0" dirty="0">
              <a:ln>
                <a:noFill/>
              </a:ln>
              <a:solidFill>
                <a:srgbClr val="FFFFFF"/>
              </a:solidFill>
              <a:effectLst/>
              <a:uLnTx/>
              <a:uFillTx/>
              <a:latin typeface="+mn-lt"/>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98"/>
          <p:cNvPicPr>
            <a:picLocks noChangeAspect="1"/>
          </p:cNvPicPr>
          <p:nvPr/>
        </p:nvPicPr>
        <p:blipFill>
          <a:blip r:embed="rId2"/>
          <a:stretch>
            <a:fillRect/>
          </a:stretch>
        </p:blipFill>
        <p:spPr>
          <a:xfrm>
            <a:off x="1168401" y="208160"/>
            <a:ext cx="1550035" cy="625750"/>
          </a:xfrm>
          <a:prstGeom prst="rect">
            <a:avLst/>
          </a:prstGeom>
          <a:noFill/>
          <a:ln w="9525">
            <a:noFill/>
          </a:ln>
        </p:spPr>
      </p:pic>
      <p:sp>
        <p:nvSpPr>
          <p:cNvPr id="100" name="文本框 99"/>
          <p:cNvSpPr txBox="1"/>
          <p:nvPr/>
        </p:nvSpPr>
        <p:spPr>
          <a:xfrm>
            <a:off x="2860676" y="450056"/>
            <a:ext cx="2868295" cy="369212"/>
          </a:xfrm>
          <a:prstGeom prst="rect">
            <a:avLst/>
          </a:prstGeom>
          <a:noFill/>
          <a:ln w="9525">
            <a:noFill/>
          </a:ln>
        </p:spPr>
        <p:txBody>
          <a:bodyPr wrap="square">
            <a:spAutoFit/>
          </a:bodyPr>
          <a:lstStyle/>
          <a:p>
            <a:pPr marL="0" indent="0" algn="l" eaLnBrk="1" fontAlgn="auto" latinLnBrk="0" hangingPunct="1"/>
            <a:r>
              <a:rPr lang="zh-CN" sz="1800" b="1">
                <a:solidFill>
                  <a:srgbClr val="0000FF"/>
                </a:solidFill>
                <a:latin typeface="微软雅黑" panose="020B0503020204020204" charset="-122"/>
                <a:ea typeface="微软雅黑" panose="020B0503020204020204" charset="-122"/>
              </a:rPr>
              <a:t>四、噪声及其防治</a:t>
            </a:r>
          </a:p>
        </p:txBody>
      </p:sp>
      <p:sp>
        <p:nvSpPr>
          <p:cNvPr id="3" name="文本框 2"/>
          <p:cNvSpPr txBox="1"/>
          <p:nvPr/>
        </p:nvSpPr>
        <p:spPr>
          <a:xfrm>
            <a:off x="327026" y="946583"/>
            <a:ext cx="8646795" cy="1480029"/>
          </a:xfrm>
          <a:prstGeom prst="rect">
            <a:avLst/>
          </a:prstGeom>
          <a:noFill/>
          <a:ln w="9525">
            <a:noFill/>
          </a:ln>
        </p:spPr>
        <p:txBody>
          <a:bodyPr wrap="square">
            <a:spAutoFit/>
          </a:bodyPr>
          <a:lstStyle/>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1.广义上讲，凡是影响我们正常生活、学习和工作，以及对人们活动产生干扰的声音都叫噪声。</a:t>
            </a:r>
          </a:p>
          <a:p>
            <a:pPr marL="0" indent="0" algn="l" eaLnBrk="1" fontAlgn="auto" latinLnBrk="0" hangingPunct="1">
              <a:lnSpc>
                <a:spcPct val="150000"/>
              </a:lnSpc>
            </a:pPr>
            <a:r>
              <a:rPr lang="zh-CN" sz="2000" b="0">
                <a:latin typeface="微软雅黑" panose="020B0503020204020204" charset="-122"/>
                <a:ea typeface="微软雅黑" panose="020B0503020204020204" charset="-122"/>
                <a:cs typeface="微软雅黑" panose="020B0503020204020204" charset="-122"/>
              </a:rPr>
              <a:t>2.噪声的控制主要从</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噪声的产生</a:t>
            </a:r>
            <a:r>
              <a:rPr lang="zh-CN" sz="2000" b="0">
                <a:latin typeface="微软雅黑" panose="020B0503020204020204" charset="-122"/>
                <a:ea typeface="微软雅黑" panose="020B0503020204020204" charset="-122"/>
                <a:cs typeface="微软雅黑" panose="020B0503020204020204" charset="-122"/>
              </a:rPr>
              <a:t>、</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噪声的传播</a:t>
            </a:r>
            <a:r>
              <a:rPr lang="zh-CN" sz="2000" b="0">
                <a:latin typeface="微软雅黑" panose="020B0503020204020204" charset="-122"/>
                <a:ea typeface="微软雅黑" panose="020B0503020204020204" charset="-122"/>
                <a:cs typeface="微软雅黑" panose="020B0503020204020204" charset="-122"/>
              </a:rPr>
              <a:t>和</a:t>
            </a:r>
            <a:r>
              <a:rPr lang="zh-CN" sz="20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噪声的接收</a:t>
            </a:r>
            <a:r>
              <a:rPr lang="zh-CN" sz="2000" b="0">
                <a:latin typeface="微软雅黑" panose="020B0503020204020204" charset="-122"/>
                <a:ea typeface="微软雅黑" panose="020B0503020204020204" charset="-122"/>
                <a:cs typeface="微软雅黑" panose="020B0503020204020204" charset="-122"/>
              </a:rPr>
              <a:t>三方面加以控制。</a:t>
            </a:r>
          </a:p>
        </p:txBody>
      </p:sp>
    </p:spTree>
    <p:extLst>
      <p:ext uri="{BB962C8B-B14F-4D97-AF65-F5344CB8AC3E}">
        <p14:creationId xmlns:p14="http://schemas.microsoft.com/office/powerpoint/2010/main" val="165230111"/>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000"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考点一：声音的产生与传播</a:t>
            </a:r>
          </a:p>
        </p:txBody>
      </p:sp>
      <p:sp>
        <p:nvSpPr>
          <p:cNvPr id="3" name="文本框 2"/>
          <p:cNvSpPr txBox="1"/>
          <p:nvPr/>
        </p:nvSpPr>
        <p:spPr>
          <a:xfrm>
            <a:off x="327026" y="1000691"/>
            <a:ext cx="7812405" cy="3970318"/>
          </a:xfrm>
          <a:prstGeom prst="rect">
            <a:avLst/>
          </a:prstGeom>
          <a:noFill/>
          <a:ln w="9525">
            <a:noFill/>
          </a:ln>
        </p:spPr>
        <p:txBody>
          <a:bodyPr wrap="square">
            <a:spAutoFit/>
          </a:bodyPr>
          <a:lstStyle/>
          <a:p>
            <a:pPr marL="0" indent="0" algn="l" eaLnBrk="1" fontAlgn="auto" latinLnBrk="0" hangingPunct="1">
              <a:lnSpc>
                <a:spcPct val="150000"/>
              </a:lnSpc>
            </a:pPr>
            <a:r>
              <a:rPr lang="en-US" altLang="zh-CN" sz="2400" b="1">
                <a:latin typeface="微软雅黑" panose="020B0503020204020204" charset="-122"/>
                <a:ea typeface="微软雅黑" panose="020B0503020204020204" charset="-122"/>
                <a:cs typeface="微软雅黑" panose="020B0503020204020204" charset="-122"/>
              </a:rPr>
              <a:t>1.</a:t>
            </a:r>
            <a:r>
              <a:rPr sz="2400">
                <a:latin typeface="微软雅黑" panose="020B0503020204020204" charset="-122"/>
                <a:ea typeface="微软雅黑" panose="020B0503020204020204" charset="-122"/>
                <a:cs typeface="微软雅黑" panose="020B0503020204020204" charset="-122"/>
              </a:rPr>
              <a:t>（2019·湘潭）关于图所示的民族吹管乐器唢呐，下列说法正确的是（　　）。</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A．吹奏时按压不同位置的气孔，主要改变了声音的响度；</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B．用不同的力度吹奏主要改变了声音的音调；</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C．唢呐前端的喇叭主要改变了声音的音色；</a:t>
            </a:r>
          </a:p>
          <a:p>
            <a:pPr marL="0" indent="0" algn="l" eaLnBrk="1" fontAlgn="auto" latinLnBrk="0" hangingPunct="1">
              <a:lnSpc>
                <a:spcPct val="150000"/>
              </a:lnSpc>
            </a:pPr>
            <a:r>
              <a:rPr sz="2400">
                <a:latin typeface="微软雅黑" panose="020B0503020204020204" charset="-122"/>
                <a:ea typeface="微软雅黑" panose="020B0503020204020204" charset="-122"/>
                <a:cs typeface="微软雅黑" panose="020B0503020204020204" charset="-122"/>
              </a:rPr>
              <a:t>D．唢呐发出的声音不能在真空中传播</a:t>
            </a:r>
          </a:p>
        </p:txBody>
      </p:sp>
      <p:sp>
        <p:nvSpPr>
          <p:cNvPr id="10" name="文本框 9"/>
          <p:cNvSpPr txBox="1"/>
          <p:nvPr/>
        </p:nvSpPr>
        <p:spPr>
          <a:xfrm>
            <a:off x="2743200" y="1749937"/>
            <a:ext cx="326369"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lang="en-US" altLang="zh-CN" sz="240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D</a:t>
            </a:r>
            <a:endParaRPr kumimoji="0" lang="en-US" altLang="zh-CN" sz="2400" b="0" i="0" u="none" strike="noStrike" cap="none" spc="0" normalizeH="0" baseline="0">
              <a:ln>
                <a:noFill/>
              </a:ln>
              <a:solidFill>
                <a:srgbClr val="FF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微软雅黑" panose="020B0503020204020204" charset="-122"/>
              <a:sym typeface="+mn-ea"/>
            </a:endParaRPr>
          </a:p>
        </p:txBody>
      </p:sp>
      <p:pic>
        <p:nvPicPr>
          <p:cNvPr id="4" name="图片 -2147482326" descr=" "/>
          <p:cNvPicPr>
            <a:picLocks noChangeAspect="1"/>
          </p:cNvPicPr>
          <p:nvPr/>
        </p:nvPicPr>
        <p:blipFill>
          <a:blip r:embed="rId3"/>
          <a:stretch>
            <a:fillRect/>
          </a:stretch>
        </p:blipFill>
        <p:spPr>
          <a:xfrm>
            <a:off x="6757671" y="2968971"/>
            <a:ext cx="2117725" cy="1455203"/>
          </a:xfrm>
          <a:prstGeom prst="rect">
            <a:avLst/>
          </a:prstGeom>
          <a:noFill/>
          <a:ln w="9525">
            <a:noFill/>
          </a:ln>
        </p:spPr>
      </p:pic>
    </p:spTree>
    <p:extLst>
      <p:ext uri="{BB962C8B-B14F-4D97-AF65-F5344CB8AC3E}">
        <p14:creationId xmlns:p14="http://schemas.microsoft.com/office/powerpoint/2010/main" val="2764309423"/>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10"/>
                                        </p:tgtEl>
                                        <p:attrNameLst>
                                          <p:attrName>style.visibility</p:attrName>
                                        </p:attrNameLst>
                                      </p:cBhvr>
                                      <p:to>
                                        <p:strVal val="visible"/>
                                      </p:to>
                                    </p:set>
                                    <p:animEffect transition="in" filter="checkerboard(across)">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743201" y="435415"/>
            <a:ext cx="338010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考点一：声音的产生与传播</a:t>
            </a:r>
          </a:p>
        </p:txBody>
      </p:sp>
      <p:sp>
        <p:nvSpPr>
          <p:cNvPr id="3" name="文本框 2"/>
          <p:cNvSpPr txBox="1"/>
          <p:nvPr/>
        </p:nvSpPr>
        <p:spPr>
          <a:xfrm>
            <a:off x="327025" y="1000691"/>
            <a:ext cx="8667750" cy="1757575"/>
          </a:xfrm>
          <a:prstGeom prst="rect">
            <a:avLst/>
          </a:prstGeom>
          <a:noFill/>
          <a:ln w="9525">
            <a:noFill/>
          </a:ln>
        </p:spPr>
        <p:txBody>
          <a:bodyPr wrap="square">
            <a:spAutoFit/>
          </a:bodyPr>
          <a:lstStyle/>
          <a:p>
            <a:pPr marL="0" indent="0" algn="l" eaLnBrk="1" fontAlgn="auto" latinLnBrk="0" hangingPunct="1">
              <a:lnSpc>
                <a:spcPct val="150000"/>
              </a:lnSpc>
            </a:pPr>
            <a:r>
              <a:rPr sz="1800">
                <a:solidFill>
                  <a:srgbClr val="1116CC"/>
                </a:solidFill>
                <a:latin typeface="微软雅黑" panose="020B0503020204020204" charset="-122"/>
                <a:ea typeface="微软雅黑" panose="020B0503020204020204" charset="-122"/>
                <a:cs typeface="微软雅黑" panose="020B0503020204020204" charset="-122"/>
              </a:rPr>
              <a:t>【点睛】任何声音都是物体振动产生的，考查此考点的考题较多。通过一个乐器考查声的音调和响度，以及传播，同学们要留心生活。（1）唢呐属于管乐，对于管乐依靠空气柱振动，空气柱的长度和粗细影响音调，吹力大小影响响度。（2）喇叭可以减弱声音的分散，增大响度的。（3）声音是不能在真空中传播的。</a:t>
            </a:r>
          </a:p>
        </p:txBody>
      </p:sp>
      <p:sp>
        <p:nvSpPr>
          <p:cNvPr id="7" name="文本框 6"/>
          <p:cNvSpPr txBox="1"/>
          <p:nvPr/>
        </p:nvSpPr>
        <p:spPr>
          <a:xfrm>
            <a:off x="283845" y="2758266"/>
            <a:ext cx="8851900" cy="2173893"/>
          </a:xfrm>
          <a:prstGeom prst="rect">
            <a:avLst/>
          </a:prstGeom>
          <a:noFill/>
          <a:ln w="9525">
            <a:noFill/>
          </a:ln>
        </p:spPr>
        <p:txBody>
          <a:bodyPr wrap="square">
            <a:spAutoFit/>
          </a:bodyPr>
          <a:lstStyle/>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【解析】A、吹奏时按压不同位置的气孔，改变了空气柱的长短，改变了空气柱的振动频率，从而改变了声音的音调，故A错误。</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B、用不同的力度吹奏，改变了空气柱的振动幅度，改变了声音的响度，故B错误。</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C、唢呐前端的喇叭主要是减弱声音的分散，可以增大声音的响度，故C错误。</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D、所有的声音都不能在真空中传播，故D正确。故选D。</a:t>
            </a:r>
            <a:endParaRPr lang="zh-CN" altLang="en-US" sz="1800" b="0">
              <a:solidFill>
                <a:srgbClr val="FF0000"/>
              </a:solidFill>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64115889"/>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7"/>
                                        </p:tgtEl>
                                        <p:attrNameLst>
                                          <p:attrName>style.visibility</p:attrName>
                                        </p:attrNameLst>
                                      </p:cBhvr>
                                      <p:to>
                                        <p:strVal val="visible"/>
                                      </p:to>
                                    </p:set>
                                    <p:animEffect transition="in" filter="checkerboard(across)">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3332</Words>
  <Application>Microsoft Office PowerPoint</Application>
  <PresentationFormat>全屏显示(16:9)</PresentationFormat>
  <Paragraphs>306</Paragraphs>
  <Slides>45</Slides>
  <Notes>0</Notes>
  <HiddenSlides>0</HiddenSlides>
  <MMClips>0</MMClips>
  <ScaleCrop>false</ScaleCrop>
  <HeadingPairs>
    <vt:vector size="4" baseType="variant">
      <vt:variant>
        <vt:lpstr>主题</vt:lpstr>
      </vt:variant>
      <vt:variant>
        <vt:i4>1</vt:i4>
      </vt:variant>
      <vt:variant>
        <vt:lpstr>幻灯片标题</vt:lpstr>
      </vt:variant>
      <vt:variant>
        <vt:i4>45</vt:i4>
      </vt:variant>
    </vt:vector>
  </HeadingPairs>
  <TitlesOfParts>
    <vt:vector size="46"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User</cp:lastModifiedBy>
  <cp:revision>4</cp:revision>
  <dcterms:created xsi:type="dcterms:W3CDTF">2020-03-15T12:28:02Z</dcterms:created>
  <dcterms:modified xsi:type="dcterms:W3CDTF">2020-04-16T23:51:53Z</dcterms:modified>
</cp:coreProperties>
</file>