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300" r:id="rId4"/>
    <p:sldId id="260" r:id="rId5"/>
    <p:sldId id="281" r:id="rId6"/>
    <p:sldId id="259" r:id="rId7"/>
    <p:sldId id="282" r:id="rId8"/>
    <p:sldId id="296" r:id="rId9"/>
    <p:sldId id="283" r:id="rId10"/>
    <p:sldId id="297" r:id="rId11"/>
    <p:sldId id="301" r:id="rId12"/>
    <p:sldId id="298" r:id="rId13"/>
    <p:sldId id="284" r:id="rId14"/>
    <p:sldId id="299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DEE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-1194" y="-96"/>
      </p:cViewPr>
      <p:guideLst>
        <p:guide orient="horz" pos="2111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页眉占位符 2355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23555" name="日期占位符 2355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23556" name="幻灯片图像占位符 2355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文本占位符 2355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3558" name="页脚占位符 2355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23559" name="灯片编号占位符 2355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245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dirty="0"/>
              <a:t>孔隆教育  </a:t>
            </a:r>
            <a:r>
              <a:rPr lang="en-US" altLang="zh-CN" dirty="0"/>
              <a:t>http://mykonglong.taobao.com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21" name="图片 9220" descr="物理课件背景图片1"/>
          <p:cNvPicPr>
            <a:picLocks noChangeAspect="1"/>
          </p:cNvPicPr>
          <p:nvPr userDrawn="1"/>
        </p:nvPicPr>
        <p:blipFill>
          <a:blip r:embed="rId2" cstate="print"/>
          <a:srcRect b="89120"/>
          <a:stretch>
            <a:fillRect/>
          </a:stretch>
        </p:blipFill>
        <p:spPr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>
            <a:off x="635" y="753745"/>
            <a:ext cx="9129395" cy="611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t0115dc459b3306130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35" y="2783840"/>
            <a:ext cx="9143365" cy="243205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-41910" y="2700655"/>
            <a:ext cx="9222740" cy="8255"/>
          </a:xfrm>
          <a:prstGeom prst="line">
            <a:avLst/>
          </a:prstGeom>
          <a:ln w="28575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-36830" y="5300980"/>
            <a:ext cx="9187815" cy="21590"/>
          </a:xfrm>
          <a:prstGeom prst="line">
            <a:avLst/>
          </a:prstGeom>
          <a:ln w="28575" cmpd="sng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5142230" y="3739515"/>
            <a:ext cx="1017270" cy="1068070"/>
          </a:xfrm>
          <a:prstGeom prst="ellipse">
            <a:avLst/>
          </a:prstGeom>
          <a:blipFill rotWithShape="1">
            <a:blip r:embed="rId4" cstate="print"/>
            <a:stretch>
              <a:fillRect/>
            </a:stretch>
          </a:blip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5925820" y="2261870"/>
            <a:ext cx="1781810" cy="1801495"/>
          </a:xfrm>
          <a:prstGeom prst="ellipse">
            <a:avLst/>
          </a:prstGeom>
          <a:blipFill rotWithShape="1">
            <a:blip r:embed="rId5" cstate="print"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7590790" y="3202305"/>
            <a:ext cx="1590675" cy="1605280"/>
          </a:xfrm>
          <a:prstGeom prst="ellipse">
            <a:avLst/>
          </a:prstGeom>
          <a:blipFill rotWithShape="1">
            <a:blip r:embed="rId6" cstate="print"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159500" y="4258310"/>
            <a:ext cx="1548130" cy="1581785"/>
          </a:xfrm>
          <a:prstGeom prst="ellipse">
            <a:avLst/>
          </a:prstGeom>
          <a:blipFill rotWithShape="1">
            <a:blip r:embed="rId7" cstate="print"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图片 1030" descr="课件母版背景副本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39420" y="1674495"/>
            <a:ext cx="8229600" cy="343344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6804660" y="4725035"/>
            <a:ext cx="194373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kx.pyjy.net/zttj/qhhyh/tuxiang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26032;&#24314;&#25991;&#20214;&#22841;\&#27700;&#30340;&#27832;&#33150;&#35268;&#24459;)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26032;&#24314;&#25991;&#20214;&#22841;\&#37202;&#31934;&#30340;&#27773;&#21270;&#21644;&#28082;&#21270;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1021;&#20013;&#29289;&#29702;&#65306;&#24433;&#21709;&#33976;&#21457;&#24555;&#24930;&#30340;&#22240;&#32032;&#30340;&#24212;&#29992;_&#26631;&#28165;.3g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27773;&#21270;&#21644;&#28082;&#21270;/&#21021;&#20013;&#29289;&#29702;&#65306;&#24433;&#21709;&#33976;&#21457;&#24555;&#24930;&#30340;&#22240;&#32032;&#30340;&#24212;&#29992;_&#26631;&#28165;.ku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/>
          <p:cNvSpPr txBox="1"/>
          <p:nvPr/>
        </p:nvSpPr>
        <p:spPr>
          <a:xfrm>
            <a:off x="1007428" y="1413828"/>
            <a:ext cx="71278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400" dirty="0">
                <a:latin typeface="楷体_GB2312" pitchFamily="49" charset="-122"/>
                <a:ea typeface="楷体_GB2312" pitchFamily="49" charset="-122"/>
              </a:rPr>
              <a:t>汽化和液化</a:t>
            </a:r>
          </a:p>
        </p:txBody>
      </p:sp>
      <p:sp>
        <p:nvSpPr>
          <p:cNvPr id="9220" name="TextBox 3"/>
          <p:cNvSpPr txBox="1"/>
          <p:nvPr/>
        </p:nvSpPr>
        <p:spPr>
          <a:xfrm>
            <a:off x="431800" y="749300"/>
            <a:ext cx="3240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第三章 第</a:t>
            </a:r>
            <a:r>
              <a:rPr lang="en-US" altLang="zh-CN" sz="2400" dirty="0" smtClean="0">
                <a:solidFill>
                  <a:srgbClr val="111111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 dirty="0" smtClean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  <a:t>节</a:t>
            </a:r>
            <a:endParaRPr lang="zh-CN" altLang="en-US" sz="2400" dirty="0">
              <a:solidFill>
                <a:srgbClr val="11111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1300" y="504825"/>
            <a:ext cx="4533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探究水沸腾的特点</a:t>
            </a:r>
          </a:p>
        </p:txBody>
      </p:sp>
      <p:pic>
        <p:nvPicPr>
          <p:cNvPr id="67589" name="Picture 5" descr="8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6845" y="1348105"/>
            <a:ext cx="4254500" cy="4954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1" name="Line 7"/>
          <p:cNvSpPr/>
          <p:nvPr/>
        </p:nvSpPr>
        <p:spPr>
          <a:xfrm flipH="1" flipV="1">
            <a:off x="2300605" y="4714240"/>
            <a:ext cx="1550670" cy="10160"/>
          </a:xfrm>
          <a:prstGeom prst="lin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592" name="Rectangle 8"/>
          <p:cNvSpPr/>
          <p:nvPr/>
        </p:nvSpPr>
        <p:spPr>
          <a:xfrm>
            <a:off x="1129030" y="4519930"/>
            <a:ext cx="971550" cy="398780"/>
          </a:xfrm>
          <a:prstGeom prst="rect">
            <a:avLst/>
          </a:prstGeom>
          <a:noFill/>
          <a:ln w="317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铁架台</a:t>
            </a:r>
          </a:p>
        </p:txBody>
      </p:sp>
      <p:sp>
        <p:nvSpPr>
          <p:cNvPr id="67593" name="Rectangle 9"/>
          <p:cNvSpPr/>
          <p:nvPr/>
        </p:nvSpPr>
        <p:spPr>
          <a:xfrm>
            <a:off x="7380605" y="5734050"/>
            <a:ext cx="1087755" cy="39878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酒精灯</a:t>
            </a:r>
          </a:p>
        </p:txBody>
      </p:sp>
      <p:sp>
        <p:nvSpPr>
          <p:cNvPr id="67594" name="Line 10"/>
          <p:cNvSpPr/>
          <p:nvPr/>
        </p:nvSpPr>
        <p:spPr>
          <a:xfrm>
            <a:off x="5853430" y="5933440"/>
            <a:ext cx="1455420" cy="635"/>
          </a:xfrm>
          <a:prstGeom prst="line">
            <a:avLst/>
          </a:prstGeom>
          <a:noFill/>
          <a:ln w="158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595" name="Rectangle 11"/>
          <p:cNvSpPr/>
          <p:nvPr/>
        </p:nvSpPr>
        <p:spPr>
          <a:xfrm>
            <a:off x="7380605" y="3933825"/>
            <a:ext cx="1087755" cy="39878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石棉网</a:t>
            </a:r>
          </a:p>
        </p:txBody>
      </p:sp>
      <p:sp>
        <p:nvSpPr>
          <p:cNvPr id="67596" name="Line 12"/>
          <p:cNvSpPr/>
          <p:nvPr/>
        </p:nvSpPr>
        <p:spPr>
          <a:xfrm>
            <a:off x="6301740" y="4100830"/>
            <a:ext cx="1007745" cy="41910"/>
          </a:xfrm>
          <a:prstGeom prst="line">
            <a:avLst/>
          </a:prstGeom>
          <a:noFill/>
          <a:ln w="158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597" name="Rectangle 13"/>
          <p:cNvSpPr/>
          <p:nvPr/>
        </p:nvSpPr>
        <p:spPr>
          <a:xfrm>
            <a:off x="1129030" y="1557973"/>
            <a:ext cx="971550" cy="398780"/>
          </a:xfrm>
          <a:prstGeom prst="rect">
            <a:avLst/>
          </a:prstGeom>
          <a:noFill/>
          <a:ln w="3175" cmpd="sng">
            <a:solidFill>
              <a:schemeClr val="accent1">
                <a:lumMod val="50000"/>
              </a:schemeClr>
            </a:solidFill>
            <a:prstDash val="solid"/>
          </a:ln>
        </p:spPr>
        <p:txBody>
          <a:bodyPr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烧杯</a:t>
            </a:r>
          </a:p>
        </p:txBody>
      </p:sp>
      <p:sp>
        <p:nvSpPr>
          <p:cNvPr id="67598" name="Rectangle 14"/>
          <p:cNvSpPr/>
          <p:nvPr/>
        </p:nvSpPr>
        <p:spPr>
          <a:xfrm>
            <a:off x="7380605" y="1196975"/>
            <a:ext cx="1088390" cy="39878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温度计</a:t>
            </a:r>
          </a:p>
        </p:txBody>
      </p:sp>
      <p:sp>
        <p:nvSpPr>
          <p:cNvPr id="67599" name="Line 15"/>
          <p:cNvSpPr/>
          <p:nvPr/>
        </p:nvSpPr>
        <p:spPr>
          <a:xfrm flipV="1">
            <a:off x="5221605" y="1461135"/>
            <a:ext cx="2159635" cy="6985"/>
          </a:xfrm>
          <a:prstGeom prst="line">
            <a:avLst/>
          </a:prstGeom>
          <a:noFill/>
          <a:ln w="158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00" name="Line 16"/>
          <p:cNvSpPr/>
          <p:nvPr/>
        </p:nvSpPr>
        <p:spPr>
          <a:xfrm flipH="1" flipV="1">
            <a:off x="2301875" y="1957070"/>
            <a:ext cx="2124075" cy="824230"/>
          </a:xfrm>
          <a:prstGeom prst="line">
            <a:avLst/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02" name="Line 18"/>
          <p:cNvSpPr/>
          <p:nvPr/>
        </p:nvSpPr>
        <p:spPr>
          <a:xfrm flipV="1">
            <a:off x="4775200" y="3183255"/>
            <a:ext cx="2534285" cy="31750"/>
          </a:xfrm>
          <a:prstGeom prst="line">
            <a:avLst/>
          </a:prstGeom>
          <a:noFill/>
          <a:ln w="2222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03" name="Rectangle 19"/>
          <p:cNvSpPr/>
          <p:nvPr/>
        </p:nvSpPr>
        <p:spPr>
          <a:xfrm>
            <a:off x="7380605" y="2999740"/>
            <a:ext cx="1087120" cy="39878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水</a:t>
            </a:r>
          </a:p>
        </p:txBody>
      </p:sp>
      <p:sp>
        <p:nvSpPr>
          <p:cNvPr id="67604" name="Line 20"/>
          <p:cNvSpPr/>
          <p:nvPr/>
        </p:nvSpPr>
        <p:spPr>
          <a:xfrm>
            <a:off x="6137910" y="2322195"/>
            <a:ext cx="1163955" cy="38100"/>
          </a:xfrm>
          <a:prstGeom prst="line">
            <a:avLst/>
          </a:prstGeom>
          <a:noFill/>
          <a:ln w="158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7605" name="Rectangle 21"/>
          <p:cNvSpPr/>
          <p:nvPr/>
        </p:nvSpPr>
        <p:spPr>
          <a:xfrm>
            <a:off x="7381240" y="2141855"/>
            <a:ext cx="1086485" cy="398780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</a:rPr>
              <a:t>纸板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280" y="1062355"/>
            <a:ext cx="2651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）实验装置与安装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2" grpId="0" bldLvl="0" animBg="1"/>
      <p:bldP spid="67593" grpId="0" bldLvl="0" animBg="1"/>
      <p:bldP spid="67595" grpId="0" bldLvl="0" animBg="1"/>
      <p:bldP spid="67597" grpId="0" bldLvl="0" animBg="1"/>
      <p:bldP spid="67598" grpId="0" bldLvl="0" animBg="1"/>
      <p:bldP spid="67603" grpId="0" bldLvl="0" animBg="1"/>
      <p:bldP spid="6760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5105" y="412750"/>
            <a:ext cx="4533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探究水沸腾的特点</a:t>
            </a:r>
          </a:p>
        </p:txBody>
      </p:sp>
      <p:pic>
        <p:nvPicPr>
          <p:cNvPr id="5" name="水的沸腾规律)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034226"/>
            <a:ext cx="7272808" cy="5454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5105" y="412750"/>
            <a:ext cx="4533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探究水沸腾的特点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280" y="1062355"/>
            <a:ext cx="2651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（</a:t>
            </a:r>
            <a:r>
              <a:rPr lang="en-US" altLang="zh-CN" sz="2000"/>
              <a:t>2</a:t>
            </a:r>
            <a:r>
              <a:rPr lang="zh-CN" altLang="en-US" sz="2000"/>
              <a:t>）观察实验现象</a:t>
            </a:r>
          </a:p>
        </p:txBody>
      </p:sp>
      <p:grpSp>
        <p:nvGrpSpPr>
          <p:cNvPr id="5" name="Group 34"/>
          <p:cNvGrpSpPr/>
          <p:nvPr/>
        </p:nvGrpSpPr>
        <p:grpSpPr>
          <a:xfrm>
            <a:off x="4954905" y="1630045"/>
            <a:ext cx="1373505" cy="1576705"/>
            <a:chOff x="3168" y="1008"/>
            <a:chExt cx="1536" cy="1872"/>
          </a:xfrm>
        </p:grpSpPr>
        <p:sp>
          <p:nvSpPr>
            <p:cNvPr id="7" name="Rectangle 35" descr="横虚线"/>
            <p:cNvSpPr/>
            <p:nvPr/>
          </p:nvSpPr>
          <p:spPr>
            <a:xfrm>
              <a:off x="3168" y="1008"/>
              <a:ext cx="1536" cy="1872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8" name="Group 36"/>
            <p:cNvGrpSpPr/>
            <p:nvPr/>
          </p:nvGrpSpPr>
          <p:grpSpPr>
            <a:xfrm>
              <a:off x="3312" y="1104"/>
              <a:ext cx="1008" cy="1680"/>
              <a:chOff x="0" y="0"/>
              <a:chExt cx="1008" cy="1680"/>
            </a:xfrm>
          </p:grpSpPr>
          <p:sp>
            <p:nvSpPr>
              <p:cNvPr id="9" name="Oval 37"/>
              <p:cNvSpPr/>
              <p:nvPr/>
            </p:nvSpPr>
            <p:spPr>
              <a:xfrm>
                <a:off x="0" y="0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0" name="Oval 38"/>
              <p:cNvSpPr/>
              <p:nvPr/>
            </p:nvSpPr>
            <p:spPr>
              <a:xfrm>
                <a:off x="624" y="144"/>
                <a:ext cx="288" cy="28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1" name="Oval 39"/>
              <p:cNvSpPr/>
              <p:nvPr/>
            </p:nvSpPr>
            <p:spPr>
              <a:xfrm>
                <a:off x="192" y="62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2" name="Oval 40"/>
              <p:cNvSpPr/>
              <p:nvPr/>
            </p:nvSpPr>
            <p:spPr>
              <a:xfrm>
                <a:off x="720" y="672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" name="Oval 41"/>
              <p:cNvSpPr/>
              <p:nvPr/>
            </p:nvSpPr>
            <p:spPr>
              <a:xfrm>
                <a:off x="288" y="1056"/>
                <a:ext cx="144" cy="144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4" name="Oval 42"/>
              <p:cNvSpPr/>
              <p:nvPr/>
            </p:nvSpPr>
            <p:spPr>
              <a:xfrm>
                <a:off x="864" y="1104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5" name="Oval 43"/>
              <p:cNvSpPr/>
              <p:nvPr/>
            </p:nvSpPr>
            <p:spPr>
              <a:xfrm>
                <a:off x="960" y="14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6" name="Oval 44"/>
              <p:cNvSpPr/>
              <p:nvPr/>
            </p:nvSpPr>
            <p:spPr>
              <a:xfrm>
                <a:off x="432" y="1392"/>
                <a:ext cx="96" cy="96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7" name="Oval 45"/>
              <p:cNvSpPr/>
              <p:nvPr/>
            </p:nvSpPr>
            <p:spPr>
              <a:xfrm>
                <a:off x="576" y="163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46"/>
          <p:cNvGrpSpPr/>
          <p:nvPr/>
        </p:nvGrpSpPr>
        <p:grpSpPr>
          <a:xfrm>
            <a:off x="3440430" y="1630045"/>
            <a:ext cx="1423670" cy="1577340"/>
            <a:chOff x="720" y="1008"/>
            <a:chExt cx="1536" cy="1872"/>
          </a:xfrm>
        </p:grpSpPr>
        <p:sp>
          <p:nvSpPr>
            <p:cNvPr id="19" name="Rectangle 47" descr="横虚线"/>
            <p:cNvSpPr/>
            <p:nvPr/>
          </p:nvSpPr>
          <p:spPr>
            <a:xfrm>
              <a:off x="720" y="1008"/>
              <a:ext cx="1536" cy="1872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grpSp>
          <p:nvGrpSpPr>
            <p:cNvPr id="20" name="Group 48"/>
            <p:cNvGrpSpPr/>
            <p:nvPr/>
          </p:nvGrpSpPr>
          <p:grpSpPr>
            <a:xfrm>
              <a:off x="960" y="1104"/>
              <a:ext cx="1008" cy="1773"/>
              <a:chOff x="0" y="0"/>
              <a:chExt cx="1008" cy="1773"/>
            </a:xfrm>
          </p:grpSpPr>
          <p:grpSp>
            <p:nvGrpSpPr>
              <p:cNvPr id="21" name="Group 49"/>
              <p:cNvGrpSpPr/>
              <p:nvPr/>
            </p:nvGrpSpPr>
            <p:grpSpPr>
              <a:xfrm>
                <a:off x="0" y="0"/>
                <a:ext cx="1008" cy="1488"/>
                <a:chOff x="0" y="0"/>
                <a:chExt cx="1008" cy="1488"/>
              </a:xfrm>
            </p:grpSpPr>
            <p:sp>
              <p:nvSpPr>
                <p:cNvPr id="22" name="Oval 50"/>
                <p:cNvSpPr/>
                <p:nvPr/>
              </p:nvSpPr>
              <p:spPr>
                <a:xfrm rot="-10392956">
                  <a:off x="720" y="1200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Oval 51"/>
                <p:cNvSpPr/>
                <p:nvPr/>
              </p:nvSpPr>
              <p:spPr>
                <a:xfrm rot="-10392956">
                  <a:off x="92" y="960"/>
                  <a:ext cx="288" cy="288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4" name="Oval 52"/>
                <p:cNvSpPr/>
                <p:nvPr/>
              </p:nvSpPr>
              <p:spPr>
                <a:xfrm rot="-10392956">
                  <a:off x="528" y="790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5" name="Oval 53"/>
                <p:cNvSpPr/>
                <p:nvPr/>
              </p:nvSpPr>
              <p:spPr>
                <a:xfrm rot="-10392956">
                  <a:off x="0" y="432"/>
                  <a:ext cx="192" cy="192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6" name="Oval 54"/>
                <p:cNvSpPr/>
                <p:nvPr/>
              </p:nvSpPr>
              <p:spPr>
                <a:xfrm rot="-10392956">
                  <a:off x="432" y="400"/>
                  <a:ext cx="144" cy="144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Oval 55"/>
                <p:cNvSpPr/>
                <p:nvPr/>
              </p:nvSpPr>
              <p:spPr>
                <a:xfrm rot="-10392956">
                  <a:off x="0" y="0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Oval 56"/>
                <p:cNvSpPr/>
                <p:nvPr/>
              </p:nvSpPr>
              <p:spPr>
                <a:xfrm rot="-10392956">
                  <a:off x="432" y="100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9" name="Oval 57"/>
              <p:cNvSpPr/>
              <p:nvPr/>
            </p:nvSpPr>
            <p:spPr>
              <a:xfrm rot="-10392956">
                <a:off x="192" y="1440"/>
                <a:ext cx="383" cy="333"/>
              </a:xfrm>
              <a:prstGeom prst="ellipse">
                <a:avLst/>
              </a:prstGeom>
              <a:solidFill>
                <a:schemeClr val="bg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0" name="Text Box 58"/>
          <p:cNvSpPr txBox="1"/>
          <p:nvPr/>
        </p:nvSpPr>
        <p:spPr>
          <a:xfrm>
            <a:off x="3360420" y="3369310"/>
            <a:ext cx="11207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</a:rPr>
              <a:t>沸腾前</a:t>
            </a:r>
          </a:p>
        </p:txBody>
      </p:sp>
      <p:sp>
        <p:nvSpPr>
          <p:cNvPr id="31" name="Text Box 58"/>
          <p:cNvSpPr txBox="1"/>
          <p:nvPr/>
        </p:nvSpPr>
        <p:spPr>
          <a:xfrm>
            <a:off x="5137785" y="3352800"/>
            <a:ext cx="11207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宋体" panose="02010600030101010101" pitchFamily="2" charset="-122"/>
              </a:rPr>
              <a:t>沸腾时</a:t>
            </a:r>
          </a:p>
        </p:txBody>
      </p:sp>
      <p:sp>
        <p:nvSpPr>
          <p:cNvPr id="32" name="椭圆形标注 31"/>
          <p:cNvSpPr/>
          <p:nvPr/>
        </p:nvSpPr>
        <p:spPr>
          <a:xfrm>
            <a:off x="6393180" y="1148715"/>
            <a:ext cx="2580640" cy="2219960"/>
          </a:xfrm>
          <a:prstGeom prst="wedgeEllipseCallout">
            <a:avLst>
              <a:gd name="adj1" fmla="val -62456"/>
              <a:gd name="adj2" fmla="val 25098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大量气泡上升、变大，水面破裂，里面的水蒸气散发到空气中。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300" y="1630045"/>
            <a:ext cx="2849880" cy="450913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3018155" y="1311910"/>
            <a:ext cx="1298575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00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气泡变化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182620" y="4021455"/>
            <a:ext cx="1298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温度变化</a:t>
            </a:r>
          </a:p>
        </p:txBody>
      </p:sp>
      <p:sp>
        <p:nvSpPr>
          <p:cNvPr id="36" name="矩形标注 35"/>
          <p:cNvSpPr/>
          <p:nvPr/>
        </p:nvSpPr>
        <p:spPr>
          <a:xfrm>
            <a:off x="4500245" y="3932555"/>
            <a:ext cx="4066540" cy="576580"/>
          </a:xfrm>
          <a:prstGeom prst="wedgeRectCallout">
            <a:avLst>
              <a:gd name="adj1" fmla="val -55656"/>
              <a:gd name="adj2" fmla="val 3193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持续加热温度不变</a:t>
            </a:r>
            <a:r>
              <a:rPr lang="en-US" altLang="zh-CN" sz="24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40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沸点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237865" y="5224780"/>
            <a:ext cx="5222240" cy="398780"/>
          </a:xfrm>
          <a:prstGeom prst="rect">
            <a:avLst/>
          </a:prstGeom>
          <a:noFill/>
          <a:ln>
            <a:solidFill>
              <a:schemeClr val="accent1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/>
              <a:t>沸腾后，移走酒精灯，而沸腾停止</a:t>
            </a:r>
            <a:r>
              <a:rPr lang="zh-CN" altLang="en-US" sz="2000">
                <a:solidFill>
                  <a:srgbClr val="C00000"/>
                </a:solidFill>
              </a:rPr>
              <a:t>（吸热）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 bldLvl="0" animBg="1"/>
      <p:bldP spid="34" grpId="0"/>
      <p:bldP spid="35" grpId="0"/>
      <p:bldP spid="36" grpId="0" animBg="1"/>
      <p:bldP spid="3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431800" y="411163"/>
            <a:ext cx="181610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二、液化</a:t>
            </a:r>
          </a:p>
        </p:txBody>
      </p:sp>
      <p:pic>
        <p:nvPicPr>
          <p:cNvPr id="35850" name="Picture 10" descr="twl8s04022802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4220" y="1425575"/>
            <a:ext cx="3481070" cy="2512695"/>
          </a:xfrm>
          <a:prstGeom prst="rect">
            <a:avLst/>
          </a:prstGeom>
          <a:noFill/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5851" name="Picture 11" descr="twl8s0402280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24350" y="1425575"/>
            <a:ext cx="3529965" cy="2513330"/>
          </a:xfrm>
          <a:prstGeom prst="rect">
            <a:avLst/>
          </a:prstGeom>
          <a:noFill/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5852" name="Picture 12" descr="twl8s0402280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4220" y="4074160"/>
            <a:ext cx="3481070" cy="2430145"/>
          </a:xfrm>
          <a:prstGeom prst="rect">
            <a:avLst/>
          </a:prstGeom>
          <a:noFill/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84" name=" 184"/>
          <p:cNvSpPr/>
          <p:nvPr/>
        </p:nvSpPr>
        <p:spPr>
          <a:xfrm flipH="1">
            <a:off x="4497705" y="4869180"/>
            <a:ext cx="246380" cy="2901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84"/>
          <p:cNvSpPr/>
          <p:nvPr/>
        </p:nvSpPr>
        <p:spPr>
          <a:xfrm flipH="1">
            <a:off x="4330700" y="4808220"/>
            <a:ext cx="142875" cy="1365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84"/>
          <p:cNvSpPr/>
          <p:nvPr/>
        </p:nvSpPr>
        <p:spPr>
          <a:xfrm flipH="1">
            <a:off x="4497705" y="5199380"/>
            <a:ext cx="360680" cy="3556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 184"/>
          <p:cNvSpPr/>
          <p:nvPr/>
        </p:nvSpPr>
        <p:spPr>
          <a:xfrm flipH="1">
            <a:off x="5392420" y="5759450"/>
            <a:ext cx="224155" cy="292100"/>
          </a:xfrm>
          <a:prstGeom prst="ellipse">
            <a:avLst/>
          </a:prstGeom>
          <a:solidFill>
            <a:srgbClr val="BAD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 184"/>
          <p:cNvSpPr/>
          <p:nvPr/>
        </p:nvSpPr>
        <p:spPr>
          <a:xfrm flipH="1">
            <a:off x="4650105" y="5605145"/>
            <a:ext cx="294005" cy="2940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 184"/>
          <p:cNvSpPr/>
          <p:nvPr/>
        </p:nvSpPr>
        <p:spPr>
          <a:xfrm flipH="1">
            <a:off x="4792980" y="4664710"/>
            <a:ext cx="365760" cy="406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 184"/>
          <p:cNvSpPr/>
          <p:nvPr/>
        </p:nvSpPr>
        <p:spPr>
          <a:xfrm flipH="1">
            <a:off x="5311775" y="4925060"/>
            <a:ext cx="342265" cy="3689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184"/>
          <p:cNvSpPr/>
          <p:nvPr/>
        </p:nvSpPr>
        <p:spPr>
          <a:xfrm flipH="1">
            <a:off x="5005705" y="5676265"/>
            <a:ext cx="250190" cy="311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 184"/>
          <p:cNvSpPr/>
          <p:nvPr/>
        </p:nvSpPr>
        <p:spPr>
          <a:xfrm flipH="1">
            <a:off x="5019675" y="5051425"/>
            <a:ext cx="163830" cy="177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 184"/>
          <p:cNvSpPr/>
          <p:nvPr/>
        </p:nvSpPr>
        <p:spPr>
          <a:xfrm flipH="1">
            <a:off x="5744210" y="4925060"/>
            <a:ext cx="242570" cy="27368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4"/>
          <p:cNvSpPr/>
          <p:nvPr/>
        </p:nvSpPr>
        <p:spPr>
          <a:xfrm flipH="1">
            <a:off x="5184140" y="4664710"/>
            <a:ext cx="127000" cy="1536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 184"/>
          <p:cNvSpPr/>
          <p:nvPr/>
        </p:nvSpPr>
        <p:spPr>
          <a:xfrm flipH="1">
            <a:off x="4358005" y="5755640"/>
            <a:ext cx="187960" cy="18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 184"/>
          <p:cNvSpPr/>
          <p:nvPr/>
        </p:nvSpPr>
        <p:spPr>
          <a:xfrm flipH="1">
            <a:off x="4331335" y="5436235"/>
            <a:ext cx="213995" cy="2400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 184"/>
          <p:cNvSpPr/>
          <p:nvPr/>
        </p:nvSpPr>
        <p:spPr>
          <a:xfrm flipH="1">
            <a:off x="4843780" y="5389245"/>
            <a:ext cx="162560" cy="1803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 184"/>
          <p:cNvSpPr/>
          <p:nvPr/>
        </p:nvSpPr>
        <p:spPr>
          <a:xfrm flipH="1">
            <a:off x="5489575" y="5624830"/>
            <a:ext cx="165100" cy="1308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 184"/>
          <p:cNvSpPr/>
          <p:nvPr/>
        </p:nvSpPr>
        <p:spPr>
          <a:xfrm flipH="1">
            <a:off x="5762625" y="5452110"/>
            <a:ext cx="224155" cy="30734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 184"/>
          <p:cNvSpPr/>
          <p:nvPr/>
        </p:nvSpPr>
        <p:spPr>
          <a:xfrm flipH="1">
            <a:off x="5490210" y="4549775"/>
            <a:ext cx="203200" cy="259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 184"/>
          <p:cNvSpPr/>
          <p:nvPr/>
        </p:nvSpPr>
        <p:spPr>
          <a:xfrm flipH="1">
            <a:off x="5762625" y="4679315"/>
            <a:ext cx="127000" cy="1422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 184"/>
          <p:cNvSpPr/>
          <p:nvPr/>
        </p:nvSpPr>
        <p:spPr>
          <a:xfrm flipH="1">
            <a:off x="5986780" y="5229860"/>
            <a:ext cx="202565" cy="2063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 184"/>
          <p:cNvSpPr/>
          <p:nvPr/>
        </p:nvSpPr>
        <p:spPr>
          <a:xfrm flipH="1">
            <a:off x="5616575" y="5294630"/>
            <a:ext cx="127635" cy="1422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0" name=" 160"/>
          <p:cNvSpPr/>
          <p:nvPr/>
        </p:nvSpPr>
        <p:spPr>
          <a:xfrm rot="17640000" flipV="1">
            <a:off x="6409055" y="4937760"/>
            <a:ext cx="462915" cy="66230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8" name=" 218"/>
          <p:cNvSpPr/>
          <p:nvPr/>
        </p:nvSpPr>
        <p:spPr>
          <a:xfrm rot="10800000">
            <a:off x="7091680" y="4305300"/>
            <a:ext cx="1179195" cy="2065020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19315" y="5139055"/>
            <a:ext cx="9245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液态</a:t>
            </a:r>
          </a:p>
        </p:txBody>
      </p:sp>
      <p:sp>
        <p:nvSpPr>
          <p:cNvPr id="2" name=" 184"/>
          <p:cNvSpPr/>
          <p:nvPr/>
        </p:nvSpPr>
        <p:spPr>
          <a:xfrm flipH="1">
            <a:off x="5311140" y="5427345"/>
            <a:ext cx="163830" cy="177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184"/>
          <p:cNvSpPr/>
          <p:nvPr/>
        </p:nvSpPr>
        <p:spPr>
          <a:xfrm flipH="1">
            <a:off x="4972685" y="5229860"/>
            <a:ext cx="342265" cy="3943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7100" y="4794885"/>
            <a:ext cx="65532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184" grpId="1" bldLvl="0" animBg="1"/>
      <p:bldP spid="15" grpId="0" animBg="1"/>
      <p:bldP spid="15" grpId="1" bldLvl="0" animBg="1"/>
      <p:bldP spid="16" grpId="0" animBg="1"/>
      <p:bldP spid="16" grpId="1" bldLvl="0" animBg="1"/>
      <p:bldP spid="17" grpId="0" animBg="1"/>
      <p:bldP spid="17" grpId="1" bldLvl="0" animBg="1"/>
      <p:bldP spid="18" grpId="0" animBg="1"/>
      <p:bldP spid="18" grpId="1" bldLvl="0" animBg="1"/>
      <p:bldP spid="19" grpId="0" animBg="1"/>
      <p:bldP spid="19" grpId="1" bldLvl="0" animBg="1"/>
      <p:bldP spid="20" grpId="0" animBg="1"/>
      <p:bldP spid="20" grpId="1" bldLvl="0" animBg="1"/>
      <p:bldP spid="21" grpId="0" animBg="1"/>
      <p:bldP spid="21" grpId="1" bldLvl="0" animBg="1"/>
      <p:bldP spid="22" grpId="0" animBg="1"/>
      <p:bldP spid="22" grpId="1" bldLvl="0" animBg="1"/>
      <p:bldP spid="23" grpId="0" animBg="1"/>
      <p:bldP spid="23" grpId="1" bldLvl="0" animBg="1"/>
      <p:bldP spid="24" grpId="0" animBg="1"/>
      <p:bldP spid="24" grpId="1" bldLvl="0" animBg="1"/>
      <p:bldP spid="25" grpId="0" animBg="1"/>
      <p:bldP spid="25" grpId="1" bldLvl="0" animBg="1"/>
      <p:bldP spid="26" grpId="0" animBg="1"/>
      <p:bldP spid="26" grpId="1" bldLvl="0" animBg="1"/>
      <p:bldP spid="27" grpId="0" animBg="1"/>
      <p:bldP spid="27" grpId="1" bldLvl="0" animBg="1"/>
      <p:bldP spid="28" grpId="0" animBg="1"/>
      <p:bldP spid="28" grpId="1" bldLvl="0" animBg="1"/>
      <p:bldP spid="29" grpId="0" animBg="1"/>
      <p:bldP spid="29" grpId="1" bldLvl="0" animBg="1"/>
      <p:bldP spid="30" grpId="0" animBg="1"/>
      <p:bldP spid="30" grpId="1" bldLvl="0" animBg="1"/>
      <p:bldP spid="31" grpId="0" animBg="1"/>
      <p:bldP spid="31" grpId="1" bldLvl="0" animBg="1"/>
      <p:bldP spid="32" grpId="0" animBg="1"/>
      <p:bldP spid="32" grpId="1" bldLvl="0" animBg="1"/>
      <p:bldP spid="33" grpId="0" animBg="1"/>
      <p:bldP spid="33" grpId="1" bldLvl="0" animBg="1"/>
      <p:bldP spid="160" grpId="0" bldLvl="0" animBg="1"/>
      <p:bldP spid="218" grpId="0" bldLvl="0" animBg="1"/>
      <p:bldP spid="35" grpId="0"/>
      <p:bldP spid="2" grpId="0" animBg="1"/>
      <p:bldP spid="2" grpId="1" bldLvl="0" animBg="1"/>
      <p:bldP spid="3" grpId="0" animBg="1"/>
      <p:bldP spid="3" grpId="1" bldLvl="0" animBg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431800" y="411163"/>
            <a:ext cx="1816100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二、液化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4205" y="1256665"/>
            <a:ext cx="1809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1 </a:t>
            </a:r>
            <a:r>
              <a:rPr lang="zh-CN" altLang="en-US" sz="2400"/>
              <a:t>降温</a:t>
            </a:r>
            <a:endParaRPr lang="en-US" altLang="zh-CN" sz="2400"/>
          </a:p>
        </p:txBody>
      </p:sp>
      <p:sp>
        <p:nvSpPr>
          <p:cNvPr id="5" name="文本框 4"/>
          <p:cNvSpPr txBox="1"/>
          <p:nvPr/>
        </p:nvSpPr>
        <p:spPr>
          <a:xfrm>
            <a:off x="425450" y="3949065"/>
            <a:ext cx="2007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2 </a:t>
            </a:r>
            <a:r>
              <a:rPr lang="zh-CN" altLang="en-US" sz="2400"/>
              <a:t>压缩体积</a:t>
            </a:r>
          </a:p>
        </p:txBody>
      </p:sp>
      <p:pic>
        <p:nvPicPr>
          <p:cNvPr id="18436" name="Picture 4" descr="烧开水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6915" y="1631950"/>
            <a:ext cx="2729230" cy="21266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6640" y="1631950"/>
            <a:ext cx="2601595" cy="2125980"/>
          </a:xfrm>
          <a:prstGeom prst="rect">
            <a:avLst/>
          </a:prstGeom>
        </p:spPr>
      </p:pic>
      <p:pic>
        <p:nvPicPr>
          <p:cNvPr id="32776" name="Picture 9" descr="0608171214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86915" y="3949065"/>
            <a:ext cx="2729865" cy="23260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00" name="Picture 14" descr="http://pic4.nipic.com/20091107/2129728_161309160477_2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5050790" y="3948430"/>
            <a:ext cx="1207135" cy="2326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7546975" y="2817495"/>
            <a:ext cx="1242060" cy="21424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放热！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14960" y="278765"/>
            <a:ext cx="4535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/>
              <a:t>水去哪了？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1790" y="718820"/>
            <a:ext cx="2925445" cy="2103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31540" y="718820"/>
            <a:ext cx="2811780" cy="21037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10325" y="718185"/>
            <a:ext cx="2400935" cy="21043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2425" y="3110230"/>
            <a:ext cx="4535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/>
              <a:t>它们从哪来？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960" y="3570605"/>
            <a:ext cx="4418965" cy="28905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87595" y="3570605"/>
            <a:ext cx="3923665" cy="2878455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50"/>
                            </p:stCondLst>
                            <p:childTnLst>
                              <p:par>
                                <p:cTn id="5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/>
        </p:nvSpPr>
        <p:spPr>
          <a:xfrm>
            <a:off x="431800" y="411163"/>
            <a:ext cx="1832553" cy="5847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演示实验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5" name="酒精的汽化和液化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196752"/>
            <a:ext cx="8568952" cy="4752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" name="矩形 4"/>
          <p:cNvSpPr/>
          <p:nvPr/>
        </p:nvSpPr>
        <p:spPr>
          <a:xfrm>
            <a:off x="431800" y="411163"/>
            <a:ext cx="1520825" cy="58356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</a:rPr>
              <a:t>一 汽化</a:t>
            </a:r>
          </a:p>
        </p:txBody>
      </p:sp>
      <p:sp>
        <p:nvSpPr>
          <p:cNvPr id="218" name=" 218"/>
          <p:cNvSpPr/>
          <p:nvPr/>
        </p:nvSpPr>
        <p:spPr>
          <a:xfrm rot="10800000">
            <a:off x="1717675" y="1134745"/>
            <a:ext cx="1588135" cy="208978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9760" y="2252980"/>
            <a:ext cx="1165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液态</a:t>
            </a:r>
          </a:p>
        </p:txBody>
      </p:sp>
      <p:sp>
        <p:nvSpPr>
          <p:cNvPr id="160" name=" 160"/>
          <p:cNvSpPr/>
          <p:nvPr/>
        </p:nvSpPr>
        <p:spPr>
          <a:xfrm rot="19020000" flipV="1">
            <a:off x="3736975" y="2153920"/>
            <a:ext cx="1083945" cy="781050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" name=" 184"/>
          <p:cNvSpPr/>
          <p:nvPr/>
        </p:nvSpPr>
        <p:spPr>
          <a:xfrm flipH="1">
            <a:off x="5080000" y="2085975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84"/>
          <p:cNvSpPr/>
          <p:nvPr/>
        </p:nvSpPr>
        <p:spPr>
          <a:xfrm flipH="1">
            <a:off x="5552440" y="1757680"/>
            <a:ext cx="253365" cy="2679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184"/>
          <p:cNvSpPr/>
          <p:nvPr/>
        </p:nvSpPr>
        <p:spPr>
          <a:xfrm flipH="1">
            <a:off x="5400675" y="2152015"/>
            <a:ext cx="398145" cy="5219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184"/>
          <p:cNvSpPr/>
          <p:nvPr/>
        </p:nvSpPr>
        <p:spPr>
          <a:xfrm flipH="1">
            <a:off x="4941570" y="1597025"/>
            <a:ext cx="398145" cy="39433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184"/>
          <p:cNvSpPr/>
          <p:nvPr/>
        </p:nvSpPr>
        <p:spPr>
          <a:xfrm flipH="1">
            <a:off x="5877560" y="2564130"/>
            <a:ext cx="240665" cy="2724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184"/>
          <p:cNvSpPr/>
          <p:nvPr/>
        </p:nvSpPr>
        <p:spPr>
          <a:xfrm flipH="1">
            <a:off x="5877560" y="1630045"/>
            <a:ext cx="398145" cy="5219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 184"/>
          <p:cNvSpPr/>
          <p:nvPr/>
        </p:nvSpPr>
        <p:spPr>
          <a:xfrm flipH="1">
            <a:off x="6516370" y="1991360"/>
            <a:ext cx="398145" cy="5219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84"/>
          <p:cNvSpPr/>
          <p:nvPr/>
        </p:nvSpPr>
        <p:spPr>
          <a:xfrm flipH="1">
            <a:off x="6118225" y="2546350"/>
            <a:ext cx="398145" cy="5219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84"/>
          <p:cNvSpPr/>
          <p:nvPr/>
        </p:nvSpPr>
        <p:spPr>
          <a:xfrm flipH="1">
            <a:off x="6196330" y="2152015"/>
            <a:ext cx="193040" cy="2501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84"/>
          <p:cNvSpPr/>
          <p:nvPr/>
        </p:nvSpPr>
        <p:spPr>
          <a:xfrm flipH="1">
            <a:off x="6914515" y="2025650"/>
            <a:ext cx="207010" cy="254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 184"/>
          <p:cNvSpPr/>
          <p:nvPr/>
        </p:nvSpPr>
        <p:spPr>
          <a:xfrm flipH="1">
            <a:off x="6389370" y="1757045"/>
            <a:ext cx="126365" cy="1422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84"/>
          <p:cNvSpPr/>
          <p:nvPr/>
        </p:nvSpPr>
        <p:spPr>
          <a:xfrm flipH="1">
            <a:off x="5278755" y="2643505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84"/>
          <p:cNvSpPr/>
          <p:nvPr/>
        </p:nvSpPr>
        <p:spPr>
          <a:xfrm flipH="1">
            <a:off x="5692775" y="2770505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 184"/>
          <p:cNvSpPr/>
          <p:nvPr/>
        </p:nvSpPr>
        <p:spPr>
          <a:xfrm flipH="1">
            <a:off x="5836285" y="3057525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 184"/>
          <p:cNvSpPr/>
          <p:nvPr/>
        </p:nvSpPr>
        <p:spPr>
          <a:xfrm flipH="1">
            <a:off x="6697345" y="2770505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 184"/>
          <p:cNvSpPr/>
          <p:nvPr/>
        </p:nvSpPr>
        <p:spPr>
          <a:xfrm flipH="1">
            <a:off x="6914515" y="2535555"/>
            <a:ext cx="398145" cy="5219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 184"/>
          <p:cNvSpPr/>
          <p:nvPr/>
        </p:nvSpPr>
        <p:spPr>
          <a:xfrm flipH="1">
            <a:off x="6682740" y="1650365"/>
            <a:ext cx="207010" cy="25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184"/>
          <p:cNvSpPr/>
          <p:nvPr/>
        </p:nvSpPr>
        <p:spPr>
          <a:xfrm flipH="1">
            <a:off x="7202170" y="1899285"/>
            <a:ext cx="101600" cy="132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 184"/>
          <p:cNvSpPr/>
          <p:nvPr/>
        </p:nvSpPr>
        <p:spPr>
          <a:xfrm flipH="1">
            <a:off x="7329170" y="2385060"/>
            <a:ext cx="101600" cy="1320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 184"/>
          <p:cNvSpPr/>
          <p:nvPr/>
        </p:nvSpPr>
        <p:spPr>
          <a:xfrm flipH="1">
            <a:off x="6824345" y="2323465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19775" y="2092960"/>
            <a:ext cx="1165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气态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3440" y="3688715"/>
            <a:ext cx="7290435" cy="2336165"/>
          </a:xfrm>
          <a:prstGeom prst="rect">
            <a:avLst/>
          </a:prstGeom>
        </p:spPr>
      </p:pic>
      <p:sp>
        <p:nvSpPr>
          <p:cNvPr id="2" name=" 184"/>
          <p:cNvSpPr/>
          <p:nvPr/>
        </p:nvSpPr>
        <p:spPr>
          <a:xfrm flipH="1">
            <a:off x="5822950" y="2171700"/>
            <a:ext cx="253365" cy="2679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 184"/>
          <p:cNvSpPr/>
          <p:nvPr/>
        </p:nvSpPr>
        <p:spPr>
          <a:xfrm flipH="1">
            <a:off x="6372860" y="2027555"/>
            <a:ext cx="126365" cy="1422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 184"/>
          <p:cNvSpPr/>
          <p:nvPr/>
        </p:nvSpPr>
        <p:spPr>
          <a:xfrm flipH="1">
            <a:off x="7072630" y="2284730"/>
            <a:ext cx="121920" cy="16700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 bldLvl="0" animBg="1"/>
      <p:bldP spid="3" grpId="0"/>
      <p:bldP spid="160" grpId="0" animBg="1"/>
      <p:bldP spid="184" grpId="0" animBg="1"/>
      <p:bldP spid="18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/>
      <p:bldP spid="24" grpId="1"/>
      <p:bldP spid="2" grpId="0" animBg="1"/>
      <p:bldP spid="2" grpId="1" bldLvl="0" animBg="1"/>
      <p:bldP spid="4" grpId="0" animBg="1"/>
      <p:bldP spid="4" grpId="1" bldLvl="0" animBg="1"/>
      <p:bldP spid="26" grpId="0" animBg="1"/>
      <p:bldP spid="26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6075" y="565150"/>
            <a:ext cx="312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1 </a:t>
            </a:r>
            <a:r>
              <a:rPr lang="zh-CN" altLang="en-US" sz="2800"/>
              <a:t>蒸发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5825" y="1015365"/>
            <a:ext cx="1776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</a:rPr>
              <a:t>学生活动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5825" y="1480820"/>
            <a:ext cx="73425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n>
                  <a:solidFill>
                    <a:schemeClr val="accent1">
                      <a:lumMod val="50000"/>
                    </a:schemeClr>
                  </a:solidFill>
                </a:ln>
              </a:rPr>
              <a:t>（</a:t>
            </a:r>
            <a:r>
              <a:rPr lang="en-US" altLang="zh-CN" sz="2400">
                <a:ln>
                  <a:solidFill>
                    <a:schemeClr val="accent1">
                      <a:lumMod val="50000"/>
                    </a:schemeClr>
                  </a:solidFill>
                </a:ln>
              </a:rPr>
              <a:t>1</a:t>
            </a:r>
            <a:r>
              <a:rPr lang="zh-CN" altLang="en-US" sz="2400">
                <a:ln>
                  <a:solidFill>
                    <a:schemeClr val="accent1">
                      <a:lumMod val="50000"/>
                    </a:schemeClr>
                  </a:solidFill>
                </a:ln>
              </a:rPr>
              <a:t>）给手上涂抹适量的水，一段时间后观察水的量，对比起与原来水量的变化；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n>
                  <a:solidFill>
                    <a:schemeClr val="accent1">
                      <a:lumMod val="50000"/>
                    </a:schemeClr>
                  </a:solidFill>
                </a:ln>
              </a:rPr>
              <a:t>（</a:t>
            </a:r>
            <a:r>
              <a:rPr lang="en-US" altLang="zh-CN" sz="2400">
                <a:ln>
                  <a:solidFill>
                    <a:schemeClr val="accent1">
                      <a:lumMod val="50000"/>
                    </a:schemeClr>
                  </a:solidFill>
                </a:ln>
              </a:rPr>
              <a:t>2</a:t>
            </a:r>
            <a:r>
              <a:rPr lang="zh-CN" altLang="en-US" sz="2400">
                <a:ln>
                  <a:solidFill>
                    <a:schemeClr val="accent1">
                      <a:lumMod val="50000"/>
                    </a:schemeClr>
                  </a:solidFill>
                </a:ln>
              </a:rPr>
              <a:t>）与同学交流涂水的皮肤有何感受？</a:t>
            </a:r>
          </a:p>
        </p:txBody>
      </p:sp>
      <p:sp>
        <p:nvSpPr>
          <p:cNvPr id="7" name="文本框 6">
            <a:hlinkClick r:id="rId2" action="ppaction://hlinkfile"/>
          </p:cNvPr>
          <p:cNvSpPr txBox="1"/>
          <p:nvPr/>
        </p:nvSpPr>
        <p:spPr>
          <a:xfrm>
            <a:off x="1021080" y="3454400"/>
            <a:ext cx="1776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蒸发的特征</a:t>
            </a:r>
          </a:p>
        </p:txBody>
      </p:sp>
      <p:sp>
        <p:nvSpPr>
          <p:cNvPr id="8" name="矩形 7"/>
          <p:cNvSpPr/>
          <p:nvPr/>
        </p:nvSpPr>
        <p:spPr>
          <a:xfrm>
            <a:off x="828040" y="1487805"/>
            <a:ext cx="7488555" cy="1727835"/>
          </a:xfrm>
          <a:prstGeom prst="rect">
            <a:avLst/>
          </a:prstGeom>
          <a:solidFill>
            <a:schemeClr val="bg1">
              <a:alpha val="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6460" y="3914775"/>
            <a:ext cx="7430135" cy="1727835"/>
          </a:xfrm>
          <a:prstGeom prst="rect">
            <a:avLst/>
          </a:prstGeom>
          <a:solidFill>
            <a:schemeClr val="bg1">
              <a:alpha val="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accent1">
                    <a:lumMod val="25000"/>
                  </a:schemeClr>
                </a:solidFill>
              </a:rPr>
              <a:t>（</a:t>
            </a:r>
            <a:r>
              <a:rPr lang="en-US" altLang="zh-CN" sz="2400">
                <a:solidFill>
                  <a:schemeClr val="accent1">
                    <a:lumMod val="25000"/>
                  </a:schemeClr>
                </a:solidFill>
              </a:rPr>
              <a:t>1</a:t>
            </a:r>
            <a:r>
              <a:rPr lang="zh-CN" altLang="en-US" sz="2400">
                <a:solidFill>
                  <a:schemeClr val="accent1">
                    <a:lumMod val="25000"/>
                  </a:schemeClr>
                </a:solidFill>
              </a:rPr>
              <a:t>）发生在物体表面</a:t>
            </a:r>
          </a:p>
          <a:p>
            <a:pPr algn="l"/>
            <a:r>
              <a:rPr lang="zh-CN" altLang="en-US" sz="2400">
                <a:solidFill>
                  <a:schemeClr val="accent1">
                    <a:lumMod val="25000"/>
                  </a:schemeClr>
                </a:solidFill>
              </a:rPr>
              <a:t>（</a:t>
            </a:r>
            <a:r>
              <a:rPr lang="en-US" altLang="zh-CN" sz="2400">
                <a:solidFill>
                  <a:schemeClr val="accent1">
                    <a:lumMod val="25000"/>
                  </a:schemeClr>
                </a:solidFill>
              </a:rPr>
              <a:t>2</a:t>
            </a:r>
            <a:r>
              <a:rPr lang="zh-CN" altLang="en-US" sz="2400">
                <a:solidFill>
                  <a:schemeClr val="accent1">
                    <a:lumMod val="25000"/>
                  </a:schemeClr>
                </a:solidFill>
              </a:rPr>
              <a:t>）缓慢</a:t>
            </a:r>
          </a:p>
          <a:p>
            <a:pPr algn="l"/>
            <a:r>
              <a:rPr lang="zh-CN" altLang="en-US" sz="2400">
                <a:solidFill>
                  <a:schemeClr val="accent1">
                    <a:lumMod val="25000"/>
                  </a:schemeClr>
                </a:solidFill>
              </a:rPr>
              <a:t>（</a:t>
            </a:r>
            <a:r>
              <a:rPr lang="en-US" altLang="zh-CN" sz="2400">
                <a:solidFill>
                  <a:schemeClr val="accent1">
                    <a:lumMod val="25000"/>
                  </a:schemeClr>
                </a:solidFill>
              </a:rPr>
              <a:t>3</a:t>
            </a:r>
            <a:r>
              <a:rPr lang="zh-CN" altLang="en-US" sz="2400">
                <a:solidFill>
                  <a:schemeClr val="accent1">
                    <a:lumMod val="25000"/>
                  </a:schemeClr>
                </a:solidFill>
              </a:rPr>
              <a:t>）任何温度下都能进行</a:t>
            </a:r>
            <a:r>
              <a:rPr lang="zh-CN" altLang="en-US" sz="2400">
                <a:solidFill>
                  <a:srgbClr val="C00000"/>
                </a:solidFill>
              </a:rPr>
              <a:t>（吸热）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8775" y="1057275"/>
            <a:ext cx="4533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hlinkClick r:id="rId2" action="ppaction://hlinkfile"/>
              </a:rPr>
              <a:t>探究影响蒸发快慢的因素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485" y="2367915"/>
            <a:ext cx="4022725" cy="2879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19955" y="2367915"/>
            <a:ext cx="3679825" cy="287972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衣服什么时候晾干的快？？？？？？</a:t>
            </a:r>
          </a:p>
        </p:txBody>
      </p:sp>
      <p:sp>
        <p:nvSpPr>
          <p:cNvPr id="7" name="矩形 6"/>
          <p:cNvSpPr/>
          <p:nvPr/>
        </p:nvSpPr>
        <p:spPr>
          <a:xfrm>
            <a:off x="2190750" y="5514340"/>
            <a:ext cx="122872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摊开</a:t>
            </a:r>
          </a:p>
        </p:txBody>
      </p:sp>
      <p:sp>
        <p:nvSpPr>
          <p:cNvPr id="8" name="矩形 7"/>
          <p:cNvSpPr/>
          <p:nvPr/>
        </p:nvSpPr>
        <p:spPr>
          <a:xfrm>
            <a:off x="3419475" y="5497830"/>
            <a:ext cx="179387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挂户外</a:t>
            </a:r>
          </a:p>
        </p:txBody>
      </p:sp>
      <p:sp>
        <p:nvSpPr>
          <p:cNvPr id="9" name="矩形 8"/>
          <p:cNvSpPr/>
          <p:nvPr/>
        </p:nvSpPr>
        <p:spPr>
          <a:xfrm>
            <a:off x="5183505" y="5497830"/>
            <a:ext cx="1530985" cy="4318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晒太阳</a:t>
            </a:r>
          </a:p>
        </p:txBody>
      </p:sp>
      <p:sp>
        <p:nvSpPr>
          <p:cNvPr id="10" name="矩形 9"/>
          <p:cNvSpPr/>
          <p:nvPr/>
        </p:nvSpPr>
        <p:spPr>
          <a:xfrm>
            <a:off x="4775200" y="716915"/>
            <a:ext cx="3623310" cy="3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液体表面积</a:t>
            </a:r>
          </a:p>
        </p:txBody>
      </p:sp>
      <p:sp>
        <p:nvSpPr>
          <p:cNvPr id="11" name="矩形 10"/>
          <p:cNvSpPr/>
          <p:nvPr/>
        </p:nvSpPr>
        <p:spPr>
          <a:xfrm>
            <a:off x="4775200" y="1346200"/>
            <a:ext cx="3623310" cy="3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液体温度</a:t>
            </a:r>
          </a:p>
        </p:txBody>
      </p:sp>
      <p:sp>
        <p:nvSpPr>
          <p:cNvPr id="12" name="矩形 11"/>
          <p:cNvSpPr/>
          <p:nvPr/>
        </p:nvSpPr>
        <p:spPr>
          <a:xfrm>
            <a:off x="4775200" y="1902460"/>
            <a:ext cx="3623310" cy="3403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accent1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上方空气流动速度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7" grpId="1" bldLvl="0" animBg="1"/>
      <p:bldP spid="8" grpId="0" animBg="1"/>
      <p:bldP spid="8" grpId="1" bldLvl="0" animBg="1"/>
      <p:bldP spid="9" grpId="0" animBg="1"/>
      <p:bldP spid="9" grpId="1" bldLvl="0" animBg="1"/>
      <p:bldP spid="10" grpId="0" animBg="1"/>
      <p:bldP spid="10" grpId="1" bldLvl="0" animBg="1"/>
      <p:bldP spid="11" grpId="0" animBg="1"/>
      <p:bldP spid="11" grpId="1" bldLvl="0" animBg="1"/>
      <p:bldP spid="12" grpId="0" animBg="1"/>
      <p:bldP spid="12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6075" y="565150"/>
            <a:ext cx="312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蒸发的应用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7395" y="1497330"/>
            <a:ext cx="3554730" cy="22244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35805" y="1497330"/>
            <a:ext cx="3542030" cy="2225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395" y="3842385"/>
            <a:ext cx="3554095" cy="23945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112770" y="869315"/>
            <a:ext cx="2464435" cy="628015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蒸发的利用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35805" y="3842385"/>
            <a:ext cx="1240155" cy="23945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75960" y="3842385"/>
            <a:ext cx="2301240" cy="239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46075" y="565150"/>
            <a:ext cx="312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蒸发的应用</a:t>
            </a:r>
          </a:p>
        </p:txBody>
      </p:sp>
      <p:sp>
        <p:nvSpPr>
          <p:cNvPr id="10" name="矩形 9"/>
          <p:cNvSpPr/>
          <p:nvPr/>
        </p:nvSpPr>
        <p:spPr>
          <a:xfrm>
            <a:off x="4631690" y="4081780"/>
            <a:ext cx="3993515" cy="22599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蒸发的防治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075" y="1280160"/>
            <a:ext cx="4188460" cy="25577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32325" y="1280160"/>
            <a:ext cx="3992880" cy="26962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6075" y="3976370"/>
            <a:ext cx="4187825" cy="236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2740" y="838835"/>
            <a:ext cx="312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/>
              <a:t>2 </a:t>
            </a:r>
            <a:r>
              <a:rPr lang="zh-CN" altLang="en-US" sz="2800"/>
              <a:t>沸腾</a:t>
            </a:r>
          </a:p>
        </p:txBody>
      </p:sp>
      <p:pic>
        <p:nvPicPr>
          <p:cNvPr id="20484" name="Picture 4" descr="201013194943338275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130" y="2218690"/>
            <a:ext cx="3052445" cy="2450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8" name=" 218"/>
          <p:cNvSpPr/>
          <p:nvPr/>
        </p:nvSpPr>
        <p:spPr>
          <a:xfrm rot="10800000">
            <a:off x="3818890" y="2239645"/>
            <a:ext cx="1352550" cy="2419985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76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32885" y="3368040"/>
            <a:ext cx="9245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液态</a:t>
            </a:r>
          </a:p>
        </p:txBody>
      </p:sp>
      <p:sp>
        <p:nvSpPr>
          <p:cNvPr id="160" name=" 160"/>
          <p:cNvSpPr/>
          <p:nvPr/>
        </p:nvSpPr>
        <p:spPr>
          <a:xfrm rot="17460000" flipV="1">
            <a:off x="5414010" y="3089275"/>
            <a:ext cx="579120" cy="107251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" name=" 184"/>
          <p:cNvSpPr/>
          <p:nvPr/>
        </p:nvSpPr>
        <p:spPr>
          <a:xfrm flipH="1">
            <a:off x="6475095" y="3251200"/>
            <a:ext cx="227965" cy="2216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184"/>
          <p:cNvSpPr/>
          <p:nvPr/>
        </p:nvSpPr>
        <p:spPr>
          <a:xfrm flipH="1">
            <a:off x="6946900" y="3124200"/>
            <a:ext cx="215900" cy="24320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 184"/>
          <p:cNvSpPr/>
          <p:nvPr/>
        </p:nvSpPr>
        <p:spPr>
          <a:xfrm flipH="1">
            <a:off x="6740525" y="3372485"/>
            <a:ext cx="421640" cy="5213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 184"/>
          <p:cNvSpPr/>
          <p:nvPr/>
        </p:nvSpPr>
        <p:spPr>
          <a:xfrm flipH="1">
            <a:off x="6900545" y="2775585"/>
            <a:ext cx="224155" cy="294640"/>
          </a:xfrm>
          <a:prstGeom prst="ellipse">
            <a:avLst/>
          </a:prstGeom>
          <a:solidFill>
            <a:schemeClr val="accent5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 184"/>
          <p:cNvSpPr/>
          <p:nvPr/>
        </p:nvSpPr>
        <p:spPr>
          <a:xfrm flipH="1">
            <a:off x="7226935" y="3657600"/>
            <a:ext cx="254635" cy="25527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 184"/>
          <p:cNvSpPr/>
          <p:nvPr/>
        </p:nvSpPr>
        <p:spPr>
          <a:xfrm flipH="1">
            <a:off x="7217410" y="2775585"/>
            <a:ext cx="535940" cy="5962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 184"/>
          <p:cNvSpPr/>
          <p:nvPr/>
        </p:nvSpPr>
        <p:spPr>
          <a:xfrm flipH="1">
            <a:off x="7856220" y="3251200"/>
            <a:ext cx="421640" cy="481965"/>
          </a:xfrm>
          <a:prstGeom prst="ellipse">
            <a:avLst/>
          </a:prstGeom>
          <a:solidFill>
            <a:srgbClr val="BADE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 184"/>
          <p:cNvSpPr/>
          <p:nvPr/>
        </p:nvSpPr>
        <p:spPr>
          <a:xfrm flipH="1">
            <a:off x="7458075" y="3681730"/>
            <a:ext cx="575945" cy="6064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 184"/>
          <p:cNvSpPr/>
          <p:nvPr/>
        </p:nvSpPr>
        <p:spPr>
          <a:xfrm flipH="1">
            <a:off x="7548245" y="3367405"/>
            <a:ext cx="205740" cy="2546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 184"/>
          <p:cNvSpPr/>
          <p:nvPr/>
        </p:nvSpPr>
        <p:spPr>
          <a:xfrm flipH="1">
            <a:off x="8265795" y="3124200"/>
            <a:ext cx="294640" cy="34861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 184"/>
          <p:cNvSpPr/>
          <p:nvPr/>
        </p:nvSpPr>
        <p:spPr>
          <a:xfrm flipH="1">
            <a:off x="7745730" y="2878455"/>
            <a:ext cx="237490" cy="2406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 184"/>
          <p:cNvSpPr/>
          <p:nvPr/>
        </p:nvSpPr>
        <p:spPr>
          <a:xfrm flipH="1">
            <a:off x="6703060" y="3893820"/>
            <a:ext cx="198120" cy="1943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184"/>
          <p:cNvSpPr/>
          <p:nvPr/>
        </p:nvSpPr>
        <p:spPr>
          <a:xfrm flipH="1">
            <a:off x="6993890" y="3894455"/>
            <a:ext cx="233680" cy="2628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 184"/>
          <p:cNvSpPr/>
          <p:nvPr/>
        </p:nvSpPr>
        <p:spPr>
          <a:xfrm flipH="1">
            <a:off x="7228205" y="4215130"/>
            <a:ext cx="229235" cy="2292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 184"/>
          <p:cNvSpPr/>
          <p:nvPr/>
        </p:nvSpPr>
        <p:spPr>
          <a:xfrm flipH="1">
            <a:off x="8053070" y="3928110"/>
            <a:ext cx="127000" cy="160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 184"/>
          <p:cNvSpPr/>
          <p:nvPr/>
        </p:nvSpPr>
        <p:spPr>
          <a:xfrm flipH="1">
            <a:off x="8254365" y="3736975"/>
            <a:ext cx="421640" cy="4197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 184"/>
          <p:cNvSpPr/>
          <p:nvPr/>
        </p:nvSpPr>
        <p:spPr>
          <a:xfrm flipH="1">
            <a:off x="8034020" y="2878455"/>
            <a:ext cx="219075" cy="2457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 184"/>
          <p:cNvSpPr/>
          <p:nvPr/>
        </p:nvSpPr>
        <p:spPr>
          <a:xfrm flipH="1">
            <a:off x="8559800" y="3070225"/>
            <a:ext cx="127000" cy="180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 184"/>
          <p:cNvSpPr/>
          <p:nvPr/>
        </p:nvSpPr>
        <p:spPr>
          <a:xfrm flipH="1">
            <a:off x="8560435" y="3472815"/>
            <a:ext cx="233680" cy="26416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 184"/>
          <p:cNvSpPr/>
          <p:nvPr/>
        </p:nvSpPr>
        <p:spPr>
          <a:xfrm flipH="1">
            <a:off x="8277860" y="3556635"/>
            <a:ext cx="165100" cy="1454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45325" y="3211195"/>
            <a:ext cx="1232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气态</a:t>
            </a:r>
          </a:p>
        </p:txBody>
      </p:sp>
      <p:sp>
        <p:nvSpPr>
          <p:cNvPr id="2" name=" 184"/>
          <p:cNvSpPr/>
          <p:nvPr/>
        </p:nvSpPr>
        <p:spPr>
          <a:xfrm flipH="1">
            <a:off x="7251700" y="3412490"/>
            <a:ext cx="127000" cy="1809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 bldLvl="0" animBg="1"/>
      <p:bldP spid="4" grpId="0"/>
      <p:bldP spid="160" grpId="0" bldLvl="0" animBg="1"/>
      <p:bldP spid="184" grpId="0" animBg="1"/>
      <p:bldP spid="184" grpId="1" bldLvl="0" animBg="1"/>
      <p:bldP spid="5" grpId="0" animBg="1"/>
      <p:bldP spid="5" grpId="1" bldLvl="0" animBg="1"/>
      <p:bldP spid="11" grpId="0" animBg="1"/>
      <p:bldP spid="11" grpId="1" bldLvl="0" animBg="1"/>
      <p:bldP spid="12" grpId="0" animBg="1"/>
      <p:bldP spid="12" grpId="1" bldLvl="0" animBg="1"/>
      <p:bldP spid="13" grpId="0" animBg="1"/>
      <p:bldP spid="13" grpId="1" bldLvl="0" animBg="1"/>
      <p:bldP spid="14" grpId="0" animBg="1"/>
      <p:bldP spid="14" grpId="1" bldLvl="0" animBg="1"/>
      <p:bldP spid="15" grpId="0" animBg="1"/>
      <p:bldP spid="15" grpId="1" bldLvl="0" animBg="1"/>
      <p:bldP spid="16" grpId="0" animBg="1"/>
      <p:bldP spid="16" grpId="1" bldLvl="0" animBg="1"/>
      <p:bldP spid="17" grpId="0" animBg="1"/>
      <p:bldP spid="17" grpId="1" bldLvl="0" animBg="1"/>
      <p:bldP spid="18" grpId="0" animBg="1"/>
      <p:bldP spid="18" grpId="1" bldLvl="0" animBg="1"/>
      <p:bldP spid="19" grpId="0" animBg="1"/>
      <p:bldP spid="19" grpId="1" bldLvl="0" animBg="1"/>
      <p:bldP spid="20" grpId="0" animBg="1"/>
      <p:bldP spid="20" grpId="1" bldLvl="0" animBg="1"/>
      <p:bldP spid="21" grpId="0" animBg="1"/>
      <p:bldP spid="21" grpId="1" bldLvl="0" animBg="1"/>
      <p:bldP spid="22" grpId="0" animBg="1"/>
      <p:bldP spid="22" grpId="1" bldLvl="0" animBg="1"/>
      <p:bldP spid="23" grpId="0" animBg="1"/>
      <p:bldP spid="23" grpId="1" bldLvl="0" animBg="1"/>
      <p:bldP spid="24" grpId="0" animBg="1"/>
      <p:bldP spid="24" grpId="1" bldLvl="0" animBg="1"/>
      <p:bldP spid="25" grpId="0" animBg="1"/>
      <p:bldP spid="25" grpId="1" bldLvl="0" animBg="1"/>
      <p:bldP spid="26" grpId="0" animBg="1"/>
      <p:bldP spid="26" grpId="1" bldLvl="0" animBg="1"/>
      <p:bldP spid="27" grpId="0" animBg="1"/>
      <p:bldP spid="27" grpId="1" bldLvl="0" animBg="1"/>
      <p:bldP spid="28" grpId="0" animBg="1"/>
      <p:bldP spid="28" grpId="1" bldLvl="0" animBg="1"/>
      <p:bldP spid="29" grpId="0"/>
      <p:bldP spid="29" grpId="1"/>
      <p:bldP spid="2" grpId="0" animBg="1"/>
      <p:bldP spid="2" grpId="1" bldLvl="0" animBg="1"/>
    </p:bldLst>
  </p:timing>
</p:sld>
</file>

<file path=ppt/theme/theme1.xml><?xml version="1.0" encoding="utf-8"?>
<a:theme xmlns:a="http://schemas.openxmlformats.org/drawingml/2006/main" name="mykonglong.taobao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242</Words>
  <Application>Microsoft Office PowerPoint</Application>
  <PresentationFormat>全屏显示(4:3)</PresentationFormat>
  <Paragraphs>59</Paragraphs>
  <Slides>14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mykonglong.taobao.com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China</cp:lastModifiedBy>
  <cp:revision>22</cp:revision>
  <dcterms:created xsi:type="dcterms:W3CDTF">2013-09-14T14:37:00Z</dcterms:created>
  <dcterms:modified xsi:type="dcterms:W3CDTF">2018-09-25T13:52:56Z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