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Default Extension="wav" ContentType="audio/wav"/>
  <Override PartName="/ppt/tags/tag75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Default Extension="gif" ContentType="image/gif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tags/tag80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notesSlides/notesSlide9.xml" ContentType="application/vnd.openxmlformats-officedocument.presentationml.notesSlide+xml"/>
  <Override PartName="/ppt/tags/tag72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tags/tag7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9"/>
  </p:notesMasterIdLst>
  <p:sldIdLst>
    <p:sldId id="256" r:id="rId2"/>
    <p:sldId id="306" r:id="rId3"/>
    <p:sldId id="320" r:id="rId4"/>
    <p:sldId id="321" r:id="rId5"/>
    <p:sldId id="332" r:id="rId6"/>
    <p:sldId id="325" r:id="rId7"/>
    <p:sldId id="323" r:id="rId8"/>
    <p:sldId id="316" r:id="rId9"/>
    <p:sldId id="312" r:id="rId10"/>
    <p:sldId id="327" r:id="rId11"/>
    <p:sldId id="328" r:id="rId12"/>
    <p:sldId id="313" r:id="rId13"/>
    <p:sldId id="315" r:id="rId14"/>
    <p:sldId id="314" r:id="rId15"/>
    <p:sldId id="308" r:id="rId16"/>
    <p:sldId id="307" r:id="rId17"/>
    <p:sldId id="303" r:id="rId18"/>
    <p:sldId id="304" r:id="rId19"/>
    <p:sldId id="317" r:id="rId20"/>
    <p:sldId id="309" r:id="rId21"/>
    <p:sldId id="310" r:id="rId22"/>
    <p:sldId id="329" r:id="rId23"/>
    <p:sldId id="331" r:id="rId24"/>
    <p:sldId id="305" r:id="rId25"/>
    <p:sldId id="297" r:id="rId26"/>
    <p:sldId id="298" r:id="rId27"/>
    <p:sldId id="299" r:id="rId2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CC00FF"/>
    <a:srgbClr val="3000B8"/>
    <a:srgbClr val="00FF00"/>
    <a:srgbClr val="009FB9"/>
    <a:srgbClr val="FFFF66"/>
    <a:srgbClr val="FF9900"/>
    <a:srgbClr val="0E98D6"/>
    <a:srgbClr val="FFFF00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24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C352EEE-2952-444A-84BA-BDCE25B5D001}" type="datetimeFigureOut">
              <a:rPr lang="zh-CN" altLang="en-US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DA2A41-FC2C-4B29-B202-D6C7B9D0FA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0A945A2D-8830-4149-BBFE-CA109792ED39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15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16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17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18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19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20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23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24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25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26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27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3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9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10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13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14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2019/9/19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Relationship Id="rId5" Type="http://schemas.openxmlformats.org/officeDocument/2006/relationships/image" Target="../media/image28.pn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Relationship Id="rId6" Type="http://schemas.openxmlformats.org/officeDocument/2006/relationships/image" Target="../media/image2.png"/><Relationship Id="rId5" Type="http://schemas.openxmlformats.org/officeDocument/2006/relationships/image" Target="../media/image33.jpeg"/><Relationship Id="rId4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Relationship Id="rId6" Type="http://schemas.openxmlformats.org/officeDocument/2006/relationships/image" Target="../media/image33.jpeg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Relationship Id="rId5" Type="http://schemas.openxmlformats.org/officeDocument/2006/relationships/image" Target="../media/image33.jpe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29289;&#29702;&#25945;&#23398;&#36164;&#28304;\&#27818;&#31185;&#29256;\&#31532;3&#31456;%20&#22768;&#38899;&#30340;&#19990;&#30028;\3.1&#22768;&#38899;&#30340;&#20135;&#29983;&#19982;&#20256;&#25773;\&#24377;&#21513;&#20182;.mpg" TargetMode="External"/><Relationship Id="rId6" Type="http://schemas.microsoft.com/office/2007/relationships/media" Target="file:///E:\&#29289;&#29702;&#25945;&#23398;&#36164;&#28304;\&#27818;&#31185;&#29256;\&#31532;3&#31456;%20&#22768;&#38899;&#30340;&#19990;&#30028;\3.1&#22768;&#38899;&#30340;&#20135;&#29983;&#19982;&#20256;&#25773;\&#24377;&#21513;&#20182;.mpg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.pn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文本框 4"/>
          <p:cNvSpPr txBox="1">
            <a:spLocks noChangeArrowheads="1"/>
          </p:cNvSpPr>
          <p:nvPr/>
        </p:nvSpPr>
        <p:spPr bwMode="auto">
          <a:xfrm>
            <a:off x="4657725" y="484188"/>
            <a:ext cx="2876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9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 </a:t>
            </a:r>
            <a:r>
              <a:rPr lang="zh-CN" altLang="en-US" sz="1600" dirty="0" smtClean="0">
                <a:solidFill>
                  <a:srgbClr val="009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 </a:t>
            </a:r>
            <a:r>
              <a:rPr lang="zh-CN" altLang="en-US" sz="1600" dirty="0">
                <a:solidFill>
                  <a:srgbClr val="009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r>
              <a:rPr lang="zh-CN" altLang="en-US" sz="1600" dirty="0" smtClean="0">
                <a:solidFill>
                  <a:srgbClr val="009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声现象</a:t>
            </a:r>
            <a:endParaRPr lang="zh-CN" altLang="en-US" sz="1600" dirty="0">
              <a:solidFill>
                <a:srgbClr val="009F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1" name="组合 28"/>
          <p:cNvGrpSpPr/>
          <p:nvPr/>
        </p:nvGrpSpPr>
        <p:grpSpPr bwMode="auto">
          <a:xfrm>
            <a:off x="7535863" y="614363"/>
            <a:ext cx="2517775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5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67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80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74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8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6234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110" name="组合 50"/>
          <p:cNvGrpSpPr/>
          <p:nvPr/>
        </p:nvGrpSpPr>
        <p:grpSpPr bwMode="auto">
          <a:xfrm>
            <a:off x="2138363" y="614363"/>
            <a:ext cx="251777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098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0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6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7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401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80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333313" y="2128254"/>
            <a:ext cx="68146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节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声音</a:t>
            </a: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的产生与传播</a:t>
            </a:r>
          </a:p>
        </p:txBody>
      </p:sp>
      <p:sp>
        <p:nvSpPr>
          <p:cNvPr id="46" name="矩形 45"/>
          <p:cNvSpPr/>
          <p:nvPr/>
        </p:nvSpPr>
        <p:spPr>
          <a:xfrm>
            <a:off x="5276298" y="3744613"/>
            <a:ext cx="2160587" cy="7699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</a:t>
            </a: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45069"/>
          <p:cNvGrpSpPr/>
          <p:nvPr/>
        </p:nvGrpSpPr>
        <p:grpSpPr bwMode="auto">
          <a:xfrm>
            <a:off x="2118150" y="1210524"/>
            <a:ext cx="2754313" cy="2166938"/>
            <a:chOff x="523" y="1014"/>
            <a:chExt cx="1735" cy="1365"/>
          </a:xfrm>
        </p:grpSpPr>
        <p:pic>
          <p:nvPicPr>
            <p:cNvPr id="22" name="图片 4506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" y="1014"/>
              <a:ext cx="1735" cy="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45068"/>
            <p:cNvSpPr txBox="1">
              <a:spLocks noChangeArrowheads="1"/>
            </p:cNvSpPr>
            <p:nvPr/>
          </p:nvSpPr>
          <p:spPr bwMode="auto">
            <a:xfrm>
              <a:off x="1069" y="2091"/>
              <a:ext cx="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1">
                  <a:ea typeface="楷体_GB2312" pitchFamily="49" charset="-122"/>
                </a:rPr>
                <a:t>磁带</a:t>
              </a:r>
            </a:p>
          </p:txBody>
        </p:sp>
      </p:grpSp>
      <p:grpSp>
        <p:nvGrpSpPr>
          <p:cNvPr id="16" name="组合 45071"/>
          <p:cNvGrpSpPr/>
          <p:nvPr/>
        </p:nvGrpSpPr>
        <p:grpSpPr bwMode="auto">
          <a:xfrm>
            <a:off x="2118150" y="3564787"/>
            <a:ext cx="2759075" cy="2330450"/>
            <a:chOff x="523" y="2452"/>
            <a:chExt cx="1738" cy="1468"/>
          </a:xfrm>
        </p:grpSpPr>
        <p:pic>
          <p:nvPicPr>
            <p:cNvPr id="20" name="图片 4506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" y="2452"/>
              <a:ext cx="1738" cy="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文本框 45070"/>
            <p:cNvSpPr txBox="1">
              <a:spLocks noChangeArrowheads="1"/>
            </p:cNvSpPr>
            <p:nvPr/>
          </p:nvSpPr>
          <p:spPr bwMode="auto">
            <a:xfrm>
              <a:off x="778" y="3632"/>
              <a:ext cx="1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>
                  <a:latin typeface="楷体_GB2312" pitchFamily="49" charset="-122"/>
                  <a:ea typeface="楷体_GB2312" pitchFamily="49" charset="-122"/>
                </a:rPr>
                <a:t>U</a:t>
              </a:r>
              <a:r>
                <a:rPr lang="zh-CN" altLang="en-US" sz="2400" b="1">
                  <a:latin typeface="楷体_GB2312" pitchFamily="49" charset="-122"/>
                  <a:ea typeface="楷体_GB2312" pitchFamily="49" charset="-122"/>
                </a:rPr>
                <a:t>盘</a:t>
              </a:r>
              <a:r>
                <a:rPr lang="en-US" altLang="zh-CN" sz="2400" b="1">
                  <a:latin typeface="楷体_GB2312" pitchFamily="49" charset="-122"/>
                  <a:ea typeface="楷体_GB2312" pitchFamily="49" charset="-122"/>
                </a:rPr>
                <a:t>(</a:t>
              </a:r>
              <a:r>
                <a:rPr lang="zh-CN" altLang="en-US" sz="2400" b="1">
                  <a:latin typeface="楷体_GB2312" pitchFamily="49" charset="-122"/>
                  <a:ea typeface="楷体_GB2312" pitchFamily="49" charset="-122"/>
                </a:rPr>
                <a:t>存储卡</a:t>
              </a:r>
              <a:r>
                <a:rPr lang="en-US" altLang="zh-CN" sz="2400" b="1">
                  <a:latin typeface="楷体_GB2312" pitchFamily="49" charset="-122"/>
                  <a:ea typeface="楷体_GB2312" pitchFamily="49" charset="-122"/>
                </a:rPr>
                <a:t>)</a:t>
              </a:r>
            </a:p>
          </p:txBody>
        </p:sp>
      </p:grpSp>
      <p:sp>
        <p:nvSpPr>
          <p:cNvPr id="19" name="文本框 45072"/>
          <p:cNvSpPr txBox="1">
            <a:spLocks noChangeArrowheads="1"/>
          </p:cNvSpPr>
          <p:nvPr/>
        </p:nvSpPr>
        <p:spPr bwMode="auto">
          <a:xfrm>
            <a:off x="6354237" y="4980836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光盘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存储盘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3289" y="1479503"/>
            <a:ext cx="2958873" cy="288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 bwMode="auto">
          <a:xfrm>
            <a:off x="486963" y="149555"/>
            <a:ext cx="46138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二、声音的传播</a:t>
            </a:r>
            <a:endParaRPr lang="zh-CN" altLang="en-US" sz="44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409432" y="2427020"/>
            <a:ext cx="6911975" cy="37020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仿宋_GB2312" pitchFamily="49" charset="-122"/>
              </a:rPr>
              <a:t>提出问题</a:t>
            </a:r>
            <a:r>
              <a:rPr lang="zh-CN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800" b="1" i="1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声音怎样传播出去？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仿宋_GB2312" pitchFamily="49" charset="-122"/>
              </a:rPr>
              <a:t>猜想    </a:t>
            </a:r>
            <a:r>
              <a:rPr lang="zh-CN" altLang="en-US" sz="2800" b="1" i="1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声音要传播出去，可能需要什么     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800" b="1" i="1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东西来作媒介</a:t>
            </a:r>
            <a:r>
              <a:rPr lang="zh-CN" altLang="zh-CN" sz="2800" b="1" i="1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仿宋_GB2312" pitchFamily="49" charset="-122"/>
              </a:rPr>
              <a:t>问题   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老师说话的声音是怎样传到同学们的耳朵里的？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4" name="WordArt 4"/>
          <p:cNvSpPr>
            <a:spLocks noChangeArrowheads="1" noChangeShapeType="1"/>
          </p:cNvSpPr>
          <p:nvPr/>
        </p:nvSpPr>
        <p:spPr bwMode="auto">
          <a:xfrm>
            <a:off x="2921650" y="929213"/>
            <a:ext cx="2438400" cy="12842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>
              <a:defRPr/>
            </a:pPr>
            <a:r>
              <a:rPr lang="zh-CN" altLang="en-US" sz="6600">
                <a:ln w="9525" cmpd="sng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探究</a:t>
            </a:r>
          </a:p>
        </p:txBody>
      </p:sp>
      <p:pic>
        <p:nvPicPr>
          <p:cNvPr id="25" name="Picture 5" descr="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5506" y="1385733"/>
            <a:ext cx="1168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u=3396428401,1243860435&amp;fm=23&amp;gp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2" b="5346"/>
          <a:stretch>
            <a:fillRect/>
          </a:stretch>
        </p:blipFill>
        <p:spPr bwMode="auto">
          <a:xfrm>
            <a:off x="1279698" y="3414255"/>
            <a:ext cx="2363098" cy="255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5"/>
          <p:cNvSpPr txBox="1">
            <a:spLocks noChangeArrowheads="1"/>
          </p:cNvSpPr>
          <p:nvPr/>
        </p:nvSpPr>
        <p:spPr bwMode="auto">
          <a:xfrm>
            <a:off x="1074915" y="655527"/>
            <a:ext cx="2897086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30000"/>
              </a:lnSpc>
              <a:defRPr/>
            </a:pPr>
            <a:r>
              <a:rPr lang="zh-CN" altLang="en-US" sz="2000" b="1" dirty="0" smtClean="0">
                <a:solidFill>
                  <a:srgbClr val="FF00FF"/>
                </a:solidFill>
                <a:latin typeface="宋体" panose="02010600030101010101" pitchFamily="2" charset="-122"/>
                <a:sym typeface="+mn-ea"/>
              </a:rPr>
              <a:t>实验：</a:t>
            </a:r>
            <a:endParaRPr lang="en-US" altLang="zh-CN" sz="2000" b="1" dirty="0" smtClean="0">
              <a:solidFill>
                <a:srgbClr val="FF00FF"/>
              </a:solidFill>
              <a:latin typeface="宋体" panose="02010600030101010101" pitchFamily="2" charset="-122"/>
              <a:sym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000" b="1" dirty="0" smtClean="0">
                <a:latin typeface="宋体" panose="02010600030101010101" pitchFamily="2" charset="-122"/>
                <a:sym typeface="+mn-ea"/>
              </a:rPr>
              <a:t>如图所示，把正在响铃的闹钟放在玻璃罩内，逐渐抽出其中的空气，注意声音的变化。再让空气逐渐进入玻璃罩，注意声音的变化。</a:t>
            </a:r>
            <a:endParaRPr lang="en-US" altLang="zh-CN" sz="2000" b="1" dirty="0" smtClean="0">
              <a:latin typeface="宋体" panose="02010600030101010101" pitchFamily="2" charset="-122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4672092" y="4475440"/>
            <a:ext cx="5241925" cy="1650481"/>
            <a:chOff x="1105469" y="3944203"/>
            <a:chExt cx="5240740" cy="1650788"/>
          </a:xfrm>
        </p:grpSpPr>
        <p:sp>
          <p:nvSpPr>
            <p:cNvPr id="16" name="圆角矩形 15"/>
            <p:cNvSpPr/>
            <p:nvPr/>
          </p:nvSpPr>
          <p:spPr bwMode="auto">
            <a:xfrm>
              <a:off x="1105469" y="3944203"/>
              <a:ext cx="5240740" cy="1650788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文本框 10"/>
            <p:cNvSpPr txBox="1">
              <a:spLocks noChangeArrowheads="1"/>
            </p:cNvSpPr>
            <p:nvPr/>
          </p:nvSpPr>
          <p:spPr bwMode="auto">
            <a:xfrm>
              <a:off x="1323833" y="3948386"/>
              <a:ext cx="4804012" cy="1646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理想实验法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57200" eaLnBrk="0" hangingPunct="0">
                <a:lnSpc>
                  <a:spcPct val="150000"/>
                </a:lnSpc>
              </a:pP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实验的基础上，经过概括、推理得出规律的一种研究问题的方法。此方法得出的的规律不能用实验来验证。</a:t>
              </a:r>
            </a:p>
          </p:txBody>
        </p:sp>
      </p:grp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972001" y="608344"/>
            <a:ext cx="6642108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srgbClr val="FF00FF"/>
                </a:solidFill>
              </a:rPr>
              <a:t>讨论：</a:t>
            </a:r>
            <a:endParaRPr lang="en-US" altLang="zh-CN" sz="2000" b="1" dirty="0">
              <a:solidFill>
                <a:srgbClr val="FF00FF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srgbClr val="0066CC"/>
                </a:solidFill>
              </a:rPr>
              <a:t>（</a:t>
            </a:r>
            <a:r>
              <a:rPr lang="en-US" altLang="zh-CN" sz="2000" b="1" dirty="0">
                <a:solidFill>
                  <a:srgbClr val="0066CC"/>
                </a:solidFill>
              </a:rPr>
              <a:t>1</a:t>
            </a:r>
            <a:r>
              <a:rPr lang="zh-CN" altLang="en-US" sz="2000" b="1" dirty="0" smtClean="0">
                <a:solidFill>
                  <a:srgbClr val="0066CC"/>
                </a:solidFill>
              </a:rPr>
              <a:t>）逐渐抽出玻璃罩内的</a:t>
            </a:r>
            <a:r>
              <a:rPr lang="zh-CN" altLang="en-US" sz="2000" b="1" dirty="0">
                <a:solidFill>
                  <a:srgbClr val="0066CC"/>
                </a:solidFill>
              </a:rPr>
              <a:t>空气</a:t>
            </a:r>
            <a:r>
              <a:rPr lang="zh-CN" altLang="en-US" sz="2000" b="1" dirty="0" smtClean="0">
                <a:solidFill>
                  <a:srgbClr val="0066CC"/>
                </a:solidFill>
              </a:rPr>
              <a:t>，声音有何变化？</a:t>
            </a:r>
            <a:endParaRPr lang="en-US" altLang="zh-CN" sz="2000" b="1" dirty="0">
              <a:solidFill>
                <a:srgbClr val="0066CC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</a:rPr>
              <a:t>        听到的闹铃声越来越小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0066CC"/>
                </a:solidFill>
              </a:rPr>
              <a:t>（</a:t>
            </a:r>
            <a:r>
              <a:rPr lang="en-US" altLang="zh-CN" sz="2000" b="1" dirty="0">
                <a:solidFill>
                  <a:srgbClr val="0066CC"/>
                </a:solidFill>
              </a:rPr>
              <a:t>2</a:t>
            </a:r>
            <a:r>
              <a:rPr lang="zh-CN" altLang="en-US" sz="2000" b="1" dirty="0">
                <a:solidFill>
                  <a:srgbClr val="0066CC"/>
                </a:solidFill>
              </a:rPr>
              <a:t>）让空气逐渐进入玻璃</a:t>
            </a:r>
            <a:r>
              <a:rPr lang="zh-CN" altLang="en-US" sz="2000" b="1" dirty="0" smtClean="0">
                <a:solidFill>
                  <a:srgbClr val="0066CC"/>
                </a:solidFill>
              </a:rPr>
              <a:t>罩</a:t>
            </a:r>
            <a:r>
              <a:rPr lang="zh-CN" altLang="en-US" sz="2000" b="1" dirty="0">
                <a:solidFill>
                  <a:srgbClr val="0066CC"/>
                </a:solidFill>
              </a:rPr>
              <a:t>，声音有何变化</a:t>
            </a:r>
            <a:r>
              <a:rPr lang="zh-CN" altLang="en-US" sz="2000" b="1" dirty="0" smtClean="0">
                <a:solidFill>
                  <a:srgbClr val="0066CC"/>
                </a:solidFill>
              </a:rPr>
              <a:t>？</a:t>
            </a:r>
            <a:endParaRPr lang="en-US" altLang="zh-CN" sz="2000" b="1" dirty="0">
              <a:solidFill>
                <a:srgbClr val="0066CC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</a:rPr>
              <a:t>        听</a:t>
            </a:r>
            <a:r>
              <a:rPr lang="zh-CN" altLang="en-US" sz="2000" b="1" dirty="0">
                <a:solidFill>
                  <a:srgbClr val="FF0000"/>
                </a:solidFill>
              </a:rPr>
              <a:t>到的闹铃声变大了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0066CC"/>
                </a:solidFill>
              </a:rPr>
              <a:t>（</a:t>
            </a:r>
            <a:r>
              <a:rPr lang="en-US" altLang="zh-CN" sz="2000" b="1" dirty="0">
                <a:solidFill>
                  <a:srgbClr val="0066CC"/>
                </a:solidFill>
              </a:rPr>
              <a:t>3</a:t>
            </a:r>
            <a:r>
              <a:rPr lang="zh-CN" altLang="en-US" sz="2000" b="1" dirty="0" smtClean="0">
                <a:solidFill>
                  <a:srgbClr val="0066CC"/>
                </a:solidFill>
              </a:rPr>
              <a:t>）假如将玻</a:t>
            </a:r>
            <a:r>
              <a:rPr lang="zh-CN" altLang="en-US" sz="2000" b="1" dirty="0">
                <a:solidFill>
                  <a:srgbClr val="0066CC"/>
                </a:solidFill>
              </a:rPr>
              <a:t>璃罩内的空</a:t>
            </a:r>
            <a:r>
              <a:rPr lang="zh-CN" altLang="en-US" sz="2000" b="1" dirty="0" smtClean="0">
                <a:solidFill>
                  <a:srgbClr val="0066CC"/>
                </a:solidFill>
              </a:rPr>
              <a:t>气全部抽出，能否听到声音？ </a:t>
            </a:r>
            <a:endParaRPr lang="en-US" altLang="zh-CN" sz="2000" b="1" dirty="0">
              <a:solidFill>
                <a:srgbClr val="0066CC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</a:rPr>
              <a:t>         听不到闹</a:t>
            </a:r>
            <a:r>
              <a:rPr lang="zh-CN" altLang="en-US" sz="2000" b="1" dirty="0">
                <a:solidFill>
                  <a:srgbClr val="FF0000"/>
                </a:solidFill>
              </a:rPr>
              <a:t>铃声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srgbClr val="0066CC"/>
                </a:solidFill>
              </a:rPr>
              <a:t>（</a:t>
            </a:r>
            <a:r>
              <a:rPr lang="en-US" altLang="zh-CN" sz="2000" b="1" dirty="0">
                <a:solidFill>
                  <a:srgbClr val="0066CC"/>
                </a:solidFill>
              </a:rPr>
              <a:t>4</a:t>
            </a:r>
            <a:r>
              <a:rPr lang="zh-CN" altLang="en-US" sz="2000" b="1" dirty="0">
                <a:solidFill>
                  <a:srgbClr val="0066CC"/>
                </a:solidFill>
              </a:rPr>
              <a:t>）这个实验说明了什么？</a:t>
            </a:r>
            <a:endParaRPr lang="en-US" altLang="zh-CN" sz="2000" b="1" dirty="0">
              <a:solidFill>
                <a:srgbClr val="0066CC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</a:rPr>
              <a:t>　　空气可以传播声音，真空不能传声。</a:t>
            </a:r>
            <a:endParaRPr lang="zh-CN" altLang="en-US" sz="2000" b="1" dirty="0">
              <a:solidFill>
                <a:srgbClr val="0066CC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89818" y="5569129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ea typeface="楷体_GB2312"/>
                <a:cs typeface="楷体_GB2312"/>
              </a:rPr>
              <a:t>声以波的形式传播着，我们把它叫做</a:t>
            </a:r>
            <a:r>
              <a:rPr lang="zh-CN" altLang="en-US" sz="3600" i="1">
                <a:solidFill>
                  <a:srgbClr val="FF0000"/>
                </a:solidFill>
                <a:ea typeface="黑体" panose="02010609060101010101" pitchFamily="49" charset="-122"/>
              </a:rPr>
              <a:t>声波</a:t>
            </a:r>
            <a:r>
              <a:rPr lang="zh-CN" altLang="en-US" sz="3600">
                <a:latin typeface="宋体" panose="02010600030101010101" pitchFamily="2" charset="-122"/>
                <a:ea typeface="楷体_GB2312"/>
                <a:cs typeface="楷体_GB2312"/>
              </a:rPr>
              <a:t>。</a:t>
            </a:r>
          </a:p>
        </p:txBody>
      </p:sp>
      <p:pic>
        <p:nvPicPr>
          <p:cNvPr id="12" name="Picture 3" descr="注释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185" y="5535664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34972" y="4455217"/>
            <a:ext cx="6696075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zh-CN" sz="2800">
                <a:solidFill>
                  <a:srgbClr val="FF33CC"/>
                </a:solidFill>
                <a:latin typeface="仿宋_GB2312"/>
                <a:ea typeface="仿宋_GB2312"/>
                <a:cs typeface="仿宋_GB2312"/>
              </a:rPr>
              <a:t>    </a:t>
            </a:r>
            <a:r>
              <a:rPr lang="zh-CN" altLang="en-US" sz="2800" b="1">
                <a:solidFill>
                  <a:srgbClr val="FF33CC"/>
                </a:solidFill>
                <a:latin typeface="仿宋_GB2312"/>
                <a:ea typeface="仿宋_GB2312"/>
                <a:cs typeface="仿宋_GB2312"/>
              </a:rPr>
              <a:t>鼓面的振动带动周围空气振动，形成了疏密相间的波动（波）向远处传播。</a:t>
            </a:r>
          </a:p>
        </p:txBody>
      </p:sp>
      <p:pic>
        <p:nvPicPr>
          <p:cNvPr id="15" name="Picture 5" descr="Pict000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9818" y="1607050"/>
            <a:ext cx="5264081" cy="269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613237" y="1022275"/>
            <a:ext cx="612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i="1" smtClean="0">
                <a:solidFill>
                  <a:srgbClr val="FF3399"/>
                </a:solidFill>
                <a:ea typeface="黑体" panose="02010609060101010101" pitchFamily="49" charset="-122"/>
              </a:rPr>
              <a:t>声音在</a:t>
            </a:r>
            <a:r>
              <a:rPr lang="zh-CN" altLang="en-US" sz="3200" i="1">
                <a:solidFill>
                  <a:srgbClr val="FF3399"/>
                </a:solidFill>
                <a:ea typeface="黑体" panose="02010609060101010101" pitchFamily="49" charset="-122"/>
              </a:rPr>
              <a:t>空气中是怎样传播的？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 bwMode="auto">
          <a:xfrm>
            <a:off x="1475824" y="2023988"/>
            <a:ext cx="7871361" cy="1804720"/>
            <a:chOff x="4589167" y="2716544"/>
            <a:chExt cx="7870838" cy="1804186"/>
          </a:xfrm>
        </p:grpSpPr>
        <p:pic>
          <p:nvPicPr>
            <p:cNvPr id="16" name="Picture 8" descr="桌子能否传声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" t="5813" r="3545"/>
            <a:stretch>
              <a:fillRect/>
            </a:stretch>
          </p:blipFill>
          <p:spPr bwMode="auto">
            <a:xfrm>
              <a:off x="9310799" y="2716544"/>
              <a:ext cx="3149206" cy="1804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文本框 4"/>
            <p:cNvSpPr txBox="1">
              <a:spLocks noChangeArrowheads="1"/>
            </p:cNvSpPr>
            <p:nvPr/>
          </p:nvSpPr>
          <p:spPr bwMode="auto">
            <a:xfrm>
              <a:off x="4691397" y="2774887"/>
              <a:ext cx="4517172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轻轻敲击桌面</a:t>
              </a: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感觉一下声音</a:t>
              </a: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;</a:t>
              </a: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然后将耳朵贴近桌面</a:t>
              </a: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轻敲桌面的另一端</a:t>
              </a: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你有什么感觉</a:t>
              </a: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?</a:t>
              </a: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这个现象说明什么</a:t>
              </a: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?</a:t>
              </a:r>
            </a:p>
          </p:txBody>
        </p:sp>
        <p:sp>
          <p:nvSpPr>
            <p:cNvPr id="19" name="圆角矩形 8"/>
            <p:cNvSpPr>
              <a:spLocks noChangeArrowheads="1"/>
            </p:cNvSpPr>
            <p:nvPr/>
          </p:nvSpPr>
          <p:spPr bwMode="auto">
            <a:xfrm>
              <a:off x="4589167" y="2724669"/>
              <a:ext cx="4619402" cy="170838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C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046924" y="793144"/>
            <a:ext cx="8378892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5000"/>
              </a:lnSpc>
              <a:buClr>
                <a:schemeClr val="accent1"/>
              </a:buClr>
              <a:buSzPct val="70000"/>
            </a:pPr>
            <a:r>
              <a:rPr lang="zh-CN" altLang="en-US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　　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除了气体可以传播声音之外</a:t>
            </a:r>
            <a:r>
              <a:rPr lang="zh-CN" altLang="en-US" sz="28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固</a:t>
            </a:r>
            <a:r>
              <a:rPr lang="zh-CN" altLang="en-US" sz="28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8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液体是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否也能传播声音？</a:t>
            </a:r>
          </a:p>
        </p:txBody>
      </p:sp>
      <p:pic>
        <p:nvPicPr>
          <p:cNvPr id="26" name="图片 49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0033" y="4055024"/>
            <a:ext cx="1837152" cy="169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038" y="4055024"/>
            <a:ext cx="2109816" cy="169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土电话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829" y="4055024"/>
            <a:ext cx="2706243" cy="164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 bwMode="auto">
          <a:xfrm>
            <a:off x="1990044" y="951141"/>
            <a:ext cx="6624638" cy="4406900"/>
            <a:chOff x="748" y="981"/>
            <a:chExt cx="4173" cy="2776"/>
          </a:xfrm>
        </p:grpSpPr>
        <p:pic>
          <p:nvPicPr>
            <p:cNvPr id="28" name="图片 29703" descr="200808240624218307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981"/>
              <a:ext cx="4082" cy="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文本框 29704"/>
            <p:cNvSpPr txBox="1">
              <a:spLocks noChangeArrowheads="1"/>
            </p:cNvSpPr>
            <p:nvPr/>
          </p:nvSpPr>
          <p:spPr bwMode="auto">
            <a:xfrm>
              <a:off x="884" y="3430"/>
              <a:ext cx="40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FF"/>
                  </a:solidFill>
                  <a:latin typeface="Tahoma" panose="020B0604030504040204" pitchFamily="34" charset="0"/>
                  <a:ea typeface="楷体_GB2312" pitchFamily="49" charset="-122"/>
                </a:rPr>
                <a:t>花样游泳运动员在水中能听到声音吗？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/>
          <a:srcRect t="2839" b="7308"/>
          <a:stretch>
            <a:fillRect/>
          </a:stretch>
        </p:blipFill>
        <p:spPr>
          <a:xfrm>
            <a:off x="1418092" y="934676"/>
            <a:ext cx="8010525" cy="5357611"/>
          </a:xfrm>
          <a:prstGeom prst="rect">
            <a:avLst/>
          </a:prstGeom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346763" y="3126345"/>
            <a:ext cx="36317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小儿垂钓</a:t>
            </a:r>
            <a:br>
              <a:rPr lang="zh-CN" altLang="en-US" sz="28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8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zh-CN" altLang="en-US" sz="28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8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蓬头稚子学垂纶， </a:t>
            </a:r>
            <a:br>
              <a:rPr lang="zh-CN" altLang="en-US" sz="28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8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zh-CN" altLang="en-US" sz="28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8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侧坐莓苔草映身。 </a:t>
            </a:r>
            <a:br>
              <a:rPr lang="zh-CN" altLang="en-US" sz="28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8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zh-CN" altLang="en-US" sz="28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8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路人借问遥招手， </a:t>
            </a:r>
            <a:br>
              <a:rPr lang="zh-CN" altLang="en-US" sz="28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2800" b="0" dirty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4049487" y="502887"/>
            <a:ext cx="3095625" cy="1657350"/>
          </a:xfrm>
          <a:prstGeom prst="cloudCallout">
            <a:avLst>
              <a:gd name="adj1" fmla="val -104769"/>
              <a:gd name="adj2" fmla="val 115898"/>
            </a:avLst>
          </a:prstGeom>
          <a:solidFill>
            <a:srgbClr val="FFCC66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液体可以传声</a:t>
            </a:r>
          </a:p>
          <a:p>
            <a:pPr eaLnBrk="1" hangingPunct="1">
              <a:spcBef>
                <a:spcPct val="0"/>
              </a:spcBef>
            </a:pP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053036" y="3221596"/>
            <a:ext cx="61555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怕得鱼惊不应人。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5026" y="2219324"/>
            <a:ext cx="2427288" cy="23653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330691" y="3963848"/>
            <a:ext cx="7543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5000"/>
              </a:lnSpc>
              <a:buClr>
                <a:schemeClr val="accent1"/>
              </a:buClr>
              <a:buSzPct val="70000"/>
            </a:pP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</a:rPr>
              <a:t>猜想：月球上的宇航员能直接交谈吗？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78328" y="4534494"/>
            <a:ext cx="9048526" cy="125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5000"/>
              </a:lnSpc>
              <a:buClr>
                <a:schemeClr val="accent1"/>
              </a:buClr>
              <a:buSzPct val="70000"/>
            </a:pP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</a:rPr>
              <a:t>    不能，月球上接近于真空，真空不能传声。（可以用手机或对讲机等通讯设备，也可以比手势来交流）</a:t>
            </a:r>
          </a:p>
        </p:txBody>
      </p:sp>
      <p:sp>
        <p:nvSpPr>
          <p:cNvPr id="21" name="Rectangle 3"/>
          <p:cNvSpPr txBox="1">
            <a:spLocks noRot="1" noChangeArrowheads="1"/>
          </p:cNvSpPr>
          <p:nvPr/>
        </p:nvSpPr>
        <p:spPr bwMode="auto">
          <a:xfrm>
            <a:off x="897893" y="1239352"/>
            <a:ext cx="8786812" cy="26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1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声音的传播需要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 u="sng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b="1" dirty="0" smtClean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2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能够传播声音的物质叫</a:t>
            </a:r>
            <a:r>
              <a:rPr lang="en-US" altLang="zh-CN" sz="2800" b="1" u="sng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3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介质可以是</a:t>
            </a:r>
            <a:r>
              <a:rPr lang="en-US" altLang="zh-CN" sz="2800" b="1" u="sng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4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真空</a:t>
            </a:r>
            <a:r>
              <a:rPr lang="en-US" altLang="zh-CN" sz="2800" b="1" u="sng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传播声音</a:t>
            </a:r>
            <a:endParaRPr lang="zh-CN" altLang="en-US" sz="28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4626397" y="1279105"/>
            <a:ext cx="1643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物质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3685542" y="2617288"/>
            <a:ext cx="30853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固体、液体或气体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2703885" y="3302814"/>
            <a:ext cx="1643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不能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8"/>
          <p:cNvSpPr>
            <a:spLocks noChangeArrowheads="1"/>
          </p:cNvSpPr>
          <p:nvPr/>
        </p:nvSpPr>
        <p:spPr bwMode="auto">
          <a:xfrm>
            <a:off x="1330691" y="434399"/>
            <a:ext cx="3714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080808"/>
                </a:solidFill>
                <a:ea typeface="黑体" panose="02010609060101010101" pitchFamily="49" charset="-122"/>
              </a:rPr>
              <a:t>得出结论：</a:t>
            </a:r>
            <a:endParaRPr lang="zh-CN" altLang="en-US" sz="4000" b="1">
              <a:solidFill>
                <a:srgbClr val="080808"/>
              </a:solidFill>
            </a:endParaRP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5614355" y="1934493"/>
            <a:ext cx="10041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介质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  <p:bldP spid="2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 bwMode="auto">
          <a:xfrm>
            <a:off x="528702" y="219290"/>
            <a:ext cx="25846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三、声速</a:t>
            </a:r>
            <a:endParaRPr lang="zh-CN" altLang="en-US" sz="44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5" name="Picture 10" descr="3d4de27965f41dc169a627086558003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8" b="3201"/>
          <a:stretch>
            <a:fillRect/>
          </a:stretch>
        </p:blipFill>
        <p:spPr bwMode="auto">
          <a:xfrm>
            <a:off x="4379106" y="1131380"/>
            <a:ext cx="5271226" cy="361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32955" y="987235"/>
            <a:ext cx="301478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>
                <a:ea typeface="黑体" panose="02010609060101010101" pitchFamily="49" charset="-122"/>
              </a:rPr>
              <a:t>雷电的夜晚，远处一道闪电划过漆黑的夜空，过一会才会听见隆隆的雷声。这个现象表明，远处的声音传到我们的耳朵需要一段时间。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55682" y="5086558"/>
            <a:ext cx="8363279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rgbClr val="FF3300"/>
                </a:solidFill>
                <a:ea typeface="黑体" panose="02010609060101010101" pitchFamily="49" charset="-122"/>
              </a:rPr>
              <a:t>声音传播的快慢用声速</a:t>
            </a:r>
            <a:r>
              <a:rPr lang="zh-CN" altLang="en-US" sz="2800" b="1" dirty="0" smtClean="0">
                <a:solidFill>
                  <a:srgbClr val="FF3300"/>
                </a:solidFill>
                <a:ea typeface="黑体" panose="02010609060101010101" pitchFamily="49" charset="-122"/>
              </a:rPr>
              <a:t>描述。它</a:t>
            </a:r>
            <a:r>
              <a:rPr lang="zh-CN" altLang="en-US" sz="2800" b="1" dirty="0">
                <a:solidFill>
                  <a:srgbClr val="FF3300"/>
                </a:solidFill>
                <a:ea typeface="黑体" panose="02010609060101010101" pitchFamily="49" charset="-122"/>
              </a:rPr>
              <a:t>的大小等于声在每秒内传播的距离</a:t>
            </a:r>
            <a:r>
              <a:rPr lang="zh-CN" altLang="en-US" sz="2800" b="1" dirty="0" smtClean="0">
                <a:solidFill>
                  <a:srgbClr val="FF3300"/>
                </a:solidFill>
                <a:ea typeface="黑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FF3300"/>
              </a:solidFill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48082" y="640010"/>
            <a:ext cx="8711082" cy="130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2400" b="1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2400" b="1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2400" b="1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2400" b="1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539750" algn="l">
              <a:lnSpc>
                <a:spcPct val="130000"/>
              </a:lnSpc>
            </a:pPr>
            <a:r>
              <a:rPr lang="zh-CN" altLang="en-US" sz="3200" dirty="0" smtClean="0">
                <a:solidFill>
                  <a:srgbClr val="CC00FF"/>
                </a:solidFill>
              </a:rPr>
              <a:t>声</a:t>
            </a:r>
            <a:r>
              <a:rPr lang="zh-CN" altLang="en-US" sz="3200" dirty="0">
                <a:solidFill>
                  <a:srgbClr val="CC00FF"/>
                </a:solidFill>
              </a:rPr>
              <a:t>音在不同物体中的速度一样吗？请观</a:t>
            </a:r>
            <a:r>
              <a:rPr lang="zh-CN" altLang="en-US" sz="3200" dirty="0" smtClean="0">
                <a:solidFill>
                  <a:srgbClr val="CC00FF"/>
                </a:solidFill>
              </a:rPr>
              <a:t>察下面的小</a:t>
            </a:r>
            <a:r>
              <a:rPr lang="zh-CN" altLang="en-US" sz="3200" dirty="0">
                <a:solidFill>
                  <a:srgbClr val="CC00FF"/>
                </a:solidFill>
              </a:rPr>
              <a:t>资</a:t>
            </a:r>
            <a:r>
              <a:rPr lang="zh-CN" altLang="en-US" sz="3200" dirty="0" smtClean="0">
                <a:solidFill>
                  <a:srgbClr val="CC00FF"/>
                </a:solidFill>
              </a:rPr>
              <a:t>料，你能获</a:t>
            </a:r>
            <a:r>
              <a:rPr lang="zh-CN" altLang="en-US" sz="3200" dirty="0">
                <a:solidFill>
                  <a:srgbClr val="CC00FF"/>
                </a:solidFill>
              </a:rPr>
              <a:t>得什么信息？</a:t>
            </a:r>
          </a:p>
        </p:txBody>
      </p:sp>
      <p:pic>
        <p:nvPicPr>
          <p:cNvPr id="16" name="Picture 7" descr="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14" b="6872"/>
          <a:stretch>
            <a:fillRect/>
          </a:stretch>
        </p:blipFill>
        <p:spPr bwMode="auto">
          <a:xfrm>
            <a:off x="1034301" y="2292947"/>
            <a:ext cx="8424863" cy="312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5026" y="2219324"/>
            <a:ext cx="2427288" cy="23653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050731" y="1575997"/>
            <a:ext cx="7475752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通过观察和实验，逐步认识声音产生和传播的条件；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3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通过观察和实验知道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声音是由物体振动产生的；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3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知道声音的传播需要介质，声音在不同介质中传播的速度不同。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6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学 习 目 标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8" name="直接连接符 7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9" name="图片 8" descr="标题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55026" y="2219324"/>
            <a:ext cx="2427288" cy="23653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1323853" y="1103390"/>
            <a:ext cx="61929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>
                <a:solidFill>
                  <a:srgbClr val="FF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通过上表你获得的信息是：</a:t>
            </a:r>
          </a:p>
        </p:txBody>
      </p:sp>
      <p:sp>
        <p:nvSpPr>
          <p:cNvPr id="52" name="Rectangle 3"/>
          <p:cNvSpPr>
            <a:spLocks noRot="1" noChangeArrowheads="1"/>
          </p:cNvSpPr>
          <p:nvPr/>
        </p:nvSpPr>
        <p:spPr bwMode="auto">
          <a:xfrm>
            <a:off x="731425" y="1688165"/>
            <a:ext cx="8623601" cy="294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467995" algn="l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>
                <a:solidFill>
                  <a:srgbClr val="66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>
                <a:solidFill>
                  <a:srgbClr val="66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>
                <a:solidFill>
                  <a:srgbClr val="66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）声速与介质的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种类</a:t>
            </a:r>
            <a:r>
              <a:rPr lang="zh-CN" altLang="en-US">
                <a:solidFill>
                  <a:srgbClr val="66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有关</a:t>
            </a:r>
            <a:endParaRPr lang="zh-CN" altLang="en-US" u="sng">
              <a:solidFill>
                <a:srgbClr val="6600FF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467995" algn="l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>
                <a:solidFill>
                  <a:srgbClr val="66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>
                <a:solidFill>
                  <a:srgbClr val="66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>
                <a:solidFill>
                  <a:srgbClr val="66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）声速与介质的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温度</a:t>
            </a:r>
            <a:r>
              <a:rPr lang="zh-CN" altLang="en-US">
                <a:solidFill>
                  <a:srgbClr val="66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有关。</a:t>
            </a:r>
          </a:p>
          <a:p>
            <a:pPr marL="0" indent="467995" algn="l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>
                <a:solidFill>
                  <a:srgbClr val="66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>
                <a:solidFill>
                  <a:srgbClr val="66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>
                <a:solidFill>
                  <a:srgbClr val="66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）一般来说，声音在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固体</a:t>
            </a:r>
            <a:r>
              <a:rPr lang="zh-CN" altLang="en-US" smtClean="0">
                <a:solidFill>
                  <a:srgbClr val="66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中的</a:t>
            </a:r>
            <a:r>
              <a:rPr lang="zh-CN" altLang="en-US">
                <a:solidFill>
                  <a:srgbClr val="66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传播速度最快，其次是在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液体</a:t>
            </a:r>
            <a:r>
              <a:rPr lang="zh-CN" altLang="en-US">
                <a:solidFill>
                  <a:srgbClr val="66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中，在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气体</a:t>
            </a:r>
            <a:r>
              <a:rPr lang="zh-CN" altLang="en-US">
                <a:solidFill>
                  <a:srgbClr val="66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中传播的速度最慢。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969957" y="4716199"/>
            <a:ext cx="203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>
                <a:solidFill>
                  <a:srgbClr val="FF0000"/>
                </a:solidFill>
                <a:ea typeface="隶书" panose="02010509060101010101" pitchFamily="49" charset="-122"/>
              </a:rPr>
              <a:t>熟记</a:t>
            </a:r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2832683" y="4628185"/>
            <a:ext cx="5879540" cy="1261884"/>
          </a:xfrm>
          <a:prstGeom prst="rect">
            <a:avLst/>
          </a:prstGeom>
          <a:solidFill>
            <a:srgbClr val="00FFFF"/>
          </a:solidFill>
          <a:ln w="9525">
            <a:solidFill>
              <a:srgbClr val="CC99FF"/>
            </a:solidFill>
            <a:miter lim="800000"/>
          </a:ln>
        </p:spPr>
        <p:txBody>
          <a:bodyPr wrap="square">
            <a:spAutoFit/>
          </a:bodyPr>
          <a:lstStyle>
            <a:lvl1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zh-CN" altLang="en-US" sz="3200">
                <a:solidFill>
                  <a:srgbClr val="000000"/>
                </a:solidFill>
              </a:rPr>
              <a:t>声音在（</a:t>
            </a:r>
            <a:r>
              <a:rPr lang="en-US" altLang="zh-CN" sz="3200">
                <a:solidFill>
                  <a:srgbClr val="000000"/>
                </a:solidFill>
              </a:rPr>
              <a:t>15</a:t>
            </a:r>
            <a:r>
              <a:rPr lang="en-US" altLang="en-US" sz="3200">
                <a:solidFill>
                  <a:srgbClr val="000000"/>
                </a:solidFill>
              </a:rPr>
              <a:t>℃</a:t>
            </a:r>
            <a:r>
              <a:rPr lang="zh-CN" altLang="en-US" sz="3200">
                <a:solidFill>
                  <a:srgbClr val="000000"/>
                </a:solidFill>
              </a:rPr>
              <a:t>）</a:t>
            </a:r>
            <a:r>
              <a:rPr lang="zh-CN" altLang="en-US" sz="3600">
                <a:solidFill>
                  <a:srgbClr val="FF0000"/>
                </a:solidFill>
                <a:ea typeface="华文行楷" panose="02010800040101010101" pitchFamily="2" charset="-122"/>
              </a:rPr>
              <a:t>空气</a:t>
            </a:r>
            <a:r>
              <a:rPr lang="zh-CN" altLang="en-US" sz="3200">
                <a:solidFill>
                  <a:srgbClr val="000000"/>
                </a:solidFill>
              </a:rPr>
              <a:t>中传播速度为</a:t>
            </a:r>
            <a:r>
              <a:rPr lang="zh-CN" altLang="en-US" sz="3200">
                <a:solidFill>
                  <a:schemeClr val="tx1"/>
                </a:solidFill>
              </a:rPr>
              <a:t>  </a:t>
            </a:r>
            <a:r>
              <a:rPr lang="en-US" altLang="zh-CN" sz="4000">
                <a:solidFill>
                  <a:srgbClr val="FF3300"/>
                </a:solidFill>
                <a:ea typeface="隶书" panose="02010509060101010101" pitchFamily="49" charset="-122"/>
              </a:rPr>
              <a:t>340m/s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39943"/>
          <p:cNvSpPr>
            <a:spLocks noChangeArrowheads="1" noChangeShapeType="1" noTextEdit="1"/>
          </p:cNvSpPr>
          <p:nvPr/>
        </p:nvSpPr>
        <p:spPr bwMode="auto">
          <a:xfrm>
            <a:off x="1177858" y="1079125"/>
            <a:ext cx="1694132" cy="749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63905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想一想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818664" y="4698945"/>
            <a:ext cx="8183746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080808"/>
                </a:solidFill>
                <a:latin typeface="Times New Roman" panose="02020603050405020304" pitchFamily="18" charset="0"/>
              </a:rPr>
              <a:t>答：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声音在海水中的传播</a:t>
            </a:r>
            <a:r>
              <a:rPr lang="zh-CN" alt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速度</a:t>
            </a:r>
            <a:r>
              <a:rPr lang="en-US" altLang="zh-CN" sz="2400" b="1" i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v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，从发出声音到接收回声所用的</a:t>
            </a:r>
            <a:r>
              <a:rPr lang="zh-CN" alt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时间</a:t>
            </a:r>
            <a:r>
              <a:rPr lang="en-US" altLang="zh-CN" sz="2400" b="1" i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t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。海水深度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的计算公式为</a:t>
            </a:r>
          </a:p>
        </p:txBody>
      </p:sp>
      <p:sp>
        <p:nvSpPr>
          <p:cNvPr id="2" name="矩形 1"/>
          <p:cNvSpPr/>
          <p:nvPr/>
        </p:nvSpPr>
        <p:spPr>
          <a:xfrm>
            <a:off x="831620" y="2137895"/>
            <a:ext cx="8171099" cy="2616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7995" algn="just">
              <a:lnSpc>
                <a:spcPct val="140000"/>
              </a:lnSpc>
              <a:spcBef>
                <a:spcPts val="0"/>
              </a:spcBef>
            </a:pPr>
            <a:r>
              <a:rPr lang="en-US" altLang="zh-CN" sz="2400" b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．为什么在屋里讲话比在操场上讲话听起来响亮</a:t>
            </a:r>
            <a:r>
              <a:rPr lang="zh-CN" altLang="en-US" sz="2400" b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CN" sz="2400" b="1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40000"/>
              </a:lnSpc>
              <a:spcBef>
                <a:spcPts val="0"/>
              </a:spcBef>
            </a:pPr>
            <a:endParaRPr lang="zh-CN" altLang="en-US" sz="2400" b="1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40000"/>
              </a:lnSpc>
              <a:spcBef>
                <a:spcPts val="0"/>
              </a:spcBef>
            </a:pPr>
            <a:r>
              <a:rPr lang="en-US" altLang="zh-CN" sz="2400" b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．利用回声可以测海底的深度，判断海中物体的存在，请想一想利用回声测海底的深度需要先知道什么？然后怎样计算</a:t>
            </a:r>
            <a:r>
              <a:rPr lang="zh-CN" altLang="en-US" sz="2400" b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CN" altLang="en-US" sz="2400" b="1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7858" y="2790456"/>
            <a:ext cx="8228535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答：在屋里说话时，回声和原声混在一起，可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以加强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原声。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4" name="对象 3"/>
          <p:cNvGraphicFramePr>
            <a:graphicFrameLocks/>
          </p:cNvGraphicFramePr>
          <p:nvPr/>
        </p:nvGraphicFramePr>
        <p:xfrm>
          <a:off x="6183940" y="5128732"/>
          <a:ext cx="930007" cy="749172"/>
        </p:xfrm>
        <a:graphic>
          <a:graphicData uri="http://schemas.openxmlformats.org/presentationml/2006/ole">
            <p:oleObj spid="_x0000_s53249" name="Equation" r:id="rId5" imgW="10972800" imgH="8839200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39943"/>
          <p:cNvSpPr>
            <a:spLocks noChangeArrowheads="1" noChangeShapeType="1" noTextEdit="1"/>
          </p:cNvSpPr>
          <p:nvPr/>
        </p:nvSpPr>
        <p:spPr bwMode="auto">
          <a:xfrm>
            <a:off x="1177858" y="1079125"/>
            <a:ext cx="1694132" cy="749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63905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b="1" dirty="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想一想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16101" y="1927929"/>
            <a:ext cx="7495695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just">
              <a:lnSpc>
                <a:spcPct val="120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障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碍物至少和声源相距多少米，才能把回声和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原声区分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图片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624" y="2855912"/>
            <a:ext cx="450550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85596" y="4771141"/>
            <a:ext cx="7826201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just">
              <a:lnSpc>
                <a:spcPct val="120000"/>
              </a:lnSpc>
            </a:pP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听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到回声的条件：回声到达耳朵比原声晚</a:t>
            </a:r>
            <a:r>
              <a:rPr lang="en-US" altLang="zh-C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0.1s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以上，距发声体至少</a:t>
            </a:r>
            <a:r>
              <a:rPr lang="en-US" altLang="zh-C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17m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，人耳才能把回声和原声分开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。（回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声定位的技术应用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zh-CN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声呐技</a:t>
            </a:r>
            <a:r>
              <a:rPr lang="zh-CN" altLang="en-US" sz="2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术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749071" y="1215183"/>
            <a:ext cx="914400" cy="4648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3D8F95"/>
            </a:solidFill>
            <a:rou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>
                <a:latin typeface="宋体" panose="02010600030101010101" pitchFamily="2" charset="-122"/>
              </a:rPr>
              <a:t>声音的产生和传播</a:t>
            </a: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2141058" y="1681908"/>
            <a:ext cx="1981200" cy="9144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3D8F95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>
                <a:latin typeface="宋体" panose="02010600030101010101" pitchFamily="2" charset="-122"/>
              </a:rPr>
              <a:t>产生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164011" y="4351663"/>
            <a:ext cx="1914525" cy="9144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3D8F95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>
                <a:latin typeface="宋体" panose="02010600030101010101" pitchFamily="2" charset="-122"/>
              </a:rPr>
              <a:t>传播</a:t>
            </a: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501204" y="1725976"/>
            <a:ext cx="1905000" cy="838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3D8F95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振动</a:t>
            </a: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4542146" y="3213714"/>
            <a:ext cx="4752975" cy="1008063"/>
          </a:xfrm>
          <a:prstGeom prst="ellipse">
            <a:avLst/>
          </a:prstGeom>
          <a:solidFill>
            <a:srgbClr val="BBE0E3"/>
          </a:solidFill>
          <a:ln w="9525">
            <a:solidFill>
              <a:srgbClr val="3D8F95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需要介质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固体、液体或气体</a:t>
            </a: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4702483" y="4547214"/>
            <a:ext cx="3810000" cy="6096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3D8F95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以类似水波的形式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0800000">
            <a:off x="4136202" y="2078783"/>
            <a:ext cx="1371600" cy="152400"/>
          </a:xfrm>
          <a:prstGeom prst="leftArrow">
            <a:avLst>
              <a:gd name="adj1" fmla="val 50000"/>
              <a:gd name="adj2" fmla="val 225000"/>
            </a:avLst>
          </a:prstGeom>
          <a:solidFill>
            <a:srgbClr val="BBE0E3"/>
          </a:solidFill>
          <a:ln w="9525">
            <a:solidFill>
              <a:srgbClr val="3D8F95"/>
            </a:solidFill>
            <a:miter lim="800000"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AutoShape 13"/>
          <p:cNvSpPr/>
          <p:nvPr/>
        </p:nvSpPr>
        <p:spPr bwMode="auto">
          <a:xfrm>
            <a:off x="1685696" y="2139108"/>
            <a:ext cx="457200" cy="2667000"/>
          </a:xfrm>
          <a:prstGeom prst="leftBrace">
            <a:avLst>
              <a:gd name="adj1" fmla="val 48584"/>
              <a:gd name="adj2" fmla="val 50000"/>
            </a:avLst>
          </a:prstGeom>
          <a:noFill/>
          <a:ln w="28575">
            <a:solidFill>
              <a:srgbClr val="3D8F95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4615171" y="5661639"/>
            <a:ext cx="3810000" cy="6096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3D8F95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声速</a:t>
            </a:r>
          </a:p>
        </p:txBody>
      </p:sp>
      <p:sp>
        <p:nvSpPr>
          <p:cNvPr id="21" name="AutoShape 15"/>
          <p:cNvSpPr/>
          <p:nvPr/>
        </p:nvSpPr>
        <p:spPr bwMode="auto">
          <a:xfrm>
            <a:off x="4092883" y="3709014"/>
            <a:ext cx="457200" cy="2209800"/>
          </a:xfrm>
          <a:prstGeom prst="leftBrace">
            <a:avLst>
              <a:gd name="adj1" fmla="val 40255"/>
              <a:gd name="adj2" fmla="val 50000"/>
            </a:avLst>
          </a:prstGeom>
          <a:noFill/>
          <a:ln w="28575">
            <a:solidFill>
              <a:srgbClr val="3D8F95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53588" y="21978"/>
            <a:ext cx="3496087" cy="1003300"/>
            <a:chOff x="402739" y="21978"/>
            <a:chExt cx="3496087" cy="1003300"/>
          </a:xfrm>
        </p:grpSpPr>
        <p:sp>
          <p:nvSpPr>
            <p:cNvPr id="22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小 结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24" name="直接连接符 23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5" name="图片 24" descr="标题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_______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5770" y="3279217"/>
            <a:ext cx="18478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17"/>
          <p:cNvSpPr>
            <a:spLocks noChangeArrowheads="1" noChangeShapeType="1" noTextEdit="1"/>
          </p:cNvSpPr>
          <p:nvPr/>
        </p:nvSpPr>
        <p:spPr bwMode="auto">
          <a:xfrm>
            <a:off x="9900391" y="1776235"/>
            <a:ext cx="1928813" cy="785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69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你能做吗？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069148" y="933169"/>
            <a:ext cx="78945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．手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拨动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琴弦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发出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悦耳的声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音，发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声的物体是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．手指　　　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．琴弦　　　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．弦柱　　　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．空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气</a:t>
            </a:r>
            <a:endParaRPr lang="zh-CN" altLang="en-US" sz="2400" dirty="0"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7964008" y="1056267"/>
            <a:ext cx="86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069148" y="2032722"/>
            <a:ext cx="745688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．能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说明“液体可以传播声音”的事例是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．我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们听到雨滴打在雨伞上的“嗒嗒”声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．我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们听到树枝上小鸟的“唧唧”声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．将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要上钩的鱼被岸边的说话声吓跑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．人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在小溪边听到流水的“哗哗”声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7031882" y="2115583"/>
            <a:ext cx="86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84302" y="4378770"/>
            <a:ext cx="8031301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cs typeface="Times New Roman" panose="02020603050405020304" pitchFamily="18" charset="0"/>
              </a:rPr>
              <a:t> ．</a:t>
            </a:r>
            <a:r>
              <a:rPr lang="zh-CN" altLang="en-US" sz="24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en-US" sz="2400" b="1">
                <a:latin typeface="宋体" panose="02010600030101010101" pitchFamily="2" charset="-122"/>
                <a:cs typeface="Times New Roman" panose="02020603050405020304" pitchFamily="18" charset="0"/>
              </a:rPr>
              <a:t>一根空的长铁管的一头敲一下，在另一头可以听</a:t>
            </a:r>
            <a:r>
              <a:rPr lang="zh-CN" altLang="en-US" sz="24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到</a:t>
            </a:r>
            <a:r>
              <a:rPr lang="en-US" altLang="zh-CN" sz="24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lang="zh-CN" altLang="en-US" sz="24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次</a:t>
            </a:r>
            <a:r>
              <a:rPr lang="zh-CN" altLang="en-US" sz="2400" b="1">
                <a:latin typeface="宋体" panose="02010600030101010101" pitchFamily="2" charset="-122"/>
                <a:cs typeface="Times New Roman" panose="02020603050405020304" pitchFamily="18" charset="0"/>
              </a:rPr>
              <a:t>声音，分别通</a:t>
            </a:r>
            <a:r>
              <a:rPr lang="zh-CN" altLang="en-US" sz="24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过</a:t>
            </a:r>
            <a:r>
              <a:rPr lang="en-US" altLang="zh-CN" sz="24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24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传</a:t>
            </a:r>
            <a:r>
              <a:rPr lang="zh-CN" altLang="en-US" sz="2400" b="1">
                <a:latin typeface="宋体" panose="02010600030101010101" pitchFamily="2" charset="-122"/>
                <a:cs typeface="Times New Roman" panose="02020603050405020304" pitchFamily="18" charset="0"/>
              </a:rPr>
              <a:t>播的。如果要想在另一头听到三次敲击声，你</a:t>
            </a:r>
            <a:r>
              <a:rPr lang="zh-CN" altLang="en-US" sz="24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应该</a:t>
            </a:r>
            <a:r>
              <a:rPr lang="en-US" altLang="zh-CN" sz="24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_______________</a:t>
            </a:r>
            <a:r>
              <a:rPr lang="zh-CN" altLang="en-US" sz="24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4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u="sng" smtClean="0">
                <a:latin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                       </a:t>
            </a:r>
            <a:r>
              <a:rPr lang="en-US" altLang="zh-CN" sz="2400" b="1">
                <a:latin typeface="宋体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altLang="zh-CN" sz="2400" b="1">
                <a:latin typeface="宋体" panose="02010600030101010101" pitchFamily="2" charset="-122"/>
                <a:cs typeface="Times New Roman" panose="02020603050405020304" pitchFamily="18" charset="0"/>
              </a:rPr>
            </a:br>
            <a:endParaRPr lang="en-US" altLang="zh-CN" sz="2400" b="1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184514" y="4859566"/>
            <a:ext cx="433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776208" y="4874909"/>
            <a:ext cx="1150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ea typeface="华文新魏" panose="02010800040101010101" pitchFamily="2" charset="-122"/>
              </a:rPr>
              <a:t>空气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280139" y="4855864"/>
            <a:ext cx="952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ea typeface="华文新魏" panose="02010800040101010101" pitchFamily="2" charset="-122"/>
              </a:rPr>
              <a:t> 铁管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831293" y="5372614"/>
            <a:ext cx="3095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ea typeface="华文新魏" panose="02010800040101010101" pitchFamily="2" charset="-122"/>
              </a:rPr>
              <a:t>向铁管里灌满水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53588" y="21978"/>
            <a:ext cx="3496087" cy="1003300"/>
            <a:chOff x="402739" y="21978"/>
            <a:chExt cx="3496087" cy="1003300"/>
          </a:xfrm>
        </p:grpSpPr>
        <p:sp>
          <p:nvSpPr>
            <p:cNvPr id="18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检 测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20" name="直接连接符 19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7" name="图片 26" descr="标题2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1" descr="_______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5770" y="3279217"/>
            <a:ext cx="18478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7"/>
          <p:cNvSpPr>
            <a:spLocks noChangeArrowheads="1" noChangeShapeType="1" noTextEdit="1"/>
          </p:cNvSpPr>
          <p:nvPr/>
        </p:nvSpPr>
        <p:spPr bwMode="auto">
          <a:xfrm>
            <a:off x="9900391" y="1776235"/>
            <a:ext cx="1928813" cy="785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69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你能做吗？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39740" y="643404"/>
            <a:ext cx="7950468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altLang="zh-CN" sz="2400">
                <a:solidFill>
                  <a:srgbClr val="000000"/>
                </a:solidFill>
                <a:cs typeface="Times New Roman" panose="02020603050405020304" pitchFamily="18" charset="0"/>
              </a:rPr>
              <a:t>        </a:t>
            </a:r>
            <a:r>
              <a:rPr lang="en-US" altLang="zh-CN" sz="2400" smtClean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zh-CN" altLang="en-US" sz="2400">
                <a:cs typeface="Times New Roman" panose="02020603050405020304" pitchFamily="18" charset="0"/>
              </a:rPr>
              <a:t> ．</a:t>
            </a:r>
            <a:r>
              <a:rPr lang="zh-CN" altLang="en-US" sz="2400" smtClean="0">
                <a:solidFill>
                  <a:srgbClr val="000000"/>
                </a:solidFill>
                <a:cs typeface="Times New Roman" panose="02020603050405020304" pitchFamily="18" charset="0"/>
              </a:rPr>
              <a:t>在</a:t>
            </a:r>
            <a:r>
              <a:rPr lang="zh-CN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峡谷中大叫后能听到回声，回声到达人耳比原声晚</a:t>
            </a:r>
            <a:r>
              <a:rPr lang="en-US" altLang="zh-CN" sz="2400">
                <a:solidFill>
                  <a:srgbClr val="000000"/>
                </a:solidFill>
                <a:cs typeface="Times New Roman" panose="02020603050405020304" pitchFamily="18" charset="0"/>
              </a:rPr>
              <a:t>_____</a:t>
            </a:r>
            <a:r>
              <a:rPr lang="zh-CN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，人耳能把原声和回声区分开。假如从呼喊到听到回声用了</a:t>
            </a:r>
            <a:r>
              <a:rPr lang="en-US" altLang="zh-CN" sz="2400">
                <a:solidFill>
                  <a:srgbClr val="000000"/>
                </a:solidFill>
                <a:cs typeface="Times New Roman" panose="02020603050405020304" pitchFamily="18" charset="0"/>
              </a:rPr>
              <a:t>3s</a:t>
            </a:r>
            <a:r>
              <a:rPr lang="zh-CN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，则反射该声音的高山距离人</a:t>
            </a:r>
            <a:r>
              <a:rPr lang="en-US" altLang="zh-CN" sz="2400">
                <a:solidFill>
                  <a:srgbClr val="000000"/>
                </a:solidFill>
                <a:cs typeface="Times New Roman" panose="02020603050405020304" pitchFamily="18" charset="0"/>
              </a:rPr>
              <a:t>______ m</a:t>
            </a:r>
            <a:r>
              <a:rPr lang="zh-CN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98722" y="1176328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400">
                <a:solidFill>
                  <a:srgbClr val="FF0000"/>
                </a:solidFill>
                <a:ea typeface="华文行楷" panose="02010800040101010101" pitchFamily="2" charset="-122"/>
              </a:rPr>
              <a:t>0.1s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944329" y="1637993"/>
            <a:ext cx="1262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400">
                <a:solidFill>
                  <a:srgbClr val="FF0000"/>
                </a:solidFill>
                <a:ea typeface="华文行楷" panose="02010800040101010101" pitchFamily="2" charset="-122"/>
              </a:rPr>
              <a:t>510</a:t>
            </a: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639740" y="2176131"/>
            <a:ext cx="8138978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altLang="zh-CN" sz="2400">
                <a:solidFill>
                  <a:srgbClr val="000000"/>
                </a:solidFill>
                <a:cs typeface="Times New Roman" panose="02020603050405020304" pitchFamily="18" charset="0"/>
              </a:rPr>
              <a:t>        </a:t>
            </a:r>
            <a:r>
              <a:rPr lang="en-US" altLang="zh-CN" sz="2400" smtClean="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  <a:r>
              <a:rPr lang="zh-CN" altLang="en-US" sz="2400">
                <a:cs typeface="Times New Roman" panose="02020603050405020304" pitchFamily="18" charset="0"/>
              </a:rPr>
              <a:t> ．</a:t>
            </a:r>
            <a:r>
              <a:rPr lang="zh-CN" altLang="en-US" sz="2400" smtClean="0">
                <a:solidFill>
                  <a:srgbClr val="000000"/>
                </a:solidFill>
                <a:cs typeface="Times New Roman" panose="02020603050405020304" pitchFamily="18" charset="0"/>
              </a:rPr>
              <a:t>月</a:t>
            </a:r>
            <a:r>
              <a:rPr lang="zh-CN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球上没有空气，登上月球的宇航员即使相距很近也听不到彼此讲话的声音，这是由于</a:t>
            </a:r>
            <a:r>
              <a:rPr lang="en-US" altLang="zh-CN" sz="2400">
                <a:solidFill>
                  <a:srgbClr val="000000"/>
                </a:solidFill>
                <a:cs typeface="Times New Roman" panose="02020603050405020304" pitchFamily="18" charset="0"/>
              </a:rPr>
              <a:t>________</a:t>
            </a:r>
            <a:r>
              <a:rPr lang="zh-CN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不能传声。</a:t>
            </a:r>
          </a:p>
          <a:p>
            <a:pPr algn="l">
              <a:lnSpc>
                <a:spcPct val="130000"/>
              </a:lnSpc>
            </a:pPr>
            <a:r>
              <a:rPr lang="zh-CN" altLang="en-US" sz="2400" smtClean="0">
                <a:solidFill>
                  <a:srgbClr val="000000"/>
                </a:solidFill>
                <a:cs typeface="Times New Roman" panose="02020603050405020304" pitchFamily="18" charset="0"/>
              </a:rPr>
              <a:t>        </a:t>
            </a:r>
            <a:r>
              <a:rPr lang="en-US" altLang="zh-CN" sz="2400" smtClean="0">
                <a:solidFill>
                  <a:srgbClr val="000000"/>
                </a:solidFill>
                <a:cs typeface="Times New Roman" panose="02020603050405020304" pitchFamily="18" charset="0"/>
              </a:rPr>
              <a:t>6</a:t>
            </a:r>
            <a:r>
              <a:rPr lang="zh-CN" altLang="en-US" sz="2400">
                <a:cs typeface="Times New Roman" panose="02020603050405020304" pitchFamily="18" charset="0"/>
              </a:rPr>
              <a:t> ．</a:t>
            </a:r>
            <a:r>
              <a:rPr lang="zh-CN" altLang="en-US" sz="2400" smtClean="0">
                <a:solidFill>
                  <a:srgbClr val="000000"/>
                </a:solidFill>
                <a:cs typeface="Times New Roman" panose="02020603050405020304" pitchFamily="18" charset="0"/>
              </a:rPr>
              <a:t>用</a:t>
            </a:r>
            <a:r>
              <a:rPr lang="zh-CN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两个小纸盒和一根铜线做成的“土电话”说</a:t>
            </a:r>
            <a:r>
              <a:rPr lang="zh-CN" altLang="en-US" sz="2400" smtClean="0">
                <a:solidFill>
                  <a:srgbClr val="000000"/>
                </a:solidFill>
                <a:cs typeface="Times New Roman" panose="02020603050405020304" pitchFamily="18" charset="0"/>
              </a:rPr>
              <a:t>明</a:t>
            </a:r>
            <a:r>
              <a:rPr lang="en-US" altLang="zh-CN" sz="2400" smtClean="0">
                <a:solidFill>
                  <a:srgbClr val="000000"/>
                </a:solidFill>
                <a:cs typeface="Times New Roman" panose="02020603050405020304" pitchFamily="18" charset="0"/>
              </a:rPr>
              <a:t>______________________</a:t>
            </a:r>
            <a:r>
              <a:rPr lang="zh-CN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。 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797886" y="2715051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>
                <a:solidFill>
                  <a:srgbClr val="FF0000"/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真空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790464" y="3600559"/>
            <a:ext cx="323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>
                <a:solidFill>
                  <a:srgbClr val="FF0000"/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声音可以通过固体传播</a:t>
            </a:r>
          </a:p>
        </p:txBody>
      </p:sp>
      <p:sp>
        <p:nvSpPr>
          <p:cNvPr id="18" name="文本占位符 1"/>
          <p:cNvSpPr txBox="1"/>
          <p:nvPr/>
        </p:nvSpPr>
        <p:spPr>
          <a:xfrm>
            <a:off x="784854" y="3965021"/>
            <a:ext cx="7599292" cy="1906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zh-CN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zh-CN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．用手握住正在发声的自行车车铃，你就听不到铃声了，原因是（　　）</a:t>
            </a:r>
          </a:p>
          <a:p>
            <a:pPr indent="457200" algn="just">
              <a:lnSpc>
                <a:spcPct val="13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．手吸收了声音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B</a:t>
            </a:r>
            <a:r>
              <a:rPr lang="zh-CN" altLang="zh-CN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．手使车铃停止了振动</a:t>
            </a:r>
          </a:p>
          <a:p>
            <a:pPr indent="457200" algn="just">
              <a:lnSpc>
                <a:spcPct val="13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．手挡住了声音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D</a:t>
            </a:r>
            <a:r>
              <a:rPr lang="zh-CN" altLang="zh-CN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．手太用力了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090327" y="4460865"/>
            <a:ext cx="81197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400" smtClean="0">
                <a:solidFill>
                  <a:srgbClr val="FF0000"/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2400">
              <a:solidFill>
                <a:srgbClr val="FF0000"/>
              </a:solidFill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  <p:bldP spid="17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1"/>
          <p:cNvSpPr txBox="1"/>
          <p:nvPr/>
        </p:nvSpPr>
        <p:spPr>
          <a:xfrm>
            <a:off x="678719" y="399429"/>
            <a:ext cx="9085277" cy="5487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indent="457200" algn="just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．在探究声音的产生与传播时，小明和小华一起做了下面的实验：</a:t>
            </a:r>
          </a:p>
          <a:p>
            <a:pPr indent="457200" algn="just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7200" algn="just">
              <a:lnSpc>
                <a:spcPct val="150000"/>
              </a:lnSpc>
            </a:pPr>
            <a:endPara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endPara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）如图①所示，用悬挂着的乒乓球接触正在发声的音叉，可观察到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</a:t>
            </a:r>
            <a:r>
              <a:rPr lang="zh-CN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，这说明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zh-CN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。此探究中悬挂着的乒乓球的作用是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</a:t>
            </a:r>
            <a:r>
              <a:rPr lang="zh-CN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indent="457200" algn="just">
              <a:lnSpc>
                <a:spcPct val="150000"/>
              </a:lnSpc>
            </a:pPr>
            <a:r>
              <a:rPr lang="zh-CN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）如图②所示，为了验证（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）中的探究结论，小华同学用手使劲敲桌子，桌子发出了很大的声响，但他几乎没有看到桌子的振动，为了明显地看到实验现象，你的改进方法是：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</a:t>
            </a:r>
            <a:r>
              <a:rPr lang="zh-CN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831456" y="3324289"/>
            <a:ext cx="2903418" cy="44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乒乓球弹跳起来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255090" y="3324289"/>
            <a:ext cx="2903418" cy="44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发声的物体在振动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267803" y="3783621"/>
            <a:ext cx="2903418" cy="44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显示音叉的振动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375384" y="5167894"/>
            <a:ext cx="49314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在桌面上撒一些纸屑或放一些轻小物体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67" r="55281"/>
          <a:stretch>
            <a:fillRect/>
          </a:stretch>
        </p:blipFill>
        <p:spPr>
          <a:xfrm>
            <a:off x="2913644" y="1164258"/>
            <a:ext cx="3223806" cy="1731491"/>
          </a:xfrm>
          <a:prstGeom prst="rect">
            <a:avLst/>
          </a:prstGeom>
        </p:spPr>
      </p:pic>
      <p:pic>
        <p:nvPicPr>
          <p:cNvPr id="22" name="Picture 21" descr="_______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5770" y="2919979"/>
            <a:ext cx="18478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17"/>
          <p:cNvSpPr>
            <a:spLocks noChangeArrowheads="1" noChangeShapeType="1" noTextEdit="1"/>
          </p:cNvSpPr>
          <p:nvPr/>
        </p:nvSpPr>
        <p:spPr bwMode="auto">
          <a:xfrm>
            <a:off x="9900391" y="1416997"/>
            <a:ext cx="1928813" cy="785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69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你能做吗？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772" y="2565847"/>
            <a:ext cx="4465638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584410" y="949727"/>
            <a:ext cx="5329237" cy="2808288"/>
          </a:xfrm>
          <a:prstGeom prst="cloudCallout">
            <a:avLst>
              <a:gd name="adj1" fmla="val -62421"/>
              <a:gd name="adj2" fmla="val 34852"/>
            </a:avLst>
          </a:prstGeom>
          <a:solidFill>
            <a:srgbClr val="BBE0E3"/>
          </a:solidFill>
          <a:ln w="9525">
            <a:solidFill>
              <a:srgbClr val="3D8F95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000" b="1">
                <a:latin typeface="Calibri" panose="020F0502020204030204" pitchFamily="34" charset="0"/>
                <a:ea typeface="楷体_GB2312" pitchFamily="49" charset="-122"/>
              </a:rPr>
              <a:t>这些发声物体有什么共同的特点？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 bwMode="auto">
          <a:xfrm>
            <a:off x="564936" y="1226654"/>
            <a:ext cx="52262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一、声音的产生</a:t>
            </a:r>
            <a:endParaRPr lang="zh-CN" altLang="en-US" sz="44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grpSp>
        <p:nvGrpSpPr>
          <p:cNvPr id="31" name="Group 9"/>
          <p:cNvGrpSpPr/>
          <p:nvPr/>
        </p:nvGrpSpPr>
        <p:grpSpPr bwMode="auto">
          <a:xfrm>
            <a:off x="601972" y="2216623"/>
            <a:ext cx="1522412" cy="500063"/>
            <a:chOff x="816" y="2304"/>
            <a:chExt cx="1190" cy="464"/>
          </a:xfrm>
        </p:grpSpPr>
        <p:sp>
          <p:nvSpPr>
            <p:cNvPr id="32" name="Freeform 10"/>
            <p:cNvSpPr/>
            <p:nvPr/>
          </p:nvSpPr>
          <p:spPr bwMode="gray">
            <a:xfrm>
              <a:off x="861" y="2592"/>
              <a:ext cx="1105" cy="176"/>
            </a:xfrm>
            <a:custGeom>
              <a:avLst/>
              <a:gdLst>
                <a:gd name="T0" fmla="*/ 239299 w 1120"/>
                <a:gd name="T1" fmla="*/ 1 h 252"/>
                <a:gd name="T2" fmla="*/ 238236 w 1120"/>
                <a:gd name="T3" fmla="*/ 1 h 252"/>
                <a:gd name="T4" fmla="*/ 234781 w 1120"/>
                <a:gd name="T5" fmla="*/ 1 h 252"/>
                <a:gd name="T6" fmla="*/ 229474 w 1120"/>
                <a:gd name="T7" fmla="*/ 1 h 252"/>
                <a:gd name="T8" fmla="*/ 221845 w 1120"/>
                <a:gd name="T9" fmla="*/ 1 h 252"/>
                <a:gd name="T10" fmla="*/ 212015 w 1120"/>
                <a:gd name="T11" fmla="*/ 1 h 252"/>
                <a:gd name="T12" fmla="*/ 200541 w 1120"/>
                <a:gd name="T13" fmla="*/ 1 h 252"/>
                <a:gd name="T14" fmla="*/ 187137 w 1120"/>
                <a:gd name="T15" fmla="*/ 1 h 252"/>
                <a:gd name="T16" fmla="*/ 172038 w 1120"/>
                <a:gd name="T17" fmla="*/ 1 h 252"/>
                <a:gd name="T18" fmla="*/ 156045 w 1120"/>
                <a:gd name="T19" fmla="*/ 1 h 252"/>
                <a:gd name="T20" fmla="*/ 138000 w 1120"/>
                <a:gd name="T21" fmla="*/ 1 h 252"/>
                <a:gd name="T22" fmla="*/ 118540 w 1120"/>
                <a:gd name="T23" fmla="*/ 1 h 252"/>
                <a:gd name="T24" fmla="*/ 99425 w 1120"/>
                <a:gd name="T25" fmla="*/ 1 h 252"/>
                <a:gd name="T26" fmla="*/ 81848 w 1120"/>
                <a:gd name="T27" fmla="*/ 1 h 252"/>
                <a:gd name="T28" fmla="*/ 65717 w 1120"/>
                <a:gd name="T29" fmla="*/ 1 h 252"/>
                <a:gd name="T30" fmla="*/ 50833 w 1120"/>
                <a:gd name="T31" fmla="*/ 1 h 252"/>
                <a:gd name="T32" fmla="*/ 38182 w 1120"/>
                <a:gd name="T33" fmla="*/ 1 h 252"/>
                <a:gd name="T34" fmla="*/ 26930 w 1120"/>
                <a:gd name="T35" fmla="*/ 1 h 252"/>
                <a:gd name="T36" fmla="*/ 17331 w 1120"/>
                <a:gd name="T37" fmla="*/ 1 h 252"/>
                <a:gd name="T38" fmla="*/ 9853 w 1120"/>
                <a:gd name="T39" fmla="*/ 1 h 252"/>
                <a:gd name="T40" fmla="*/ 4128 w 1120"/>
                <a:gd name="T41" fmla="*/ 1 h 252"/>
                <a:gd name="T42" fmla="*/ 1174 w 1120"/>
                <a:gd name="T43" fmla="*/ 1 h 252"/>
                <a:gd name="T44" fmla="*/ 0 w 1120"/>
                <a:gd name="T45" fmla="*/ 1 h 252"/>
                <a:gd name="T46" fmla="*/ 0 w 1120"/>
                <a:gd name="T47" fmla="*/ 1 h 252"/>
                <a:gd name="T48" fmla="*/ 119530 w 1120"/>
                <a:gd name="T49" fmla="*/ 0 h 252"/>
                <a:gd name="T50" fmla="*/ 239299 w 1120"/>
                <a:gd name="T51" fmla="*/ 1 h 252"/>
                <a:gd name="T52" fmla="*/ 239299 w 1120"/>
                <a:gd name="T53" fmla="*/ 1 h 252"/>
                <a:gd name="T54" fmla="*/ 239299 w 1120"/>
                <a:gd name="T55" fmla="*/ 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190" cy="393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0392"/>
                    <a:invGamma/>
                  </a:schemeClr>
                </a:gs>
              </a:gsLst>
              <a:lin ang="2700000" scaled="1"/>
            </a:gra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ea typeface="华文细黑" pitchFamily="2" charset="-122"/>
                  <a:cs typeface="Arial" panose="020B0604020202020204" pitchFamily="34" charset="0"/>
                </a:rPr>
                <a:t>提出问题</a:t>
              </a:r>
            </a:p>
          </p:txBody>
        </p:sp>
      </p:grpSp>
      <p:grpSp>
        <p:nvGrpSpPr>
          <p:cNvPr id="34" name="Group 12"/>
          <p:cNvGrpSpPr/>
          <p:nvPr/>
        </p:nvGrpSpPr>
        <p:grpSpPr bwMode="auto">
          <a:xfrm>
            <a:off x="564937" y="3690357"/>
            <a:ext cx="1489075" cy="509587"/>
            <a:chOff x="845" y="2541"/>
            <a:chExt cx="1166" cy="472"/>
          </a:xfrm>
        </p:grpSpPr>
        <p:sp>
          <p:nvSpPr>
            <p:cNvPr id="35" name="Freeform 13"/>
            <p:cNvSpPr/>
            <p:nvPr/>
          </p:nvSpPr>
          <p:spPr bwMode="gray">
            <a:xfrm>
              <a:off x="874" y="2823"/>
              <a:ext cx="1110" cy="190"/>
            </a:xfrm>
            <a:custGeom>
              <a:avLst/>
              <a:gdLst>
                <a:gd name="T0" fmla="*/ 242561 w 1120"/>
                <a:gd name="T1" fmla="*/ 2 h 252"/>
                <a:gd name="T2" fmla="*/ 241484 w 1120"/>
                <a:gd name="T3" fmla="*/ 2 h 252"/>
                <a:gd name="T4" fmla="*/ 237982 w 1120"/>
                <a:gd name="T5" fmla="*/ 2 h 252"/>
                <a:gd name="T6" fmla="*/ 232603 w 1120"/>
                <a:gd name="T7" fmla="*/ 2 h 252"/>
                <a:gd name="T8" fmla="*/ 224869 w 1120"/>
                <a:gd name="T9" fmla="*/ 2 h 252"/>
                <a:gd name="T10" fmla="*/ 214906 w 1120"/>
                <a:gd name="T11" fmla="*/ 2 h 252"/>
                <a:gd name="T12" fmla="*/ 203276 w 1120"/>
                <a:gd name="T13" fmla="*/ 2 h 252"/>
                <a:gd name="T14" fmla="*/ 189689 w 1120"/>
                <a:gd name="T15" fmla="*/ 2 h 252"/>
                <a:gd name="T16" fmla="*/ 174384 w 1120"/>
                <a:gd name="T17" fmla="*/ 2 h 252"/>
                <a:gd name="T18" fmla="*/ 158172 w 1120"/>
                <a:gd name="T19" fmla="*/ 2 h 252"/>
                <a:gd name="T20" fmla="*/ 139881 w 1120"/>
                <a:gd name="T21" fmla="*/ 2 h 252"/>
                <a:gd name="T22" fmla="*/ 120157 w 1120"/>
                <a:gd name="T23" fmla="*/ 2 h 252"/>
                <a:gd name="T24" fmla="*/ 100782 w 1120"/>
                <a:gd name="T25" fmla="*/ 2 h 252"/>
                <a:gd name="T26" fmla="*/ 82964 w 1120"/>
                <a:gd name="T27" fmla="*/ 2 h 252"/>
                <a:gd name="T28" fmla="*/ 66612 w 1120"/>
                <a:gd name="T29" fmla="*/ 2 h 252"/>
                <a:gd name="T30" fmla="*/ 51526 w 1120"/>
                <a:gd name="T31" fmla="*/ 2 h 252"/>
                <a:gd name="T32" fmla="*/ 38701 w 1120"/>
                <a:gd name="T33" fmla="*/ 2 h 252"/>
                <a:gd name="T34" fmla="*/ 27299 w 1120"/>
                <a:gd name="T35" fmla="*/ 2 h 252"/>
                <a:gd name="T36" fmla="*/ 17567 w 1120"/>
                <a:gd name="T37" fmla="*/ 2 h 252"/>
                <a:gd name="T38" fmla="*/ 9987 w 1120"/>
                <a:gd name="T39" fmla="*/ 2 h 252"/>
                <a:gd name="T40" fmla="*/ 4185 w 1120"/>
                <a:gd name="T41" fmla="*/ 2 h 252"/>
                <a:gd name="T42" fmla="*/ 1189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121161 w 1120"/>
                <a:gd name="T49" fmla="*/ 0 h 252"/>
                <a:gd name="T50" fmla="*/ 242561 w 1120"/>
                <a:gd name="T51" fmla="*/ 2 h 252"/>
                <a:gd name="T52" fmla="*/ 242561 w 1120"/>
                <a:gd name="T53" fmla="*/ 2 h 252"/>
                <a:gd name="T54" fmla="*/ 242561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Rectangle 14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845" y="2541"/>
              <a:ext cx="1166" cy="393"/>
            </a:xfrm>
            <a:prstGeom prst="rect">
              <a:avLst/>
            </a:prstGeom>
            <a:solidFill>
              <a:srgbClr val="FFCC00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  <a:ea typeface="华文细黑" pitchFamily="2" charset="-122"/>
                  <a:cs typeface="Arial" panose="020B0604020202020204" pitchFamily="34" charset="0"/>
                </a:rPr>
                <a:t>体验活动</a:t>
              </a:r>
              <a:endParaRPr lang="zh-CN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华文细黑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379603" y="4433161"/>
            <a:ext cx="3508887" cy="131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25000"/>
              </a:lnSpc>
            </a:pPr>
            <a:r>
              <a:rPr lang="en-US" altLang="zh-CN" sz="2200" b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200" b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．用</a:t>
            </a:r>
            <a:r>
              <a:rPr lang="zh-CN" altLang="en-US" sz="2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手摸颈前喉头的位置，说话和不说话，感受一下吧</a:t>
            </a:r>
            <a:r>
              <a:rPr lang="zh-CN" altLang="en-US" sz="2200" b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。</a:t>
            </a:r>
            <a:endParaRPr lang="en-US" altLang="zh-CN" sz="2200" b="1" dirty="0" smtClean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8" name="图片 37" descr="02704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5380" y="4433161"/>
            <a:ext cx="1643387" cy="159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矩形 112646"/>
          <p:cNvSpPr>
            <a:spLocks noChangeArrowheads="1" noChangeShapeType="1" noTextEdit="1"/>
          </p:cNvSpPr>
          <p:nvPr/>
        </p:nvSpPr>
        <p:spPr bwMode="auto">
          <a:xfrm>
            <a:off x="2221281" y="2611084"/>
            <a:ext cx="5336663" cy="85149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000"/>
                <a:gd name="adj2" fmla="val 0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声音是怎样产生的呢？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53588" y="21978"/>
            <a:ext cx="3496087" cy="1003300"/>
            <a:chOff x="402739" y="21978"/>
            <a:chExt cx="3496087" cy="1003300"/>
          </a:xfrm>
        </p:grpSpPr>
        <p:sp>
          <p:nvSpPr>
            <p:cNvPr id="16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自 主 探 究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8" name="直接连接符 17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9" name="图片 18" descr="标题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75" t="13917" b="7361"/>
          <a:stretch>
            <a:fillRect/>
          </a:stretch>
        </p:blipFill>
        <p:spPr>
          <a:xfrm>
            <a:off x="1970076" y="3325234"/>
            <a:ext cx="1801592" cy="1152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1372" y="3146362"/>
            <a:ext cx="459377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３．将一把钢尺紧按在桌面上，一端伸出桌边。拨动钢尺，其发声时，有何特征？</a:t>
            </a:r>
          </a:p>
        </p:txBody>
      </p:sp>
      <p:pic>
        <p:nvPicPr>
          <p:cNvPr id="4" name="图片 3" descr="02704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0076" y="1089424"/>
            <a:ext cx="1673975" cy="14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1372" y="1064326"/>
            <a:ext cx="3820885" cy="1430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．用手拨动橡皮筋，观察橡皮筋的变化，同时你是否听到了声音？</a:t>
            </a:r>
            <a:endParaRPr lang="en-US" altLang="zh-CN" sz="2400" b="1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1"/>
          <p:cNvSpPr txBox="1">
            <a:spLocks noChangeArrowheads="1"/>
          </p:cNvSpPr>
          <p:nvPr/>
        </p:nvSpPr>
        <p:spPr bwMode="auto">
          <a:xfrm>
            <a:off x="934177" y="920142"/>
            <a:ext cx="7122656" cy="108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539750" algn="just" eaLnBrk="1" hangingPunct="1">
              <a:lnSpc>
                <a:spcPct val="120000"/>
              </a:lnSpc>
            </a:pPr>
            <a:r>
              <a:rPr lang="zh-CN" altLang="zh-CN" sz="2800" b="1" smtClean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说出一些比较新奇的发声现象？</a:t>
            </a:r>
            <a:r>
              <a:rPr lang="zh-CN" altLang="en-US" sz="2800" b="1" smtClean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他们</a:t>
            </a:r>
            <a:r>
              <a:rPr lang="zh-CN" altLang="zh-CN" sz="2800" b="1" smtClean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是怎样发声的？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8" name="组合 14"/>
          <p:cNvGrpSpPr/>
          <p:nvPr/>
        </p:nvGrpSpPr>
        <p:grpSpPr bwMode="auto">
          <a:xfrm>
            <a:off x="1249616" y="1922568"/>
            <a:ext cx="1667384" cy="2232327"/>
            <a:chOff x="1350988" y="1618939"/>
            <a:chExt cx="1667384" cy="2232327"/>
          </a:xfrm>
        </p:grpSpPr>
        <p:pic>
          <p:nvPicPr>
            <p:cNvPr id="39" name="Picture 7" descr="D:\My Documents\My Pictures\蝉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988" y="1978406"/>
              <a:ext cx="1667384" cy="187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10"/>
            <p:cNvSpPr txBox="1">
              <a:spLocks noChangeArrowheads="1"/>
            </p:cNvSpPr>
            <p:nvPr/>
          </p:nvSpPr>
          <p:spPr bwMode="auto">
            <a:xfrm>
              <a:off x="1963940" y="161893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/>
                <a:t>蝉</a:t>
              </a:r>
            </a:p>
          </p:txBody>
        </p:sp>
      </p:grpSp>
      <p:grpSp>
        <p:nvGrpSpPr>
          <p:cNvPr id="44" name="组合 20"/>
          <p:cNvGrpSpPr/>
          <p:nvPr/>
        </p:nvGrpSpPr>
        <p:grpSpPr bwMode="auto">
          <a:xfrm>
            <a:off x="3853919" y="1991739"/>
            <a:ext cx="1825210" cy="2207886"/>
            <a:chOff x="4106203" y="1521744"/>
            <a:chExt cx="1825210" cy="2207886"/>
          </a:xfrm>
        </p:grpSpPr>
        <p:pic>
          <p:nvPicPr>
            <p:cNvPr id="45" name="Picture 6" descr="D:\My Documents\My Pictures\蟋蟀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203" y="1964608"/>
              <a:ext cx="1825210" cy="176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11"/>
            <p:cNvSpPr txBox="1">
              <a:spLocks noChangeArrowheads="1"/>
            </p:cNvSpPr>
            <p:nvPr/>
          </p:nvSpPr>
          <p:spPr bwMode="auto">
            <a:xfrm>
              <a:off x="4672239" y="1521744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/>
                <a:t>蟋蟀</a:t>
              </a:r>
            </a:p>
          </p:txBody>
        </p:sp>
      </p:grpSp>
      <p:grpSp>
        <p:nvGrpSpPr>
          <p:cNvPr id="51" name="组合 16"/>
          <p:cNvGrpSpPr/>
          <p:nvPr/>
        </p:nvGrpSpPr>
        <p:grpSpPr bwMode="auto">
          <a:xfrm>
            <a:off x="6467112" y="1991739"/>
            <a:ext cx="1869517" cy="2119436"/>
            <a:chOff x="7113490" y="1521744"/>
            <a:chExt cx="1869517" cy="2119436"/>
          </a:xfrm>
        </p:grpSpPr>
        <p:pic>
          <p:nvPicPr>
            <p:cNvPr id="53" name="Picture 5" descr="D:\My Documents\My Pictures\蜜蜂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18"/>
            <a:stretch>
              <a:fillRect/>
            </a:stretch>
          </p:blipFill>
          <p:spPr bwMode="auto">
            <a:xfrm>
              <a:off x="7113490" y="1932361"/>
              <a:ext cx="1869517" cy="170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Box 12"/>
            <p:cNvSpPr txBox="1">
              <a:spLocks noChangeArrowheads="1"/>
            </p:cNvSpPr>
            <p:nvPr/>
          </p:nvSpPr>
          <p:spPr bwMode="auto">
            <a:xfrm>
              <a:off x="7596188" y="1521744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/>
                <a:t>苍蝇</a:t>
              </a:r>
            </a:p>
          </p:txBody>
        </p:sp>
      </p:grpSp>
      <p:grpSp>
        <p:nvGrpSpPr>
          <p:cNvPr id="58" name="组合 17"/>
          <p:cNvGrpSpPr/>
          <p:nvPr/>
        </p:nvGrpSpPr>
        <p:grpSpPr bwMode="auto">
          <a:xfrm>
            <a:off x="1275009" y="4242866"/>
            <a:ext cx="1735828" cy="2033369"/>
            <a:chOff x="1447224" y="4201782"/>
            <a:chExt cx="1663357" cy="1931321"/>
          </a:xfrm>
        </p:grpSpPr>
        <p:pic>
          <p:nvPicPr>
            <p:cNvPr id="59" name="弹吉他.mpg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1"/>
              <p:extLst>
                <p:ext uri="{DAA4B4D4-6D71-4841-9C94-3DE7FCFB9230}">
                  <p14:media xmlns:p14="http://schemas.microsoft.com/office/powerpoint/2010/main" xmlns="" r:link="rId6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01"/>
            <a:stretch>
              <a:fillRect/>
            </a:stretch>
          </p:blipFill>
          <p:spPr bwMode="auto">
            <a:xfrm>
              <a:off x="1447224" y="4600575"/>
              <a:ext cx="1663357" cy="153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Box 13"/>
            <p:cNvSpPr txBox="1">
              <a:spLocks noChangeArrowheads="1"/>
            </p:cNvSpPr>
            <p:nvPr/>
          </p:nvSpPr>
          <p:spPr bwMode="auto">
            <a:xfrm>
              <a:off x="1909785" y="4201782"/>
              <a:ext cx="766810" cy="43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/>
                <a:t>吉他</a:t>
              </a:r>
            </a:p>
          </p:txBody>
        </p:sp>
      </p:grpSp>
      <p:grpSp>
        <p:nvGrpSpPr>
          <p:cNvPr id="61" name="组合 18"/>
          <p:cNvGrpSpPr/>
          <p:nvPr/>
        </p:nvGrpSpPr>
        <p:grpSpPr bwMode="auto">
          <a:xfrm>
            <a:off x="3939484" y="4262828"/>
            <a:ext cx="1681917" cy="2030356"/>
            <a:chOff x="4038222" y="4105466"/>
            <a:chExt cx="1681917" cy="2030356"/>
          </a:xfrm>
        </p:grpSpPr>
        <p:pic>
          <p:nvPicPr>
            <p:cNvPr id="62" name="Picture 3" descr="D:\My Documents\My Pictures\笛子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4828"/>
            <a:stretch>
              <a:fillRect/>
            </a:stretch>
          </p:blipFill>
          <p:spPr bwMode="auto">
            <a:xfrm>
              <a:off x="4038222" y="4512905"/>
              <a:ext cx="1681917" cy="162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14"/>
            <p:cNvSpPr txBox="1">
              <a:spLocks noChangeArrowheads="1"/>
            </p:cNvSpPr>
            <p:nvPr/>
          </p:nvSpPr>
          <p:spPr bwMode="auto">
            <a:xfrm>
              <a:off x="4500563" y="4105466"/>
              <a:ext cx="800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/>
                <a:t>笛子</a:t>
              </a:r>
            </a:p>
          </p:txBody>
        </p:sp>
      </p:grpSp>
      <p:grpSp>
        <p:nvGrpSpPr>
          <p:cNvPr id="64" name="组合 19"/>
          <p:cNvGrpSpPr/>
          <p:nvPr/>
        </p:nvGrpSpPr>
        <p:grpSpPr bwMode="auto">
          <a:xfrm>
            <a:off x="6684135" y="4263239"/>
            <a:ext cx="1652494" cy="2026890"/>
            <a:chOff x="7018615" y="4150351"/>
            <a:chExt cx="1652494" cy="2026890"/>
          </a:xfrm>
        </p:grpSpPr>
        <p:pic>
          <p:nvPicPr>
            <p:cNvPr id="65" name="Picture 8" descr="扫描000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292" r="50983" b="49347"/>
            <a:stretch>
              <a:fillRect/>
            </a:stretch>
          </p:blipFill>
          <p:spPr bwMode="auto">
            <a:xfrm>
              <a:off x="7018615" y="4536880"/>
              <a:ext cx="1652494" cy="1640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Box 15"/>
            <p:cNvSpPr txBox="1">
              <a:spLocks noChangeArrowheads="1"/>
            </p:cNvSpPr>
            <p:nvPr/>
          </p:nvSpPr>
          <p:spPr bwMode="auto">
            <a:xfrm>
              <a:off x="7489807" y="4150351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/>
                <a:t>流水</a:t>
              </a:r>
            </a:p>
          </p:txBody>
        </p:sp>
      </p:grpSp>
      <p:pic>
        <p:nvPicPr>
          <p:cNvPr id="67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355026" y="2219324"/>
            <a:ext cx="2427288" cy="23653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5026" y="1454169"/>
            <a:ext cx="2427288" cy="23653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584815" y="332367"/>
            <a:ext cx="2840105" cy="50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zh-CN" sz="2800" b="1" dirty="0" smtClean="0">
                <a:solidFill>
                  <a:srgbClr val="FF3300"/>
                </a:solidFill>
              </a:rPr>
              <a:t>思考、讨论问题</a:t>
            </a:r>
            <a:endParaRPr lang="zh-CN" altLang="en-US" sz="2800" b="1" dirty="0" smtClean="0">
              <a:latin typeface="楷体_GB2312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6796" y="971878"/>
            <a:ext cx="5176145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）以上声音，发声的物体相同吗？发出的声音相同吗？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5439" y="2458977"/>
            <a:ext cx="5184775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）这些物体在发声时，有什么共同的特征？</a:t>
            </a:r>
          </a:p>
        </p:txBody>
      </p:sp>
      <p:sp>
        <p:nvSpPr>
          <p:cNvPr id="17" name="矩形 16"/>
          <p:cNvSpPr/>
          <p:nvPr/>
        </p:nvSpPr>
        <p:spPr>
          <a:xfrm>
            <a:off x="485438" y="3819544"/>
            <a:ext cx="6688248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）由此推想，声音</a:t>
            </a:r>
            <a:r>
              <a:rPr lang="zh-CN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是怎样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产生的？</a:t>
            </a:r>
          </a:p>
        </p:txBody>
      </p:sp>
      <p:grpSp>
        <p:nvGrpSpPr>
          <p:cNvPr id="18" name="Group 4"/>
          <p:cNvGrpSpPr/>
          <p:nvPr/>
        </p:nvGrpSpPr>
        <p:grpSpPr bwMode="auto">
          <a:xfrm>
            <a:off x="6302508" y="898983"/>
            <a:ext cx="2159000" cy="1278317"/>
            <a:chOff x="0" y="0"/>
            <a:chExt cx="1360" cy="1480"/>
          </a:xfrm>
        </p:grpSpPr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360" cy="1480"/>
            </a:xfrm>
            <a:prstGeom prst="verticalScroll">
              <a:avLst>
                <a:gd name="adj" fmla="val 12500"/>
              </a:avLst>
            </a:prstGeom>
            <a:gradFill rotWithShape="0">
              <a:gsLst>
                <a:gs pos="0">
                  <a:srgbClr val="99CCFF"/>
                </a:gs>
                <a:gs pos="50000">
                  <a:srgbClr val="FBFDFF"/>
                </a:gs>
                <a:gs pos="100000">
                  <a:srgbClr val="99CCFF"/>
                </a:gs>
              </a:gsLst>
              <a:lin ang="5400000" scaled="1"/>
            </a:gradFill>
            <a:ln w="41275">
              <a:solidFill>
                <a:srgbClr val="FFCC00"/>
              </a:solidFill>
              <a:rou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 flipH="1">
              <a:off x="136" y="330"/>
              <a:ext cx="1089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不相同</a:t>
              </a:r>
            </a:p>
          </p:txBody>
        </p:sp>
      </p:grp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6237354" y="2339231"/>
            <a:ext cx="2873914" cy="1105419"/>
          </a:xfrm>
          <a:prstGeom prst="cloudCallout">
            <a:avLst>
              <a:gd name="adj1" fmla="val -79648"/>
              <a:gd name="adj2" fmla="val 863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FF3300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3200" b="1">
                <a:solidFill>
                  <a:srgbClr val="FF3300"/>
                </a:solidFill>
                <a:latin typeface="宋体" panose="02010600030101010101" pitchFamily="2" charset="-122"/>
              </a:rPr>
              <a:t>发声的物</a:t>
            </a:r>
            <a:br>
              <a:rPr lang="zh-CN" altLang="en-US" sz="3200" b="1">
                <a:solidFill>
                  <a:srgbClr val="FF3300"/>
                </a:solidFill>
                <a:latin typeface="宋体" panose="02010600030101010101" pitchFamily="2" charset="-122"/>
              </a:rPr>
            </a:br>
            <a:r>
              <a:rPr lang="zh-CN" altLang="en-US" sz="3200" b="1">
                <a:solidFill>
                  <a:srgbClr val="FF3300"/>
                </a:solidFill>
                <a:latin typeface="宋体" panose="02010600030101010101" pitchFamily="2" charset="-122"/>
              </a:rPr>
              <a:t>体都在振</a:t>
            </a:r>
            <a:r>
              <a:rPr lang="zh-CN" altLang="en-US" sz="3200" b="1" smtClean="0">
                <a:solidFill>
                  <a:srgbClr val="FF3300"/>
                </a:solidFill>
                <a:latin typeface="宋体" panose="02010600030101010101" pitchFamily="2" charset="-122"/>
              </a:rPr>
              <a:t>动</a:t>
            </a:r>
            <a:endParaRPr lang="en-US" altLang="zh-CN" sz="3200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横卷形 21"/>
          <p:cNvSpPr/>
          <p:nvPr/>
        </p:nvSpPr>
        <p:spPr>
          <a:xfrm>
            <a:off x="1786915" y="4472030"/>
            <a:ext cx="7318448" cy="1800225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>
              <a:lnSpc>
                <a:spcPct val="13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）声</a:t>
            </a:r>
            <a:r>
              <a:rPr lang="zh-CN" altLang="en-US" sz="2400" b="1" dirty="0">
                <a:solidFill>
                  <a:srgbClr val="FF0000"/>
                </a:solidFill>
              </a:rPr>
              <a:t>音是由物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体的</a:t>
            </a:r>
            <a:r>
              <a:rPr lang="zh-CN" altLang="en-US" sz="2400" b="1" dirty="0">
                <a:solidFill>
                  <a:srgbClr val="FF0000"/>
                </a:solidFill>
              </a:rPr>
              <a:t>振动产生的，振动停止，发声也停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止；（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）正在发声的物体叫声源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/>
      <p:bldP spid="17" grpId="0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11"/>
          <p:cNvSpPr>
            <a:spLocks noChangeArrowheads="1"/>
          </p:cNvSpPr>
          <p:nvPr/>
        </p:nvSpPr>
        <p:spPr bwMode="auto">
          <a:xfrm>
            <a:off x="1656074" y="2247839"/>
            <a:ext cx="7263132" cy="2175451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 flipH="1">
            <a:off x="1284650" y="1275422"/>
            <a:ext cx="9525" cy="3611562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12"/>
          <p:cNvGrpSpPr/>
          <p:nvPr/>
        </p:nvGrpSpPr>
        <p:grpSpPr bwMode="auto">
          <a:xfrm>
            <a:off x="563925" y="4502417"/>
            <a:ext cx="1463675" cy="525462"/>
            <a:chOff x="816" y="1963"/>
            <a:chExt cx="1147" cy="487"/>
          </a:xfrm>
        </p:grpSpPr>
        <p:sp>
          <p:nvSpPr>
            <p:cNvPr id="29" name="Freeform 13"/>
            <p:cNvSpPr/>
            <p:nvPr/>
          </p:nvSpPr>
          <p:spPr bwMode="gray">
            <a:xfrm>
              <a:off x="844" y="2253"/>
              <a:ext cx="1098" cy="197"/>
            </a:xfrm>
            <a:custGeom>
              <a:avLst/>
              <a:gdLst>
                <a:gd name="T0" fmla="*/ 234779 w 1120"/>
                <a:gd name="T1" fmla="*/ 2 h 252"/>
                <a:gd name="T2" fmla="*/ 233737 w 1120"/>
                <a:gd name="T3" fmla="*/ 2 h 252"/>
                <a:gd name="T4" fmla="*/ 230347 w 1120"/>
                <a:gd name="T5" fmla="*/ 2 h 252"/>
                <a:gd name="T6" fmla="*/ 225140 w 1120"/>
                <a:gd name="T7" fmla="*/ 2 h 252"/>
                <a:gd name="T8" fmla="*/ 217655 w 1120"/>
                <a:gd name="T9" fmla="*/ 2 h 252"/>
                <a:gd name="T10" fmla="*/ 208012 w 1120"/>
                <a:gd name="T11" fmla="*/ 2 h 252"/>
                <a:gd name="T12" fmla="*/ 196754 w 1120"/>
                <a:gd name="T13" fmla="*/ 2 h 252"/>
                <a:gd name="T14" fmla="*/ 183603 w 1120"/>
                <a:gd name="T15" fmla="*/ 2 h 252"/>
                <a:gd name="T16" fmla="*/ 168788 w 1120"/>
                <a:gd name="T17" fmla="*/ 2 h 252"/>
                <a:gd name="T18" fmla="*/ 153097 w 1120"/>
                <a:gd name="T19" fmla="*/ 2 h 252"/>
                <a:gd name="T20" fmla="*/ 135393 w 1120"/>
                <a:gd name="T21" fmla="*/ 2 h 252"/>
                <a:gd name="T22" fmla="*/ 116301 w 1120"/>
                <a:gd name="T23" fmla="*/ 2 h 252"/>
                <a:gd name="T24" fmla="*/ 97547 w 1120"/>
                <a:gd name="T25" fmla="*/ 2 h 252"/>
                <a:gd name="T26" fmla="*/ 80302 w 1120"/>
                <a:gd name="T27" fmla="*/ 2 h 252"/>
                <a:gd name="T28" fmla="*/ 64475 w 1120"/>
                <a:gd name="T29" fmla="*/ 2 h 252"/>
                <a:gd name="T30" fmla="*/ 49873 w 1120"/>
                <a:gd name="T31" fmla="*/ 2 h 252"/>
                <a:gd name="T32" fmla="*/ 37459 w 1120"/>
                <a:gd name="T33" fmla="*/ 2 h 252"/>
                <a:gd name="T34" fmla="*/ 26423 w 1120"/>
                <a:gd name="T35" fmla="*/ 2 h 252"/>
                <a:gd name="T36" fmla="*/ 17003 w 1120"/>
                <a:gd name="T37" fmla="*/ 2 h 252"/>
                <a:gd name="T38" fmla="*/ 9666 w 1120"/>
                <a:gd name="T39" fmla="*/ 2 h 252"/>
                <a:gd name="T40" fmla="*/ 4051 w 1120"/>
                <a:gd name="T41" fmla="*/ 2 h 252"/>
                <a:gd name="T42" fmla="*/ 1151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117273 w 1120"/>
                <a:gd name="T49" fmla="*/ 0 h 252"/>
                <a:gd name="T50" fmla="*/ 234779 w 1120"/>
                <a:gd name="T51" fmla="*/ 2 h 252"/>
                <a:gd name="T52" fmla="*/ 234779 w 1120"/>
                <a:gd name="T53" fmla="*/ 2 h 252"/>
                <a:gd name="T54" fmla="*/ 234779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Rectangle 14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816" y="1963"/>
              <a:ext cx="1147" cy="39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  <a:ea typeface="华文细黑" pitchFamily="2" charset="-122"/>
                  <a:cs typeface="Arial" panose="020B0604020202020204" pitchFamily="34" charset="0"/>
                </a:rPr>
                <a:t>归纳总结</a:t>
              </a:r>
              <a:endParaRPr lang="zh-CN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华文细黑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9"/>
          <p:cNvGrpSpPr/>
          <p:nvPr/>
        </p:nvGrpSpPr>
        <p:grpSpPr bwMode="auto">
          <a:xfrm>
            <a:off x="516300" y="969703"/>
            <a:ext cx="1522412" cy="500063"/>
            <a:chOff x="816" y="2304"/>
            <a:chExt cx="1190" cy="464"/>
          </a:xfrm>
        </p:grpSpPr>
        <p:sp>
          <p:nvSpPr>
            <p:cNvPr id="32" name="Freeform 10"/>
            <p:cNvSpPr/>
            <p:nvPr/>
          </p:nvSpPr>
          <p:spPr bwMode="gray">
            <a:xfrm>
              <a:off x="861" y="2592"/>
              <a:ext cx="1105" cy="176"/>
            </a:xfrm>
            <a:custGeom>
              <a:avLst/>
              <a:gdLst>
                <a:gd name="T0" fmla="*/ 239299 w 1120"/>
                <a:gd name="T1" fmla="*/ 1 h 252"/>
                <a:gd name="T2" fmla="*/ 238236 w 1120"/>
                <a:gd name="T3" fmla="*/ 1 h 252"/>
                <a:gd name="T4" fmla="*/ 234781 w 1120"/>
                <a:gd name="T5" fmla="*/ 1 h 252"/>
                <a:gd name="T6" fmla="*/ 229474 w 1120"/>
                <a:gd name="T7" fmla="*/ 1 h 252"/>
                <a:gd name="T8" fmla="*/ 221845 w 1120"/>
                <a:gd name="T9" fmla="*/ 1 h 252"/>
                <a:gd name="T10" fmla="*/ 212015 w 1120"/>
                <a:gd name="T11" fmla="*/ 1 h 252"/>
                <a:gd name="T12" fmla="*/ 200541 w 1120"/>
                <a:gd name="T13" fmla="*/ 1 h 252"/>
                <a:gd name="T14" fmla="*/ 187137 w 1120"/>
                <a:gd name="T15" fmla="*/ 1 h 252"/>
                <a:gd name="T16" fmla="*/ 172038 w 1120"/>
                <a:gd name="T17" fmla="*/ 1 h 252"/>
                <a:gd name="T18" fmla="*/ 156045 w 1120"/>
                <a:gd name="T19" fmla="*/ 1 h 252"/>
                <a:gd name="T20" fmla="*/ 138000 w 1120"/>
                <a:gd name="T21" fmla="*/ 1 h 252"/>
                <a:gd name="T22" fmla="*/ 118540 w 1120"/>
                <a:gd name="T23" fmla="*/ 1 h 252"/>
                <a:gd name="T24" fmla="*/ 99425 w 1120"/>
                <a:gd name="T25" fmla="*/ 1 h 252"/>
                <a:gd name="T26" fmla="*/ 81848 w 1120"/>
                <a:gd name="T27" fmla="*/ 1 h 252"/>
                <a:gd name="T28" fmla="*/ 65717 w 1120"/>
                <a:gd name="T29" fmla="*/ 1 h 252"/>
                <a:gd name="T30" fmla="*/ 50833 w 1120"/>
                <a:gd name="T31" fmla="*/ 1 h 252"/>
                <a:gd name="T32" fmla="*/ 38182 w 1120"/>
                <a:gd name="T33" fmla="*/ 1 h 252"/>
                <a:gd name="T34" fmla="*/ 26930 w 1120"/>
                <a:gd name="T35" fmla="*/ 1 h 252"/>
                <a:gd name="T36" fmla="*/ 17331 w 1120"/>
                <a:gd name="T37" fmla="*/ 1 h 252"/>
                <a:gd name="T38" fmla="*/ 9853 w 1120"/>
                <a:gd name="T39" fmla="*/ 1 h 252"/>
                <a:gd name="T40" fmla="*/ 4128 w 1120"/>
                <a:gd name="T41" fmla="*/ 1 h 252"/>
                <a:gd name="T42" fmla="*/ 1174 w 1120"/>
                <a:gd name="T43" fmla="*/ 1 h 252"/>
                <a:gd name="T44" fmla="*/ 0 w 1120"/>
                <a:gd name="T45" fmla="*/ 1 h 252"/>
                <a:gd name="T46" fmla="*/ 0 w 1120"/>
                <a:gd name="T47" fmla="*/ 1 h 252"/>
                <a:gd name="T48" fmla="*/ 119530 w 1120"/>
                <a:gd name="T49" fmla="*/ 0 h 252"/>
                <a:gd name="T50" fmla="*/ 239299 w 1120"/>
                <a:gd name="T51" fmla="*/ 1 h 252"/>
                <a:gd name="T52" fmla="*/ 239299 w 1120"/>
                <a:gd name="T53" fmla="*/ 1 h 252"/>
                <a:gd name="T54" fmla="*/ 239299 w 1120"/>
                <a:gd name="T55" fmla="*/ 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190" cy="393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0392"/>
                    <a:invGamma/>
                  </a:schemeClr>
                </a:gs>
              </a:gsLst>
              <a:lin ang="2700000" scaled="1"/>
            </a:gra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ea typeface="华文细黑" pitchFamily="2" charset="-122"/>
                  <a:cs typeface="Arial" panose="020B0604020202020204" pitchFamily="34" charset="0"/>
                </a:rPr>
                <a:t>提出问题</a:t>
              </a:r>
            </a:p>
          </p:txBody>
        </p:sp>
      </p:grpSp>
      <p:grpSp>
        <p:nvGrpSpPr>
          <p:cNvPr id="34" name="Group 12"/>
          <p:cNvGrpSpPr/>
          <p:nvPr/>
        </p:nvGrpSpPr>
        <p:grpSpPr bwMode="auto">
          <a:xfrm>
            <a:off x="517887" y="1765102"/>
            <a:ext cx="1489075" cy="509587"/>
            <a:chOff x="845" y="2541"/>
            <a:chExt cx="1166" cy="472"/>
          </a:xfrm>
        </p:grpSpPr>
        <p:sp>
          <p:nvSpPr>
            <p:cNvPr id="35" name="Freeform 13"/>
            <p:cNvSpPr/>
            <p:nvPr/>
          </p:nvSpPr>
          <p:spPr bwMode="gray">
            <a:xfrm>
              <a:off x="874" y="2823"/>
              <a:ext cx="1110" cy="190"/>
            </a:xfrm>
            <a:custGeom>
              <a:avLst/>
              <a:gdLst>
                <a:gd name="T0" fmla="*/ 242561 w 1120"/>
                <a:gd name="T1" fmla="*/ 2 h 252"/>
                <a:gd name="T2" fmla="*/ 241484 w 1120"/>
                <a:gd name="T3" fmla="*/ 2 h 252"/>
                <a:gd name="T4" fmla="*/ 237982 w 1120"/>
                <a:gd name="T5" fmla="*/ 2 h 252"/>
                <a:gd name="T6" fmla="*/ 232603 w 1120"/>
                <a:gd name="T7" fmla="*/ 2 h 252"/>
                <a:gd name="T8" fmla="*/ 224869 w 1120"/>
                <a:gd name="T9" fmla="*/ 2 h 252"/>
                <a:gd name="T10" fmla="*/ 214906 w 1120"/>
                <a:gd name="T11" fmla="*/ 2 h 252"/>
                <a:gd name="T12" fmla="*/ 203276 w 1120"/>
                <a:gd name="T13" fmla="*/ 2 h 252"/>
                <a:gd name="T14" fmla="*/ 189689 w 1120"/>
                <a:gd name="T15" fmla="*/ 2 h 252"/>
                <a:gd name="T16" fmla="*/ 174384 w 1120"/>
                <a:gd name="T17" fmla="*/ 2 h 252"/>
                <a:gd name="T18" fmla="*/ 158172 w 1120"/>
                <a:gd name="T19" fmla="*/ 2 h 252"/>
                <a:gd name="T20" fmla="*/ 139881 w 1120"/>
                <a:gd name="T21" fmla="*/ 2 h 252"/>
                <a:gd name="T22" fmla="*/ 120157 w 1120"/>
                <a:gd name="T23" fmla="*/ 2 h 252"/>
                <a:gd name="T24" fmla="*/ 100782 w 1120"/>
                <a:gd name="T25" fmla="*/ 2 h 252"/>
                <a:gd name="T26" fmla="*/ 82964 w 1120"/>
                <a:gd name="T27" fmla="*/ 2 h 252"/>
                <a:gd name="T28" fmla="*/ 66612 w 1120"/>
                <a:gd name="T29" fmla="*/ 2 h 252"/>
                <a:gd name="T30" fmla="*/ 51526 w 1120"/>
                <a:gd name="T31" fmla="*/ 2 h 252"/>
                <a:gd name="T32" fmla="*/ 38701 w 1120"/>
                <a:gd name="T33" fmla="*/ 2 h 252"/>
                <a:gd name="T34" fmla="*/ 27299 w 1120"/>
                <a:gd name="T35" fmla="*/ 2 h 252"/>
                <a:gd name="T36" fmla="*/ 17567 w 1120"/>
                <a:gd name="T37" fmla="*/ 2 h 252"/>
                <a:gd name="T38" fmla="*/ 9987 w 1120"/>
                <a:gd name="T39" fmla="*/ 2 h 252"/>
                <a:gd name="T40" fmla="*/ 4185 w 1120"/>
                <a:gd name="T41" fmla="*/ 2 h 252"/>
                <a:gd name="T42" fmla="*/ 1189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121161 w 1120"/>
                <a:gd name="T49" fmla="*/ 0 h 252"/>
                <a:gd name="T50" fmla="*/ 242561 w 1120"/>
                <a:gd name="T51" fmla="*/ 2 h 252"/>
                <a:gd name="T52" fmla="*/ 242561 w 1120"/>
                <a:gd name="T53" fmla="*/ 2 h 252"/>
                <a:gd name="T54" fmla="*/ 242561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Rectangle 14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845" y="2541"/>
              <a:ext cx="1166" cy="393"/>
            </a:xfrm>
            <a:prstGeom prst="rect">
              <a:avLst/>
            </a:prstGeom>
            <a:solidFill>
              <a:srgbClr val="FFCC00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anose="020F0502020204030204" pitchFamily="34" charset="0"/>
                  <a:ea typeface="华文细黑" pitchFamily="2" charset="-122"/>
                  <a:cs typeface="Arial" panose="020B0604020202020204" pitchFamily="34" charset="0"/>
                </a:rPr>
                <a:t>实验探究</a:t>
              </a:r>
              <a:endParaRPr lang="zh-CN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华文细黑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2203483" y="933831"/>
            <a:ext cx="6715722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 eaLnBrk="1" hangingPunct="1">
              <a:lnSpc>
                <a:spcPct val="120000"/>
              </a:lnSpc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当物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体发声时，我们都可以看到明显的振动吗？如何验证发声时的物体在振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动？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cxnSp>
        <p:nvCxnSpPr>
          <p:cNvPr id="41" name="直接连接符 40"/>
          <p:cNvCxnSpPr>
            <a:cxnSpLocks noChangeShapeType="1"/>
          </p:cNvCxnSpPr>
          <p:nvPr/>
        </p:nvCxnSpPr>
        <p:spPr bwMode="auto">
          <a:xfrm>
            <a:off x="4329619" y="2224192"/>
            <a:ext cx="0" cy="2147582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4455615" y="2221068"/>
            <a:ext cx="42376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 eaLnBrk="1" hangingPunct="1">
              <a:lnSpc>
                <a:spcPct val="140000"/>
              </a:lnSpc>
            </a:pPr>
            <a:r>
              <a:rPr kumimoji="1" lang="zh-CN" altLang="en-US" sz="2000" b="1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我们敲击音叉使其发声，用一个</a:t>
            </a:r>
            <a:r>
              <a:rPr kumimoji="1" lang="zh-CN" altLang="en-US" sz="2000" b="1" smtClean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乒乓球去靠近正在发声的音叉进行观察．</a:t>
            </a:r>
            <a:endParaRPr kumimoji="1" lang="zh-CN" altLang="en-US" sz="2000" b="1" dirty="0">
              <a:solidFill>
                <a:srgbClr val="3000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354864" y="3457421"/>
            <a:ext cx="4783567" cy="472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40000"/>
              </a:lnSpc>
              <a:buFontTx/>
              <a:buNone/>
              <a:defRPr/>
            </a:pPr>
            <a:r>
              <a:rPr lang="zh-CN" altLang="en-US" sz="20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现象：音叉将悬吊的</a:t>
            </a:r>
            <a:r>
              <a:rPr lang="zh-CN" altLang="en-US" sz="2000" b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乒乓</a:t>
            </a:r>
            <a:r>
              <a:rPr lang="zh-CN" altLang="en-US" sz="20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球弹开</a:t>
            </a:r>
            <a:r>
              <a:rPr lang="en-US" altLang="zh-CN" sz="20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0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2" name="TextBox 5"/>
          <p:cNvSpPr>
            <a:spLocks noChangeArrowheads="1"/>
          </p:cNvSpPr>
          <p:nvPr/>
        </p:nvSpPr>
        <p:spPr bwMode="auto">
          <a:xfrm>
            <a:off x="1640061" y="5114432"/>
            <a:ext cx="7499815" cy="987504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 wrap="square">
            <a:spAutoFit/>
          </a:bodyPr>
          <a:lstStyle/>
          <a:p>
            <a:pPr indent="457200" algn="just" eaLnBrk="1" hangingPunct="1"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转换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法：物理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学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，将不可见、不易见的现象，通过可见、直观的现象去认识的探究方法叫做转换法。</a:t>
            </a:r>
          </a:p>
        </p:txBody>
      </p:sp>
      <p:pic>
        <p:nvPicPr>
          <p:cNvPr id="26" name="Picture 9" descr="暴风截屏20120424023520"/>
          <p:cNvPicPr>
            <a:picLocks noChangeAspect="1"/>
          </p:cNvPicPr>
          <p:nvPr/>
        </p:nvPicPr>
        <p:blipFill rotWithShape="1">
          <a:blip r:embed="rId4"/>
          <a:srcRect l="16390" t="3891" r="2446" b="689"/>
          <a:stretch>
            <a:fillRect/>
          </a:stretch>
        </p:blipFill>
        <p:spPr>
          <a:xfrm>
            <a:off x="1748278" y="2315431"/>
            <a:ext cx="2455345" cy="20036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" name="矩形 37"/>
          <p:cNvSpPr/>
          <p:nvPr/>
        </p:nvSpPr>
        <p:spPr>
          <a:xfrm>
            <a:off x="4289745" y="3948035"/>
            <a:ext cx="4783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40000"/>
              </a:lnSpc>
              <a:buFontTx/>
              <a:buNone/>
              <a:defRPr/>
            </a:pPr>
            <a:r>
              <a:rPr lang="zh-CN" altLang="en-US" sz="2000" b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分析：</a:t>
            </a:r>
            <a:r>
              <a:rPr lang="zh-CN" altLang="en-US" sz="20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乒乓</a:t>
            </a:r>
            <a:r>
              <a:rPr lang="zh-CN" altLang="en-US" sz="2000" b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球</a:t>
            </a:r>
            <a:r>
              <a:rPr lang="zh-CN" altLang="en-US" sz="20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将</a:t>
            </a:r>
            <a:r>
              <a:rPr lang="zh-CN" altLang="en-US" sz="2000" b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音叉的振动放大了</a:t>
            </a:r>
            <a:r>
              <a:rPr lang="en-US" altLang="zh-CN" sz="2000" b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0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 autoUpdateAnimBg="0"/>
      <p:bldP spid="27" grpId="0" animBg="1"/>
      <p:bldP spid="37" grpId="0" autoUpdateAnimBg="0"/>
      <p:bldP spid="42" grpId="0" autoUpdateAnimBg="0"/>
      <p:bldP spid="46" grpId="0"/>
      <p:bldP spid="52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isk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4672" y="746944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06615" y="2126288"/>
            <a:ext cx="2492419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000" dirty="0">
                <a:solidFill>
                  <a:srgbClr val="000000"/>
                </a:solidFill>
              </a:rPr>
              <a:t>     </a:t>
            </a:r>
            <a:r>
              <a:rPr lang="zh-CN" altLang="en-US" sz="2000" b="1" dirty="0">
                <a:solidFill>
                  <a:srgbClr val="000000"/>
                </a:solidFill>
              </a:rPr>
              <a:t>如果将发声的振动记录下来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，需要</a:t>
            </a:r>
            <a:r>
              <a:rPr lang="zh-CN" altLang="en-US" sz="2000" b="1" dirty="0">
                <a:solidFill>
                  <a:srgbClr val="000000"/>
                </a:solidFill>
              </a:rPr>
              <a:t>时再让物体按记录下来的振动规律去振动</a:t>
            </a:r>
            <a:r>
              <a:rPr lang="zh-CN" altLang="zh-CN" sz="2000" b="1" dirty="0" smtClean="0">
                <a:solidFill>
                  <a:srgbClr val="000000"/>
                </a:solidFill>
              </a:rPr>
              <a:t>,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就</a:t>
            </a:r>
            <a:r>
              <a:rPr lang="zh-CN" altLang="en-US" sz="2000" b="1" dirty="0">
                <a:solidFill>
                  <a:srgbClr val="000000"/>
                </a:solidFill>
              </a:rPr>
              <a:t>会产生与原来一样的声音，这样就可以将声音保存下来。</a:t>
            </a:r>
          </a:p>
        </p:txBody>
      </p:sp>
      <p:sp>
        <p:nvSpPr>
          <p:cNvPr id="12" name="WordArt 4"/>
          <p:cNvSpPr>
            <a:spLocks noChangeArrowheads="1" noChangeShapeType="1"/>
          </p:cNvSpPr>
          <p:nvPr/>
        </p:nvSpPr>
        <p:spPr bwMode="auto">
          <a:xfrm rot="-282252">
            <a:off x="2253044" y="876344"/>
            <a:ext cx="3785553" cy="1014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r>
              <a:rPr lang="zh-CN" altLang="en-US" sz="60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华文行楷"/>
                <a:ea typeface="华文行楷"/>
              </a:rPr>
              <a:t>你知道吗？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038819" y="5302465"/>
            <a:ext cx="3260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仿宋_GB2312"/>
              </a:rPr>
              <a:t>唱片上记录声音的沟槽</a:t>
            </a:r>
          </a:p>
        </p:txBody>
      </p:sp>
      <p:pic>
        <p:nvPicPr>
          <p:cNvPr id="9" name="Picture 7" descr="I:\2014八年级物理教学课件\WL_8S\课件\8s21\图片\02804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8248" y="2305219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1439</Words>
  <Application>WPS 演示</Application>
  <PresentationFormat>自定义</PresentationFormat>
  <Paragraphs>171</Paragraphs>
  <Slides>27</Slides>
  <Notes>21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9" baseType="lpstr">
      <vt:lpstr>自定义设计方案</vt:lpstr>
      <vt:lpstr>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27</cp:revision>
  <dcterms:created xsi:type="dcterms:W3CDTF">2018-03-01T02:03:00Z</dcterms:created>
  <dcterms:modified xsi:type="dcterms:W3CDTF">2019-09-18T22:22:25Z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