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339502"/>
            <a:ext cx="3240359" cy="4043633"/>
          </a:xfrm>
          <a:prstGeom prst="rect">
            <a:avLst/>
          </a:prstGeom>
        </p:spPr>
      </p:pic>
      <p:sp>
        <p:nvSpPr>
          <p:cNvPr id="4" name="矩形 3"/>
          <p:cNvSpPr/>
          <p:nvPr/>
        </p:nvSpPr>
        <p:spPr>
          <a:xfrm>
            <a:off x="4329962" y="735546"/>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
        <p:nvSpPr>
          <p:cNvPr id="10" name="Shape 40"/>
          <p:cNvSpPr/>
          <p:nvPr/>
        </p:nvSpPr>
        <p:spPr>
          <a:xfrm>
            <a:off x="4572000" y="2499742"/>
            <a:ext cx="3744416" cy="64633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5400" b="1" baseline="-25000" dirty="0">
                <a:solidFill>
                  <a:srgbClr val="7030A0"/>
                </a:solidFill>
                <a:effectLst>
                  <a:outerShdw blurRad="38100" dist="38100" dir="2700000" algn="tl">
                    <a:srgbClr val="000000">
                      <a:alpha val="43137"/>
                    </a:srgbClr>
                  </a:outerShdw>
                </a:effectLst>
              </a:rPr>
              <a:t>第二十章</a:t>
            </a:r>
            <a:r>
              <a:rPr lang="en-US" altLang="zh-CN" sz="5400" b="1" baseline="-25000" dirty="0">
                <a:solidFill>
                  <a:srgbClr val="7030A0"/>
                </a:solidFill>
                <a:effectLst>
                  <a:outerShdw blurRad="38100" dist="38100" dir="2700000" algn="tl">
                    <a:srgbClr val="000000">
                      <a:alpha val="43137"/>
                    </a:srgbClr>
                  </a:outerShdw>
                </a:effectLst>
              </a:rPr>
              <a:t>  </a:t>
            </a:r>
            <a:r>
              <a:rPr lang="zh-CN" altLang="en-US" sz="5400" b="1" baseline="-25000" dirty="0">
                <a:solidFill>
                  <a:srgbClr val="7030A0"/>
                </a:solidFill>
                <a:effectLst>
                  <a:outerShdw blurRad="38100" dist="38100" dir="2700000" algn="tl">
                    <a:srgbClr val="000000">
                      <a:alpha val="43137"/>
                    </a:srgbClr>
                  </a:outerShdw>
                </a:effectLst>
              </a:rPr>
              <a:t>电与磁</a:t>
            </a: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三、电磁铁</a:t>
            </a:r>
            <a:endParaRPr lang="zh-CN"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1.电磁铁：电磁铁是一个内部插有铁芯的螺线管。</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影响电磁铁磁性强弱的因素（控制变量法）：①电流大小；②有无铁芯；③线圈匝数的多少。（1）在电磁铁线圈匝数相同时，电流越大，电磁铁的磁性越强；（2）电磁铁的磁性强弱跟有无铁芯有关，有铁芯的磁性越强；（3）当通过电磁铁的电流相同时，电磁铁的线圈匝数越多，磁性越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（2）电磁铁的优点：1）电磁铁磁性有无，可由电流的有无来控制；2）电磁铁磁性强弱，可由电流大小和线圈匝数的多少来控制；3）电磁铁的磁性可由电流方向来改变。</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（3）电磁铁的应用：电磁起重机、磁悬浮列车、电磁选矿机、电铃、电磁自动门等。</a:t>
            </a:r>
          </a:p>
        </p:txBody>
      </p:sp>
    </p:spTree>
    <p:extLst>
      <p:ext uri="{BB962C8B-B14F-4D97-AF65-F5344CB8AC3E}">
        <p14:creationId xmlns:p14="http://schemas.microsoft.com/office/powerpoint/2010/main" val="263763254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982867"/>
            <a:ext cx="8801735" cy="4256756"/>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2.电磁继电器</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（1）电磁继电器</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1）结构（如图所示）：电磁继电器是由电磁铁、衔铁、簧片、触点（静触点、动触点）组成。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2）工作原理：当较低的电压加在接线柱D、E两端，较小的电流流过线圈时，电磁铁把衔铁吸下，使B、C两个接线柱所连的触点接通，较大的电流就可以通过B、C带动机器工作。</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3）结论：电磁继电器就是利用电磁铁控制工作电路通断的开关。</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4）用电磁继电器控制电路的好处：用低电压控制高电压；可以实现远距离控制、自动控制。</a:t>
            </a:r>
          </a:p>
        </p:txBody>
      </p:sp>
      <p:pic>
        <p:nvPicPr>
          <p:cNvPr id="2" name="图片 4" descr="377afb7eec2880697337dab3b7de2ef"/>
          <p:cNvPicPr>
            <a:picLocks noChangeAspect="1"/>
          </p:cNvPicPr>
          <p:nvPr/>
        </p:nvPicPr>
        <p:blipFill>
          <a:blip r:embed="rId2"/>
          <a:stretch>
            <a:fillRect/>
          </a:stretch>
        </p:blipFill>
        <p:spPr>
          <a:xfrm>
            <a:off x="6176329" y="833909"/>
            <a:ext cx="1657985" cy="1001964"/>
          </a:xfrm>
          <a:prstGeom prst="rect">
            <a:avLst/>
          </a:prstGeom>
          <a:noFill/>
          <a:ln>
            <a:noFill/>
          </a:ln>
        </p:spPr>
      </p:pic>
    </p:spTree>
    <p:extLst>
      <p:ext uri="{BB962C8B-B14F-4D97-AF65-F5344CB8AC3E}">
        <p14:creationId xmlns:p14="http://schemas.microsoft.com/office/powerpoint/2010/main" val="95971484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7"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982867"/>
            <a:ext cx="8801735" cy="4256756"/>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四、电动机</a:t>
            </a:r>
            <a:endParaRPr lang="zh-CN"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1.磁场对通电导体的作用（如图所示）：1）通电导体在磁场中，会受到力的作用；2）通电导体在磁场中，受力方向与电流方向和磁感线方向有关。</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2.电动机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1）基本结构：转子线圈）、定子（磁体）、电刷、换向器。</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电刷的作用：与半环接触，使电源和线圈组成闭合电路。</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换向器的作用：使线圈一转过平衡位置就改变线圈中的电流方向。</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2）工作原理：电动机是利用通电线圈在磁场中受力而转动的原理制成的。</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3）通电线圈在磁场中的受力大小跟电流（电流越大，受力越大），磁场的强弱（磁性越强，受力越大）和线圈的匝数（匝数越大，受力越大）有关。</a:t>
            </a:r>
          </a:p>
        </p:txBody>
      </p:sp>
      <p:pic>
        <p:nvPicPr>
          <p:cNvPr id="12" name="图片 5"/>
          <p:cNvPicPr>
            <a:picLocks noChangeAspect="1"/>
          </p:cNvPicPr>
          <p:nvPr/>
        </p:nvPicPr>
        <p:blipFill>
          <a:blip r:embed="rId2"/>
          <a:stretch>
            <a:fillRect/>
          </a:stretch>
        </p:blipFill>
        <p:spPr>
          <a:xfrm>
            <a:off x="6935471" y="2117875"/>
            <a:ext cx="1739265" cy="1695191"/>
          </a:xfrm>
          <a:prstGeom prst="rect">
            <a:avLst/>
          </a:prstGeom>
          <a:noFill/>
          <a:ln>
            <a:noFill/>
          </a:ln>
        </p:spPr>
      </p:pic>
    </p:spTree>
    <p:extLst>
      <p:ext uri="{BB962C8B-B14F-4D97-AF65-F5344CB8AC3E}">
        <p14:creationId xmlns:p14="http://schemas.microsoft.com/office/powerpoint/2010/main" val="390019495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12"/>
                                        </p:tgtEl>
                                        <p:attrNameLst>
                                          <p:attrName>style.visibility</p:attrName>
                                        </p:attrNameLst>
                                      </p:cBhvr>
                                      <p:to>
                                        <p:strVal val="visible"/>
                                      </p:to>
                                    </p:set>
                                    <p:animEffect transition="in" filter="checkerboard(across)">
                                      <p:cBhvr>
                                        <p:cTn id="12" dur="1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7" dur="10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42" dur="1000"/>
                                        <p:tgtEl>
                                          <p:spTgt spid="3">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nodeType="clickEffect">
                                  <p:stCondLst>
                                    <p:cond delay="0"/>
                                  </p:stCondLst>
                                  <p:childTnLst>
                                    <p:set>
                                      <p:cBhvr>
                                        <p:cTn id="46" dur="1000" fill="hold">
                                          <p:stCondLst>
                                            <p:cond delay="0"/>
                                          </p:stCondLst>
                                        </p:cTn>
                                        <p:tgtEl>
                                          <p:spTgt spid="3">
                                            <p:txEl>
                                              <p:pRg st="7" end="7"/>
                                            </p:txEl>
                                          </p:spTgt>
                                        </p:tgtEl>
                                        <p:attrNameLst>
                                          <p:attrName>style.visibility</p:attrName>
                                        </p:attrNameLst>
                                      </p:cBhvr>
                                      <p:to>
                                        <p:strVal val="visible"/>
                                      </p:to>
                                    </p:set>
                                    <p:animEffect transition="in" filter="checkerboard(across)">
                                      <p:cBhvr>
                                        <p:cTn id="47"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982867"/>
            <a:ext cx="880173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4）应用：直流电动机：（电动玩具、录音机、小型电器等）；交流电动机：（电风扇、洗衣机、家用电器等）。</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5）电动机原理图：如图所示。</a:t>
            </a:r>
          </a:p>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五、磁生电</a:t>
            </a:r>
            <a:endParaRPr lang="zh-CN"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1.电磁感应现象</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（1）电磁感应现象是英国的物理学家法拉第第一个发现的。</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（2）什么是电磁感应：闭合电路的一部分导体在磁场中做切割磁感线运动时，导体中就会产生电流；感应电流：由于电磁感应产生的电流叫感应电流。</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（3）电流中感应电流的方向与导体切割磁感线的运动方向和磁场方向有关。</a:t>
            </a:r>
          </a:p>
        </p:txBody>
      </p:sp>
      <p:pic>
        <p:nvPicPr>
          <p:cNvPr id="15" name="图片 6"/>
          <p:cNvPicPr>
            <a:picLocks noChangeAspect="1"/>
          </p:cNvPicPr>
          <p:nvPr/>
        </p:nvPicPr>
        <p:blipFill>
          <a:blip r:embed="rId2"/>
          <a:stretch>
            <a:fillRect/>
          </a:stretch>
        </p:blipFill>
        <p:spPr>
          <a:xfrm>
            <a:off x="6590030" y="1588247"/>
            <a:ext cx="2340610" cy="1720017"/>
          </a:xfrm>
          <a:prstGeom prst="rect">
            <a:avLst/>
          </a:prstGeom>
          <a:noFill/>
          <a:ln>
            <a:noFill/>
          </a:ln>
        </p:spPr>
      </p:pic>
    </p:spTree>
    <p:extLst>
      <p:ext uri="{BB962C8B-B14F-4D97-AF65-F5344CB8AC3E}">
        <p14:creationId xmlns:p14="http://schemas.microsoft.com/office/powerpoint/2010/main" val="319918938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5"/>
                                        </p:tgtEl>
                                        <p:attrNameLst>
                                          <p:attrName>style.visibility</p:attrName>
                                        </p:attrNameLst>
                                      </p:cBhvr>
                                      <p:to>
                                        <p:strVal val="visible"/>
                                      </p:to>
                                    </p:set>
                                    <p:animEffect transition="in" filter="checkerboard(across)">
                                      <p:cBhvr>
                                        <p:cTn id="17" dur="10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7" dur="10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4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982867"/>
            <a:ext cx="880173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2.发电机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（1）工作原理：发电机是根据电磁感应原理工作的，是机械能转化为电能的机器。</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（2）发电机原理图（无电源）：如图所示。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（3）直流电和交流电</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1）直流电：方向不变的电流叫做直流电。</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2）交流电：周期性改变电流方向的电流叫交电流。</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3）产生的感应电流大小跟磁场强度、切割磁感线速度、线圈匝数（导体的长度）有关。</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4）周期（T）、频率（f）：我国交流电周期是0.02s，频率为50Hz（每秒内产生的周期性变化的次数是50次），每秒电流方向改变100次。</a:t>
            </a:r>
          </a:p>
        </p:txBody>
      </p:sp>
      <p:pic>
        <p:nvPicPr>
          <p:cNvPr id="16" name="图片 7"/>
          <p:cNvPicPr>
            <a:picLocks noChangeAspect="1"/>
          </p:cNvPicPr>
          <p:nvPr/>
        </p:nvPicPr>
        <p:blipFill>
          <a:blip r:embed="rId2"/>
          <a:stretch>
            <a:fillRect/>
          </a:stretch>
        </p:blipFill>
        <p:spPr>
          <a:xfrm>
            <a:off x="5728970" y="2065675"/>
            <a:ext cx="2034540" cy="1168746"/>
          </a:xfrm>
          <a:prstGeom prst="rect">
            <a:avLst/>
          </a:prstGeom>
          <a:noFill/>
          <a:ln>
            <a:noFill/>
          </a:ln>
        </p:spPr>
      </p:pic>
    </p:spTree>
    <p:extLst>
      <p:ext uri="{BB962C8B-B14F-4D97-AF65-F5344CB8AC3E}">
        <p14:creationId xmlns:p14="http://schemas.microsoft.com/office/powerpoint/2010/main" val="275860654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16"/>
                                        </p:tgtEl>
                                        <p:attrNameLst>
                                          <p:attrName>style.visibility</p:attrName>
                                        </p:attrNameLst>
                                      </p:cBhvr>
                                      <p:to>
                                        <p:strVal val="visible"/>
                                      </p:to>
                                    </p:set>
                                    <p:animEffect transition="in" filter="checkerboard(across)">
                                      <p:cBhvr>
                                        <p:cTn id="22" dur="10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7" dur="10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42" dur="1000"/>
                                        <p:tgtEl>
                                          <p:spTgt spid="3">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nodeType="clickEffect">
                                  <p:stCondLst>
                                    <p:cond delay="0"/>
                                  </p:stCondLst>
                                  <p:childTnLst>
                                    <p:set>
                                      <p:cBhvr>
                                        <p:cTn id="46" dur="1000" fill="hold">
                                          <p:stCondLst>
                                            <p:cond delay="0"/>
                                          </p:stCondLst>
                                        </p:cTn>
                                        <p:tgtEl>
                                          <p:spTgt spid="3">
                                            <p:txEl>
                                              <p:pRg st="7" end="7"/>
                                            </p:txEl>
                                          </p:spTgt>
                                        </p:tgtEl>
                                        <p:attrNameLst>
                                          <p:attrName>style.visibility</p:attrName>
                                        </p:attrNameLst>
                                      </p:cBhvr>
                                      <p:to>
                                        <p:strVal val="visible"/>
                                      </p:to>
                                    </p:set>
                                    <p:animEffect transition="in" filter="checkerboard(across)">
                                      <p:cBhvr>
                                        <p:cTn id="47"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982867"/>
            <a:ext cx="8801735" cy="507984"/>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（4）发电机和电动机的区别</a:t>
            </a:r>
          </a:p>
        </p:txBody>
      </p:sp>
      <p:graphicFrame>
        <p:nvGraphicFramePr>
          <p:cNvPr id="2" name="表格 1"/>
          <p:cNvGraphicFramePr>
            <a:graphicFrameLocks noGrp="1"/>
          </p:cNvGraphicFramePr>
          <p:nvPr/>
        </p:nvGraphicFramePr>
        <p:xfrm>
          <a:off x="435610" y="1960005"/>
          <a:ext cx="7962900" cy="2247736"/>
        </p:xfrm>
        <a:graphic>
          <a:graphicData uri="http://schemas.openxmlformats.org/drawingml/2006/table">
            <a:tbl>
              <a:tblPr firstRow="1" bandRow="1">
                <a:tableStyleId>{5940675A-B579-460E-94D1-54222C63F5DA}</a:tableStyleId>
              </a:tblPr>
              <a:tblGrid>
                <a:gridCol w="1878330"/>
                <a:gridCol w="3221355"/>
                <a:gridCol w="2863215"/>
              </a:tblGrid>
              <a:tr h="656306">
                <a:tc>
                  <a:txBody>
                    <a:bodyPr/>
                    <a:lstStyle/>
                    <a:p>
                      <a:pPr marL="0" indent="0" algn="ctr" eaLnBrk="1" fontAlgn="ctr" latinLnBrk="0" hangingPunct="1">
                        <a:buNone/>
                      </a:pPr>
                      <a:r>
                        <a:rPr lang="en-US" sz="1800" b="1">
                          <a:latin typeface="宋体" panose="02010600030101010101" pitchFamily="2" charset="-122"/>
                          <a:ea typeface="宋体" panose="02010600030101010101" pitchFamily="2" charset="-122"/>
                          <a:cs typeface="宋体" panose="02010600030101010101" pitchFamily="2" charset="-122"/>
                        </a:rPr>
                        <a:t>区别</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ctr" latinLnBrk="0" hangingPunct="1">
                        <a:buNone/>
                      </a:pPr>
                      <a:r>
                        <a:rPr lang="en-US" sz="1800" b="1">
                          <a:latin typeface="宋体" panose="02010600030101010101" pitchFamily="2" charset="-122"/>
                          <a:ea typeface="宋体" panose="02010600030101010101" pitchFamily="2" charset="-122"/>
                          <a:cs typeface="宋体" panose="02010600030101010101" pitchFamily="2" charset="-122"/>
                        </a:rPr>
                        <a:t>电动机</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ctr" latinLnBrk="0" hangingPunct="1">
                        <a:buNone/>
                      </a:pPr>
                      <a:r>
                        <a:rPr lang="en-US" sz="1800" b="1">
                          <a:latin typeface="宋体" panose="02010600030101010101" pitchFamily="2" charset="-122"/>
                          <a:ea typeface="宋体" panose="02010600030101010101" pitchFamily="2" charset="-122"/>
                          <a:cs typeface="宋体" panose="02010600030101010101" pitchFamily="2" charset="-122"/>
                        </a:rPr>
                        <a:t>发电机</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3366">
                <a:tc>
                  <a:txBody>
                    <a:bodyPr/>
                    <a:lstStyle/>
                    <a:p>
                      <a:pPr marL="0" indent="0" algn="ctr" eaLnBrk="1" fontAlgn="ctr" latinLnBrk="0" hangingPunct="1">
                        <a:buNone/>
                      </a:pPr>
                      <a:r>
                        <a:rPr lang="en-US" sz="1800" b="0">
                          <a:latin typeface="宋体" panose="02010600030101010101" pitchFamily="2" charset="-122"/>
                          <a:ea typeface="宋体" panose="02010600030101010101" pitchFamily="2" charset="-122"/>
                          <a:cs typeface="宋体" panose="02010600030101010101" pitchFamily="2" charset="-122"/>
                        </a:rPr>
                        <a:t>结构</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ctr" latinLnBrk="0" hangingPunct="1">
                        <a:buNone/>
                      </a:pPr>
                      <a:r>
                        <a:rPr lang="en-US" sz="1800" b="0">
                          <a:latin typeface="宋体" panose="02010600030101010101" pitchFamily="2" charset="-122"/>
                          <a:ea typeface="宋体" panose="02010600030101010101" pitchFamily="2" charset="-122"/>
                          <a:cs typeface="宋体" panose="02010600030101010101" pitchFamily="2" charset="-122"/>
                        </a:rPr>
                        <a:t>有电源</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ctr" latinLnBrk="0" hangingPunct="1">
                        <a:buNone/>
                      </a:pPr>
                      <a:r>
                        <a:rPr lang="en-US" sz="1800" b="0">
                          <a:latin typeface="宋体" panose="02010600030101010101" pitchFamily="2" charset="-122"/>
                          <a:ea typeface="宋体" panose="02010600030101010101" pitchFamily="2" charset="-122"/>
                          <a:cs typeface="宋体" panose="02010600030101010101" pitchFamily="2" charset="-122"/>
                        </a:rPr>
                        <a:t>无电源</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2197">
                <a:tc>
                  <a:txBody>
                    <a:bodyPr/>
                    <a:lstStyle/>
                    <a:p>
                      <a:pPr marL="0" indent="0" algn="ctr" eaLnBrk="1" fontAlgn="ctr" latinLnBrk="0" hangingPunct="1">
                        <a:buNone/>
                      </a:pPr>
                      <a:r>
                        <a:rPr lang="en-US" sz="1800" b="0">
                          <a:latin typeface="宋体" panose="02010600030101010101" pitchFamily="2" charset="-122"/>
                          <a:ea typeface="宋体" panose="02010600030101010101" pitchFamily="2" charset="-122"/>
                          <a:cs typeface="宋体" panose="02010600030101010101" pitchFamily="2" charset="-122"/>
                        </a:rPr>
                        <a:t>工作原理</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ctr" latinLnBrk="0" hangingPunct="1">
                        <a:buNone/>
                      </a:pPr>
                      <a:r>
                        <a:rPr lang="en-US" sz="1800" b="0">
                          <a:latin typeface="宋体" panose="02010600030101010101" pitchFamily="2" charset="-122"/>
                          <a:ea typeface="宋体" panose="02010600030101010101" pitchFamily="2" charset="-122"/>
                          <a:cs typeface="宋体" panose="02010600030101010101" pitchFamily="2" charset="-122"/>
                        </a:rPr>
                        <a:t>通电线圈在磁场中受力的作用</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ctr" latinLnBrk="0" hangingPunct="1">
                        <a:buNone/>
                      </a:pPr>
                      <a:r>
                        <a:rPr lang="en-US" sz="1800" b="0">
                          <a:latin typeface="宋体" panose="02010600030101010101" pitchFamily="2" charset="-122"/>
                          <a:ea typeface="宋体" panose="02010600030101010101" pitchFamily="2" charset="-122"/>
                          <a:cs typeface="宋体" panose="02010600030101010101" pitchFamily="2" charset="-122"/>
                        </a:rPr>
                        <a:t>电磁感应</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5867">
                <a:tc>
                  <a:txBody>
                    <a:bodyPr/>
                    <a:lstStyle/>
                    <a:p>
                      <a:pPr marL="0" indent="0" algn="ctr" eaLnBrk="1" fontAlgn="ctr" latinLnBrk="0" hangingPunct="1">
                        <a:buNone/>
                      </a:pPr>
                      <a:r>
                        <a:rPr lang="en-US" sz="1800" b="0">
                          <a:latin typeface="宋体" panose="02010600030101010101" pitchFamily="2" charset="-122"/>
                          <a:ea typeface="宋体" panose="02010600030101010101" pitchFamily="2" charset="-122"/>
                          <a:cs typeface="宋体" panose="02010600030101010101" pitchFamily="2" charset="-122"/>
                        </a:rPr>
                        <a:t>能量转化</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ctr" latinLnBrk="0" hangingPunct="1">
                        <a:buNone/>
                      </a:pPr>
                      <a:r>
                        <a:rPr lang="en-US" sz="1800" b="0">
                          <a:latin typeface="宋体" panose="02010600030101010101" pitchFamily="2" charset="-122"/>
                          <a:ea typeface="宋体" panose="02010600030101010101" pitchFamily="2" charset="-122"/>
                          <a:cs typeface="宋体" panose="02010600030101010101" pitchFamily="2" charset="-122"/>
                        </a:rPr>
                        <a:t>电能转化为机械能</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ctr" latinLnBrk="0" hangingPunct="1">
                        <a:buNone/>
                      </a:pPr>
                      <a:r>
                        <a:rPr lang="en-US" sz="1800" b="0">
                          <a:latin typeface="宋体" panose="02010600030101010101" pitchFamily="2" charset="-122"/>
                          <a:ea typeface="宋体" panose="02010600030101010101" pitchFamily="2" charset="-122"/>
                          <a:cs typeface="宋体" panose="02010600030101010101" pitchFamily="2" charset="-122"/>
                        </a:rPr>
                        <a:t>机械能转化为电能</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55562462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116455" y="827543"/>
            <a:ext cx="433451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★考点一：磁现象与磁场</a:t>
            </a:r>
          </a:p>
        </p:txBody>
      </p:sp>
      <p:sp>
        <p:nvSpPr>
          <p:cNvPr id="4" name="文本框 3"/>
          <p:cNvSpPr txBox="1"/>
          <p:nvPr/>
        </p:nvSpPr>
        <p:spPr>
          <a:xfrm>
            <a:off x="327026" y="1474300"/>
            <a:ext cx="8745855" cy="3423483"/>
          </a:xfrm>
          <a:prstGeom prst="rect">
            <a:avLst/>
          </a:prstGeom>
          <a:noFill/>
          <a:ln w="9525">
            <a:noFill/>
          </a:ln>
        </p:spPr>
        <p:txBody>
          <a:bodyPr wrap="square">
            <a:spAutoFit/>
          </a:bodyPr>
          <a:lstStyle/>
          <a:p>
            <a:pPr marL="0" indent="0" algn="l" eaLnBrk="1" fontAlgn="auto" latinLnBrk="0" hangingPunct="1">
              <a:lnSpc>
                <a:spcPct val="150000"/>
              </a:lnSpc>
            </a:pPr>
            <a:r>
              <a:rPr lang="zh-CN" sz="1600" b="1">
                <a:ea typeface="宋体" panose="02010600030101010101" pitchFamily="2" charset="-122"/>
              </a:rPr>
              <a:t>◆典例一：</a:t>
            </a:r>
            <a:r>
              <a:rPr lang="zh-CN" sz="1600" b="1">
                <a:solidFill>
                  <a:srgbClr val="000000"/>
                </a:solidFill>
                <a:ea typeface="宋体" panose="02010600030101010101" pitchFamily="2" charset="-122"/>
              </a:rPr>
              <a:t>（2020·北京）</a:t>
            </a:r>
            <a:r>
              <a:rPr lang="zh-CN" sz="1600">
                <a:solidFill>
                  <a:srgbClr val="000000"/>
                </a:solidFill>
                <a:ea typeface="宋体" panose="02010600030101010101" pitchFamily="2" charset="-122"/>
              </a:rPr>
              <a:t>某同学研究磁体周围的磁场情况，将一根条形磁体放在水平桌面上，在它周围放置一些小磁针，小磁针的指向情况如图甲所示；将小磁针拿掉之后，在条形磁体上面放一块有机玻璃，玻璃上均匀撒一层铁屑，轻轻敲打玻璃，可以看到铁屑的分布情况如图乙所示；根据甲图和乙图所示的实验现象，用磁感线描述条形磁体周围的磁场情况如图丙所示。下列说法正确的是（    ）。</a:t>
            </a:r>
          </a:p>
          <a:p>
            <a:pPr marL="0" indent="0" algn="l" eaLnBrk="1" fontAlgn="auto" latinLnBrk="0" hangingPunct="1">
              <a:lnSpc>
                <a:spcPct val="150000"/>
              </a:lnSpc>
            </a:pPr>
            <a:r>
              <a:rPr lang="zh-CN" sz="1600">
                <a:solidFill>
                  <a:srgbClr val="000000"/>
                </a:solidFill>
                <a:ea typeface="宋体" panose="02010600030101010101" pitchFamily="2" charset="-122"/>
              </a:rPr>
              <a:t>A. 图甲所示的实验，研究的是条形磁体周围的磁场方向特点；</a:t>
            </a:r>
          </a:p>
          <a:p>
            <a:pPr marL="0" indent="0" algn="l" eaLnBrk="1" fontAlgn="auto" latinLnBrk="0" hangingPunct="1">
              <a:lnSpc>
                <a:spcPct val="150000"/>
              </a:lnSpc>
            </a:pPr>
            <a:r>
              <a:rPr lang="zh-CN" sz="1600">
                <a:solidFill>
                  <a:srgbClr val="000000"/>
                </a:solidFill>
                <a:ea typeface="宋体" panose="02010600030101010101" pitchFamily="2" charset="-122"/>
              </a:rPr>
              <a:t>B. 图乙所示的实验，研究的是条形磁体周围的磁场分布特点；</a:t>
            </a:r>
          </a:p>
          <a:p>
            <a:pPr marL="0" indent="0" algn="l" eaLnBrk="1" fontAlgn="auto" latinLnBrk="0" hangingPunct="1">
              <a:lnSpc>
                <a:spcPct val="150000"/>
              </a:lnSpc>
            </a:pPr>
            <a:r>
              <a:rPr lang="zh-CN" sz="1600">
                <a:solidFill>
                  <a:srgbClr val="000000"/>
                </a:solidFill>
                <a:ea typeface="宋体" panose="02010600030101010101" pitchFamily="2" charset="-122"/>
              </a:rPr>
              <a:t>C. 图丙所示的条形磁体周围的磁感线，是人们为了描述磁场建立的物理模型；</a:t>
            </a:r>
          </a:p>
          <a:p>
            <a:pPr marL="0" indent="0" algn="l" eaLnBrk="1" fontAlgn="auto" latinLnBrk="0" hangingPunct="1">
              <a:lnSpc>
                <a:spcPct val="150000"/>
              </a:lnSpc>
            </a:pPr>
            <a:r>
              <a:rPr lang="zh-CN" sz="1600">
                <a:solidFill>
                  <a:srgbClr val="000000"/>
                </a:solidFill>
                <a:ea typeface="宋体" panose="02010600030101010101" pitchFamily="2" charset="-122"/>
              </a:rPr>
              <a:t>D. 由图丙可知，条形磁体周围的磁场是由磁感线组成的</a:t>
            </a:r>
          </a:p>
        </p:txBody>
      </p:sp>
      <p:pic>
        <p:nvPicPr>
          <p:cNvPr id="28" name="图片 3"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5930900" y="3156124"/>
            <a:ext cx="3141980" cy="912207"/>
          </a:xfrm>
          <a:prstGeom prst="rect">
            <a:avLst/>
          </a:prstGeom>
          <a:noFill/>
          <a:ln>
            <a:noFill/>
          </a:ln>
        </p:spPr>
      </p:pic>
    </p:spTree>
    <p:extLst>
      <p:ext uri="{BB962C8B-B14F-4D97-AF65-F5344CB8AC3E}">
        <p14:creationId xmlns:p14="http://schemas.microsoft.com/office/powerpoint/2010/main" val="222393674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8"/>
                                        </p:tgtEl>
                                        <p:attrNameLst>
                                          <p:attrName>style.visibility</p:attrName>
                                        </p:attrNameLst>
                                      </p:cBhvr>
                                      <p:to>
                                        <p:strVal val="visible"/>
                                      </p:to>
                                    </p:set>
                                    <p:animEffect transition="in" filter="checkerboard(across)">
                                      <p:cBhvr>
                                        <p:cTn id="17" dur="1000"/>
                                        <p:tgtEl>
                                          <p:spTgt spid="2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7" name="文本框 6"/>
          <p:cNvSpPr txBox="1"/>
          <p:nvPr/>
        </p:nvSpPr>
        <p:spPr>
          <a:xfrm>
            <a:off x="327026" y="1364174"/>
            <a:ext cx="8623935" cy="3053635"/>
          </a:xfrm>
          <a:prstGeom prst="rect">
            <a:avLst/>
          </a:prstGeom>
          <a:noFill/>
          <a:ln w="9525">
            <a:noFill/>
          </a:ln>
        </p:spPr>
        <p:txBody>
          <a:bodyPr wrap="square">
            <a:spAutoFit/>
          </a:bodyPr>
          <a:lstStyle/>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【答案】ABC。</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【解析】A．图甲中，条形磁体周围不同位置上放一些小磁针，小磁针N极所指的方向不同，可以研究条形磁体周围的磁场方向特点，故A正确；</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B．图乙中，利用撒在磁体周围的铁屑可以判断该磁体周围磁场的分布，故B正确；</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C．图丙中条形磁体周围的磁感线，是人们利用建模的方法画出来的并不真实存在的曲线，故C正确；</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D．磁场是一种物质，为了描述磁场的分布引入了磁感线，磁感线其实不存在，故D错误。</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故选ABC。</a:t>
            </a:r>
          </a:p>
        </p:txBody>
      </p:sp>
      <p:sp>
        <p:nvSpPr>
          <p:cNvPr id="3" name="文本框 2"/>
          <p:cNvSpPr txBox="1"/>
          <p:nvPr/>
        </p:nvSpPr>
        <p:spPr>
          <a:xfrm>
            <a:off x="2116455" y="827543"/>
            <a:ext cx="433451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★考点一：磁现象与磁场</a:t>
            </a:r>
          </a:p>
        </p:txBody>
      </p:sp>
    </p:spTree>
    <p:extLst>
      <p:ext uri="{BB962C8B-B14F-4D97-AF65-F5344CB8AC3E}">
        <p14:creationId xmlns:p14="http://schemas.microsoft.com/office/powerpoint/2010/main" val="198467813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27" dur="1000"/>
                                        <p:tgtEl>
                                          <p:spTgt spid="7">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7">
                                            <p:txEl>
                                              <p:pRg st="4" end="4"/>
                                            </p:txEl>
                                          </p:spTgt>
                                        </p:tgtEl>
                                        <p:attrNameLst>
                                          <p:attrName>style.visibility</p:attrName>
                                        </p:attrNameLst>
                                      </p:cBhvr>
                                      <p:to>
                                        <p:strVal val="visible"/>
                                      </p:to>
                                    </p:set>
                                    <p:animEffect transition="in" filter="checkerboard(across)">
                                      <p:cBhvr>
                                        <p:cTn id="32" dur="1000"/>
                                        <p:tgtEl>
                                          <p:spTgt spid="7">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7">
                                            <p:txEl>
                                              <p:pRg st="5" end="5"/>
                                            </p:txEl>
                                          </p:spTgt>
                                        </p:tgtEl>
                                        <p:attrNameLst>
                                          <p:attrName>style.visibility</p:attrName>
                                        </p:attrNameLst>
                                      </p:cBhvr>
                                      <p:to>
                                        <p:strVal val="visible"/>
                                      </p:to>
                                    </p:set>
                                    <p:animEffect transition="in" filter="checkerboard(across)">
                                      <p:cBhvr>
                                        <p:cTn id="37" dur="1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5" y="1501036"/>
            <a:ext cx="8778240" cy="222036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a:t>
            </a:r>
            <a:r>
              <a:rPr b="1"/>
              <a:t>（2020·山东聊城）</a:t>
            </a:r>
            <a:r>
              <a:t>关于下面四幅图的说法错误的是（　　）。</a:t>
            </a:r>
          </a:p>
          <a:p>
            <a:pPr marL="0" indent="0" algn="l" eaLnBrk="1" fontAlgn="auto" latinLnBrk="0" hangingPunct="1">
              <a:lnSpc>
                <a:spcPct val="150000"/>
              </a:lnSpc>
            </a:pPr>
            <a:r>
              <a:t>A. 拇指所指那端就是通电螺线管的N极；</a:t>
            </a:r>
          </a:p>
          <a:p>
            <a:pPr marL="0" indent="0" algn="l" eaLnBrk="1" fontAlgn="auto" latinLnBrk="0" hangingPunct="1">
              <a:lnSpc>
                <a:spcPct val="150000"/>
              </a:lnSpc>
            </a:pPr>
            <a:r>
              <a:t>B. 地磁场的两极与地理的两极不重合；</a:t>
            </a:r>
          </a:p>
          <a:p>
            <a:pPr marL="0" indent="0" algn="l" eaLnBrk="1" fontAlgn="auto" latinLnBrk="0" hangingPunct="1">
              <a:lnSpc>
                <a:spcPct val="150000"/>
              </a:lnSpc>
            </a:pPr>
            <a:r>
              <a:t>C. 奥斯特实验证实电流的周围存在着磁场；</a:t>
            </a:r>
          </a:p>
          <a:p>
            <a:pPr marL="0" indent="0" algn="l" eaLnBrk="1" fontAlgn="auto" latinLnBrk="0" hangingPunct="1">
              <a:lnSpc>
                <a:spcPct val="150000"/>
              </a:lnSpc>
            </a:pPr>
            <a:r>
              <a:t>D. 司南之杓，投之于地，其柢指北</a:t>
            </a:r>
          </a:p>
        </p:txBody>
      </p:sp>
      <p:sp>
        <p:nvSpPr>
          <p:cNvPr id="2" name="文本框 1"/>
          <p:cNvSpPr txBox="1"/>
          <p:nvPr/>
        </p:nvSpPr>
        <p:spPr>
          <a:xfrm>
            <a:off x="2116455" y="827543"/>
            <a:ext cx="425704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★考点一：磁现象与磁场</a:t>
            </a:r>
          </a:p>
        </p:txBody>
      </p:sp>
      <p:pic>
        <p:nvPicPr>
          <p:cNvPr id="26" name="图片 1"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1968500" y="3633234"/>
            <a:ext cx="5029200" cy="1441835"/>
          </a:xfrm>
          <a:prstGeom prst="rect">
            <a:avLst/>
          </a:prstGeom>
          <a:noFill/>
          <a:ln>
            <a:noFill/>
          </a:ln>
        </p:spPr>
      </p:pic>
    </p:spTree>
    <p:extLst>
      <p:ext uri="{BB962C8B-B14F-4D97-AF65-F5344CB8AC3E}">
        <p14:creationId xmlns:p14="http://schemas.microsoft.com/office/powerpoint/2010/main" val="242879677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6"/>
                                        </p:tgtEl>
                                        <p:attrNameLst>
                                          <p:attrName>style.visibility</p:attrName>
                                        </p:attrNameLst>
                                      </p:cBhvr>
                                      <p:to>
                                        <p:strVal val="visible"/>
                                      </p:to>
                                    </p:set>
                                    <p:animEffect transition="in" filter="checkerboard(across)">
                                      <p:cBhvr>
                                        <p:cTn id="17" dur="1000"/>
                                        <p:tgtEl>
                                          <p:spTgt spid="2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7" name="文本框 6"/>
          <p:cNvSpPr txBox="1"/>
          <p:nvPr/>
        </p:nvSpPr>
        <p:spPr>
          <a:xfrm>
            <a:off x="327026" y="1364174"/>
            <a:ext cx="8623935" cy="2312665"/>
          </a:xfrm>
          <a:prstGeom prst="rect">
            <a:avLst/>
          </a:prstGeom>
          <a:noFill/>
          <a:ln w="9525">
            <a:noFill/>
          </a:ln>
        </p:spPr>
        <p:txBody>
          <a:bodyPr wrap="square">
            <a:spAutoFit/>
          </a:bodyPr>
          <a:lstStyle/>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【答案】D。</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【解析】A．由图可知，电流从螺线管的左端流入，由安培定则可知螺线管的右端是N极，故A正确，不符合题意；</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B．地磁场的南北极与地理南北极相反，并不重合，故B正确，不符合题意；</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C．奥斯特实验说明通电导线周围存在磁场，故C正确，不符合题意；</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D．司南之杓，投之于地，其柢指南，司南的长柄指南，故D错误，符合题意。故选D。</a:t>
            </a:r>
          </a:p>
        </p:txBody>
      </p:sp>
      <p:sp>
        <p:nvSpPr>
          <p:cNvPr id="3" name="文本框 2"/>
          <p:cNvSpPr txBox="1"/>
          <p:nvPr/>
        </p:nvSpPr>
        <p:spPr>
          <a:xfrm>
            <a:off x="2116455" y="827543"/>
            <a:ext cx="433451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★考点一：磁现象与磁场</a:t>
            </a:r>
          </a:p>
        </p:txBody>
      </p:sp>
    </p:spTree>
    <p:extLst>
      <p:ext uri="{BB962C8B-B14F-4D97-AF65-F5344CB8AC3E}">
        <p14:creationId xmlns:p14="http://schemas.microsoft.com/office/powerpoint/2010/main" val="231364292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27" dur="1000"/>
                                        <p:tgtEl>
                                          <p:spTgt spid="7">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7">
                                            <p:txEl>
                                              <p:pRg st="4" end="4"/>
                                            </p:txEl>
                                          </p:spTgt>
                                        </p:tgtEl>
                                        <p:attrNameLst>
                                          <p:attrName>style.visibility</p:attrName>
                                        </p:attrNameLst>
                                      </p:cBhvr>
                                      <p:to>
                                        <p:strVal val="visible"/>
                                      </p:to>
                                    </p:set>
                                    <p:animEffect transition="in" filter="checkerboard(across)">
                                      <p:cBhvr>
                                        <p:cTn id="32" dur="1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5" y="1000691"/>
            <a:ext cx="225107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一、知识点与考点</a:t>
            </a:r>
          </a:p>
        </p:txBody>
      </p:sp>
      <p:graphicFrame>
        <p:nvGraphicFramePr>
          <p:cNvPr id="11" name="表格 10"/>
          <p:cNvGraphicFramePr>
            <a:graphicFrameLocks noGrp="1"/>
          </p:cNvGraphicFramePr>
          <p:nvPr/>
        </p:nvGraphicFramePr>
        <p:xfrm>
          <a:off x="413385" y="1343803"/>
          <a:ext cx="8491220" cy="3834704"/>
        </p:xfrm>
        <a:graphic>
          <a:graphicData uri="http://schemas.openxmlformats.org/drawingml/2006/table">
            <a:tbl>
              <a:tblPr firstRow="1" bandRow="1">
                <a:tableStyleId>{5C22544A-7EE6-4342-B048-85BDC9FD1C3A}</a:tableStyleId>
              </a:tblPr>
              <a:tblGrid>
                <a:gridCol w="2122805"/>
                <a:gridCol w="2122805"/>
                <a:gridCol w="2122805"/>
                <a:gridCol w="2122805"/>
              </a:tblGrid>
              <a:tr h="250809">
                <a:tc rowSpan="15">
                  <a:txBody>
                    <a:bodyPr/>
                    <a:lstStyle/>
                    <a:p>
                      <a:pPr>
                        <a:buNone/>
                      </a:pPr>
                      <a:endParaRPr lang="zh-CN" altLang="en-US" sz="900"/>
                    </a:p>
                  </a:txBody>
                  <a:tcPr marT="45833" marB="45833">
                    <a:solidFill>
                      <a:schemeClr val="accent1"/>
                    </a:solidFill>
                  </a:tcPr>
                </a:tc>
                <a:tc rowSpan="7">
                  <a:txBody>
                    <a:bodyPr/>
                    <a:lstStyle/>
                    <a:p>
                      <a:pPr>
                        <a:buNone/>
                      </a:pPr>
                      <a:endParaRPr lang="zh-CN" altLang="en-US" sz="900"/>
                    </a:p>
                  </a:txBody>
                  <a:tcPr marT="45833" marB="45833">
                    <a:solidFill>
                      <a:schemeClr val="accent1"/>
                    </a:solidFill>
                  </a:tcPr>
                </a:tc>
                <a:tc rowSpan="4">
                  <a:txBody>
                    <a:bodyPr/>
                    <a:lstStyle/>
                    <a:p>
                      <a:pPr>
                        <a:buNone/>
                      </a:pPr>
                      <a:endParaRPr lang="zh-CN" altLang="en-US" sz="900"/>
                    </a:p>
                  </a:txBody>
                  <a:tcPr marT="45833" marB="45833">
                    <a:solidFill>
                      <a:schemeClr val="accent1"/>
                    </a:solidFill>
                  </a:tcPr>
                </a:tc>
                <a:tc>
                  <a:txBody>
                    <a:bodyPr/>
                    <a:lstStyle/>
                    <a:p>
                      <a:pPr>
                        <a:buNone/>
                      </a:pPr>
                      <a:endParaRPr lang="zh-CN" altLang="en-US" sz="900"/>
                    </a:p>
                  </a:txBody>
                  <a:tcPr marT="45833" marB="45833">
                    <a:solidFill>
                      <a:schemeClr val="accent1"/>
                    </a:solidFill>
                  </a:tcPr>
                </a:tc>
              </a:tr>
              <a:tr h="250809">
                <a:tc vMerge="1">
                  <a:txBody>
                    <a:bodyPr/>
                    <a:lstStyle/>
                    <a:p>
                      <a:endParaRPr/>
                    </a:p>
                  </a:txBody>
                  <a:tcPr/>
                </a:tc>
                <a:tc vMerge="1">
                  <a:txBody>
                    <a:bodyPr/>
                    <a:lstStyle/>
                    <a:p>
                      <a:endParaRPr/>
                    </a:p>
                  </a:txBody>
                  <a:tcPr/>
                </a:tc>
                <a:tc vMerge="1">
                  <a:txBody>
                    <a:bodyPr/>
                    <a:lstStyle/>
                    <a:p>
                      <a:endParaRPr/>
                    </a:p>
                  </a:txBody>
                  <a:tcPr/>
                </a:tc>
                <a:tc>
                  <a:txBody>
                    <a:bodyPr/>
                    <a:lstStyle/>
                    <a:p>
                      <a:pPr>
                        <a:buNone/>
                      </a:pPr>
                      <a:endParaRPr lang="zh-CN" altLang="en-US" sz="900"/>
                    </a:p>
                  </a:txBody>
                  <a:tcPr marT="45833" marB="45833">
                    <a:solidFill>
                      <a:schemeClr val="accent1"/>
                    </a:solidFill>
                  </a:tcPr>
                </a:tc>
              </a:tr>
              <a:tr h="250809">
                <a:tc vMerge="1">
                  <a:txBody>
                    <a:bodyPr/>
                    <a:lstStyle/>
                    <a:p>
                      <a:endParaRPr/>
                    </a:p>
                  </a:txBody>
                  <a:tcPr/>
                </a:tc>
                <a:tc vMerge="1">
                  <a:txBody>
                    <a:bodyPr/>
                    <a:lstStyle/>
                    <a:p>
                      <a:endParaRPr/>
                    </a:p>
                  </a:txBody>
                  <a:tcPr/>
                </a:tc>
                <a:tc vMerge="1">
                  <a:txBody>
                    <a:bodyPr/>
                    <a:lstStyle/>
                    <a:p>
                      <a:endParaRPr/>
                    </a:p>
                  </a:txBody>
                  <a:tcPr/>
                </a:tc>
                <a:tc>
                  <a:txBody>
                    <a:bodyPr/>
                    <a:lstStyle/>
                    <a:p>
                      <a:pPr>
                        <a:buNone/>
                      </a:pPr>
                      <a:endParaRPr lang="zh-CN" altLang="en-US" sz="900"/>
                    </a:p>
                  </a:txBody>
                  <a:tcPr marT="45833" marB="45833">
                    <a:solidFill>
                      <a:schemeClr val="accent1"/>
                    </a:solidFill>
                  </a:tcPr>
                </a:tc>
              </a:tr>
              <a:tr h="250809">
                <a:tc vMerge="1">
                  <a:txBody>
                    <a:bodyPr/>
                    <a:lstStyle/>
                    <a:p>
                      <a:endParaRPr/>
                    </a:p>
                  </a:txBody>
                  <a:tcPr/>
                </a:tc>
                <a:tc vMerge="1">
                  <a:txBody>
                    <a:bodyPr/>
                    <a:lstStyle/>
                    <a:p>
                      <a:endParaRPr/>
                    </a:p>
                  </a:txBody>
                  <a:tcPr/>
                </a:tc>
                <a:tc vMerge="1">
                  <a:txBody>
                    <a:bodyPr/>
                    <a:lstStyle/>
                    <a:p>
                      <a:endParaRPr/>
                    </a:p>
                  </a:txBody>
                  <a:tcPr/>
                </a:tc>
                <a:tc>
                  <a:txBody>
                    <a:bodyPr/>
                    <a:lstStyle/>
                    <a:p>
                      <a:pPr>
                        <a:buNone/>
                      </a:pPr>
                      <a:endParaRPr lang="zh-CN" altLang="en-US" sz="900"/>
                    </a:p>
                  </a:txBody>
                  <a:tcPr marT="45833" marB="45833">
                    <a:solidFill>
                      <a:schemeClr val="accent1"/>
                    </a:solidFill>
                  </a:tcPr>
                </a:tc>
              </a:tr>
              <a:tr h="250809">
                <a:tc vMerge="1">
                  <a:txBody>
                    <a:bodyPr/>
                    <a:lstStyle/>
                    <a:p>
                      <a:endParaRPr/>
                    </a:p>
                  </a:txBody>
                  <a:tcPr/>
                </a:tc>
                <a:tc vMerge="1">
                  <a:txBody>
                    <a:bodyPr/>
                    <a:lstStyle/>
                    <a:p>
                      <a:endParaRPr/>
                    </a:p>
                  </a:txBody>
                  <a:tcPr/>
                </a:tc>
                <a:tc rowSpan="3">
                  <a:txBody>
                    <a:bodyPr/>
                    <a:lstStyle/>
                    <a:p>
                      <a:pPr>
                        <a:buNone/>
                      </a:pPr>
                      <a:endParaRPr lang="zh-CN" altLang="en-US" sz="900"/>
                    </a:p>
                  </a:txBody>
                  <a:tcPr marT="45833" marB="45833">
                    <a:solidFill>
                      <a:schemeClr val="accent1"/>
                    </a:solidFill>
                  </a:tcPr>
                </a:tc>
                <a:tc>
                  <a:txBody>
                    <a:bodyPr/>
                    <a:lstStyle/>
                    <a:p>
                      <a:pPr>
                        <a:buNone/>
                      </a:pPr>
                      <a:endParaRPr lang="zh-CN" altLang="en-US" sz="900"/>
                    </a:p>
                  </a:txBody>
                  <a:tcPr marT="45833" marB="45833">
                    <a:solidFill>
                      <a:schemeClr val="accent1"/>
                    </a:solidFill>
                  </a:tcPr>
                </a:tc>
              </a:tr>
              <a:tr h="250809">
                <a:tc vMerge="1">
                  <a:txBody>
                    <a:bodyPr/>
                    <a:lstStyle/>
                    <a:p>
                      <a:endParaRPr/>
                    </a:p>
                  </a:txBody>
                  <a:tcPr/>
                </a:tc>
                <a:tc vMerge="1">
                  <a:txBody>
                    <a:bodyPr/>
                    <a:lstStyle/>
                    <a:p>
                      <a:endParaRPr/>
                    </a:p>
                  </a:txBody>
                  <a:tcPr/>
                </a:tc>
                <a:tc vMerge="1">
                  <a:txBody>
                    <a:bodyPr/>
                    <a:lstStyle/>
                    <a:p>
                      <a:endParaRPr/>
                    </a:p>
                  </a:txBody>
                  <a:tcPr/>
                </a:tc>
                <a:tc>
                  <a:txBody>
                    <a:bodyPr/>
                    <a:lstStyle/>
                    <a:p>
                      <a:pPr>
                        <a:buNone/>
                      </a:pPr>
                      <a:endParaRPr lang="zh-CN" altLang="en-US" sz="900"/>
                    </a:p>
                  </a:txBody>
                  <a:tcPr marT="45833" marB="45833">
                    <a:solidFill>
                      <a:schemeClr val="accent1"/>
                    </a:solidFill>
                  </a:tcPr>
                </a:tc>
              </a:tr>
              <a:tr h="250809">
                <a:tc vMerge="1">
                  <a:txBody>
                    <a:bodyPr/>
                    <a:lstStyle/>
                    <a:p>
                      <a:endParaRPr/>
                    </a:p>
                  </a:txBody>
                  <a:tcPr/>
                </a:tc>
                <a:tc vMerge="1">
                  <a:txBody>
                    <a:bodyPr/>
                    <a:lstStyle/>
                    <a:p>
                      <a:endParaRPr/>
                    </a:p>
                  </a:txBody>
                  <a:tcPr/>
                </a:tc>
                <a:tc vMerge="1">
                  <a:txBody>
                    <a:bodyPr/>
                    <a:lstStyle/>
                    <a:p>
                      <a:endParaRPr/>
                    </a:p>
                  </a:txBody>
                  <a:tcPr/>
                </a:tc>
                <a:tc>
                  <a:txBody>
                    <a:bodyPr/>
                    <a:lstStyle/>
                    <a:p>
                      <a:pPr>
                        <a:buNone/>
                      </a:pPr>
                      <a:endParaRPr lang="zh-CN" altLang="en-US" sz="900"/>
                    </a:p>
                  </a:txBody>
                  <a:tcPr marT="45833" marB="45833">
                    <a:solidFill>
                      <a:schemeClr val="accent1"/>
                    </a:solidFill>
                  </a:tcPr>
                </a:tc>
              </a:tr>
              <a:tr h="323378">
                <a:tc vMerge="1">
                  <a:txBody>
                    <a:bodyPr/>
                    <a:lstStyle/>
                    <a:p>
                      <a:endParaRPr/>
                    </a:p>
                  </a:txBody>
                  <a:tcPr/>
                </a:tc>
                <a:tc rowSpan="2">
                  <a:txBody>
                    <a:bodyPr/>
                    <a:lstStyle/>
                    <a:p>
                      <a:pPr>
                        <a:buNone/>
                      </a:pPr>
                      <a:endParaRPr lang="zh-CN" altLang="en-US" sz="900"/>
                    </a:p>
                  </a:txBody>
                  <a:tcPr marT="45833" marB="45833">
                    <a:solidFill>
                      <a:schemeClr val="accent1"/>
                    </a:solidFill>
                  </a:tcPr>
                </a:tc>
                <a:tc gridSpan="2">
                  <a:txBody>
                    <a:bodyPr/>
                    <a:lstStyle/>
                    <a:p>
                      <a:pPr>
                        <a:buNone/>
                      </a:pPr>
                      <a:endParaRPr lang="zh-CN" altLang="en-US" sz="900"/>
                    </a:p>
                  </a:txBody>
                  <a:tcPr marT="45833" marB="45833">
                    <a:solidFill>
                      <a:schemeClr val="accent1"/>
                    </a:solidFill>
                  </a:tcPr>
                </a:tc>
                <a:tc hMerge="1">
                  <a:txBody>
                    <a:bodyPr/>
                    <a:lstStyle/>
                    <a:p>
                      <a:endParaRPr/>
                    </a:p>
                  </a:txBody>
                  <a:tcPr/>
                </a:tc>
              </a:tr>
              <a:tr h="250809">
                <a:tc vMerge="1">
                  <a:txBody>
                    <a:bodyPr/>
                    <a:lstStyle/>
                    <a:p>
                      <a:endParaRPr/>
                    </a:p>
                  </a:txBody>
                  <a:tcPr/>
                </a:tc>
                <a:tc vMerge="1">
                  <a:txBody>
                    <a:bodyPr/>
                    <a:lstStyle/>
                    <a:p>
                      <a:endParaRPr/>
                    </a:p>
                  </a:txBody>
                  <a:tcPr>
                    <a:solidFill>
                      <a:schemeClr val="accent1"/>
                    </a:solidFill>
                  </a:tcPr>
                </a:tc>
                <a:tc gridSpan="2">
                  <a:txBody>
                    <a:bodyPr/>
                    <a:lstStyle/>
                    <a:p>
                      <a:pPr>
                        <a:buNone/>
                      </a:pPr>
                      <a:endParaRPr lang="zh-CN" altLang="en-US" sz="900"/>
                    </a:p>
                  </a:txBody>
                  <a:tcPr marT="45833" marB="45833">
                    <a:solidFill>
                      <a:schemeClr val="accent1"/>
                    </a:solidFill>
                  </a:tcPr>
                </a:tc>
                <a:tc hMerge="1">
                  <a:txBody>
                    <a:bodyPr/>
                    <a:lstStyle/>
                    <a:p>
                      <a:endParaRPr/>
                    </a:p>
                  </a:txBody>
                  <a:tcPr/>
                </a:tc>
              </a:tr>
              <a:tr h="250809">
                <a:tc vMerge="1">
                  <a:txBody>
                    <a:bodyPr/>
                    <a:lstStyle/>
                    <a:p>
                      <a:endParaRPr/>
                    </a:p>
                  </a:txBody>
                  <a:tcPr/>
                </a:tc>
                <a:tc rowSpan="2">
                  <a:txBody>
                    <a:bodyPr/>
                    <a:lstStyle/>
                    <a:p>
                      <a:pPr>
                        <a:buNone/>
                      </a:pPr>
                      <a:endParaRPr lang="zh-CN" altLang="en-US" sz="900"/>
                    </a:p>
                  </a:txBody>
                  <a:tcPr marT="45833" marB="45833">
                    <a:solidFill>
                      <a:schemeClr val="accent1"/>
                    </a:solidFill>
                  </a:tcPr>
                </a:tc>
                <a:tc gridSpan="2">
                  <a:txBody>
                    <a:bodyPr/>
                    <a:lstStyle/>
                    <a:p>
                      <a:pPr>
                        <a:buNone/>
                      </a:pPr>
                      <a:endParaRPr lang="zh-CN" altLang="en-US" sz="900"/>
                    </a:p>
                  </a:txBody>
                  <a:tcPr marT="45833" marB="45833">
                    <a:solidFill>
                      <a:schemeClr val="accent1"/>
                    </a:solidFill>
                  </a:tcPr>
                </a:tc>
                <a:tc hMerge="1">
                  <a:txBody>
                    <a:bodyPr/>
                    <a:lstStyle/>
                    <a:p>
                      <a:endParaRPr/>
                    </a:p>
                  </a:txBody>
                  <a:tcPr/>
                </a:tc>
              </a:tr>
              <a:tr h="250809">
                <a:tc vMerge="1">
                  <a:txBody>
                    <a:bodyPr/>
                    <a:lstStyle/>
                    <a:p>
                      <a:endParaRPr/>
                    </a:p>
                  </a:txBody>
                  <a:tcPr/>
                </a:tc>
                <a:tc vMerge="1">
                  <a:txBody>
                    <a:bodyPr/>
                    <a:lstStyle/>
                    <a:p>
                      <a:endParaRPr/>
                    </a:p>
                  </a:txBody>
                  <a:tcPr/>
                </a:tc>
                <a:tc gridSpan="2">
                  <a:txBody>
                    <a:bodyPr/>
                    <a:lstStyle/>
                    <a:p>
                      <a:pPr>
                        <a:buNone/>
                      </a:pPr>
                      <a:endParaRPr lang="zh-CN" altLang="en-US" sz="900"/>
                    </a:p>
                  </a:txBody>
                  <a:tcPr marT="45833" marB="45833">
                    <a:solidFill>
                      <a:schemeClr val="accent1"/>
                    </a:solidFill>
                  </a:tcPr>
                </a:tc>
                <a:tc hMerge="1">
                  <a:txBody>
                    <a:bodyPr/>
                    <a:lstStyle/>
                    <a:p>
                      <a:endParaRPr/>
                    </a:p>
                  </a:txBody>
                  <a:tcPr/>
                </a:tc>
              </a:tr>
              <a:tr h="250809">
                <a:tc vMerge="1">
                  <a:txBody>
                    <a:bodyPr/>
                    <a:lstStyle/>
                    <a:p>
                      <a:endParaRPr/>
                    </a:p>
                  </a:txBody>
                  <a:tcPr/>
                </a:tc>
                <a:tc rowSpan="2">
                  <a:txBody>
                    <a:bodyPr/>
                    <a:lstStyle/>
                    <a:p>
                      <a:pPr>
                        <a:buNone/>
                      </a:pPr>
                      <a:endParaRPr lang="zh-CN" altLang="en-US" sz="900"/>
                    </a:p>
                  </a:txBody>
                  <a:tcPr marT="45833" marB="45833">
                    <a:solidFill>
                      <a:schemeClr val="accent1"/>
                    </a:solidFill>
                  </a:tcPr>
                </a:tc>
                <a:tc gridSpan="2">
                  <a:txBody>
                    <a:bodyPr/>
                    <a:lstStyle/>
                    <a:p>
                      <a:pPr>
                        <a:buNone/>
                      </a:pPr>
                      <a:endParaRPr lang="zh-CN" altLang="en-US" sz="900"/>
                    </a:p>
                  </a:txBody>
                  <a:tcPr marT="45833" marB="45833">
                    <a:solidFill>
                      <a:schemeClr val="accent1"/>
                    </a:solidFill>
                  </a:tcPr>
                </a:tc>
                <a:tc hMerge="1">
                  <a:txBody>
                    <a:bodyPr/>
                    <a:lstStyle/>
                    <a:p>
                      <a:endParaRPr/>
                    </a:p>
                  </a:txBody>
                  <a:tcPr/>
                </a:tc>
              </a:tr>
              <a:tr h="250809">
                <a:tc vMerge="1">
                  <a:txBody>
                    <a:bodyPr/>
                    <a:lstStyle/>
                    <a:p>
                      <a:endParaRPr/>
                    </a:p>
                  </a:txBody>
                  <a:tcPr/>
                </a:tc>
                <a:tc vMerge="1">
                  <a:txBody>
                    <a:bodyPr/>
                    <a:lstStyle/>
                    <a:p>
                      <a:endParaRPr/>
                    </a:p>
                  </a:txBody>
                  <a:tcPr/>
                </a:tc>
                <a:tc gridSpan="2">
                  <a:txBody>
                    <a:bodyPr/>
                    <a:lstStyle/>
                    <a:p>
                      <a:pPr>
                        <a:buNone/>
                      </a:pPr>
                      <a:endParaRPr lang="zh-CN" altLang="en-US" sz="900"/>
                    </a:p>
                  </a:txBody>
                  <a:tcPr marT="45833" marB="45833">
                    <a:solidFill>
                      <a:schemeClr val="accent1"/>
                    </a:solidFill>
                  </a:tcPr>
                </a:tc>
                <a:tc hMerge="1">
                  <a:txBody>
                    <a:bodyPr/>
                    <a:lstStyle/>
                    <a:p>
                      <a:endParaRPr/>
                    </a:p>
                  </a:txBody>
                  <a:tcPr/>
                </a:tc>
              </a:tr>
              <a:tr h="250809">
                <a:tc vMerge="1">
                  <a:txBody>
                    <a:bodyPr/>
                    <a:lstStyle/>
                    <a:p>
                      <a:endParaRPr/>
                    </a:p>
                  </a:txBody>
                  <a:tcPr/>
                </a:tc>
                <a:tc rowSpan="2">
                  <a:txBody>
                    <a:bodyPr/>
                    <a:lstStyle/>
                    <a:p>
                      <a:pPr>
                        <a:buNone/>
                      </a:pPr>
                      <a:endParaRPr lang="zh-CN" altLang="en-US" sz="900"/>
                    </a:p>
                  </a:txBody>
                  <a:tcPr marT="45833" marB="45833">
                    <a:solidFill>
                      <a:schemeClr val="accent1"/>
                    </a:solidFill>
                  </a:tcPr>
                </a:tc>
                <a:tc gridSpan="2">
                  <a:txBody>
                    <a:bodyPr/>
                    <a:lstStyle/>
                    <a:p>
                      <a:pPr>
                        <a:buNone/>
                      </a:pPr>
                      <a:endParaRPr lang="zh-CN" altLang="en-US" sz="900"/>
                    </a:p>
                  </a:txBody>
                  <a:tcPr marT="45833" marB="45833">
                    <a:solidFill>
                      <a:schemeClr val="accent1"/>
                    </a:solidFill>
                  </a:tcPr>
                </a:tc>
                <a:tc hMerge="1">
                  <a:txBody>
                    <a:bodyPr/>
                    <a:lstStyle/>
                    <a:p>
                      <a:endParaRPr/>
                    </a:p>
                  </a:txBody>
                  <a:tcPr/>
                </a:tc>
              </a:tr>
              <a:tr h="250809">
                <a:tc vMerge="1">
                  <a:txBody>
                    <a:bodyPr/>
                    <a:lstStyle/>
                    <a:p>
                      <a:endParaRPr/>
                    </a:p>
                  </a:txBody>
                  <a:tcPr/>
                </a:tc>
                <a:tc vMerge="1">
                  <a:txBody>
                    <a:bodyPr/>
                    <a:lstStyle/>
                    <a:p>
                      <a:endParaRPr/>
                    </a:p>
                  </a:txBody>
                  <a:tcPr/>
                </a:tc>
                <a:tc gridSpan="2">
                  <a:txBody>
                    <a:bodyPr/>
                    <a:lstStyle/>
                    <a:p>
                      <a:pPr>
                        <a:buNone/>
                      </a:pPr>
                      <a:endParaRPr lang="zh-CN" altLang="en-US" sz="900"/>
                    </a:p>
                  </a:txBody>
                  <a:tcPr marT="45833" marB="45833">
                    <a:solidFill>
                      <a:schemeClr val="accent1"/>
                    </a:solidFill>
                  </a:tcPr>
                </a:tc>
                <a:tc hMerge="1">
                  <a:txBody>
                    <a:bodyPr/>
                    <a:lstStyle/>
                    <a:p>
                      <a:endParaRPr/>
                    </a:p>
                  </a:txBody>
                  <a:tcPr/>
                </a:tc>
              </a:tr>
            </a:tbl>
          </a:graphicData>
        </a:graphic>
      </p:graphicFrame>
      <p:sp>
        <p:nvSpPr>
          <p:cNvPr id="13" name="文本框 12"/>
          <p:cNvSpPr txBox="1"/>
          <p:nvPr/>
        </p:nvSpPr>
        <p:spPr>
          <a:xfrm>
            <a:off x="7565390" y="1343803"/>
            <a:ext cx="400108"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磁性</a:t>
            </a:r>
          </a:p>
        </p:txBody>
      </p:sp>
      <p:sp>
        <p:nvSpPr>
          <p:cNvPr id="26" name="文本框 25"/>
          <p:cNvSpPr txBox="1"/>
          <p:nvPr/>
        </p:nvSpPr>
        <p:spPr>
          <a:xfrm>
            <a:off x="949960" y="2821287"/>
            <a:ext cx="101566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电与磁</a:t>
            </a:r>
          </a:p>
        </p:txBody>
      </p:sp>
      <p:sp>
        <p:nvSpPr>
          <p:cNvPr id="27" name="文本框 26"/>
          <p:cNvSpPr txBox="1"/>
          <p:nvPr/>
        </p:nvSpPr>
        <p:spPr>
          <a:xfrm>
            <a:off x="3021330" y="1990561"/>
            <a:ext cx="101566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磁现象</a:t>
            </a:r>
          </a:p>
        </p:txBody>
      </p:sp>
      <p:sp>
        <p:nvSpPr>
          <p:cNvPr id="29" name="文本框 28"/>
          <p:cNvSpPr txBox="1"/>
          <p:nvPr/>
        </p:nvSpPr>
        <p:spPr>
          <a:xfrm>
            <a:off x="5199380" y="1667819"/>
            <a:ext cx="101566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磁现象</a:t>
            </a:r>
          </a:p>
        </p:txBody>
      </p:sp>
      <p:sp>
        <p:nvSpPr>
          <p:cNvPr id="30" name="文本框 29"/>
          <p:cNvSpPr txBox="1"/>
          <p:nvPr/>
        </p:nvSpPr>
        <p:spPr>
          <a:xfrm>
            <a:off x="5199380" y="2450802"/>
            <a:ext cx="707884"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磁场</a:t>
            </a:r>
          </a:p>
        </p:txBody>
      </p:sp>
      <p:sp>
        <p:nvSpPr>
          <p:cNvPr id="31" name="文本框 30"/>
          <p:cNvSpPr txBox="1"/>
          <p:nvPr/>
        </p:nvSpPr>
        <p:spPr>
          <a:xfrm>
            <a:off x="7597775" y="1618802"/>
            <a:ext cx="400108"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磁体</a:t>
            </a:r>
          </a:p>
        </p:txBody>
      </p:sp>
      <p:sp>
        <p:nvSpPr>
          <p:cNvPr id="32" name="文本框 31"/>
          <p:cNvSpPr txBox="1"/>
          <p:nvPr/>
        </p:nvSpPr>
        <p:spPr>
          <a:xfrm>
            <a:off x="7597775" y="1893801"/>
            <a:ext cx="400108"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磁极</a:t>
            </a:r>
          </a:p>
        </p:txBody>
      </p:sp>
      <p:sp>
        <p:nvSpPr>
          <p:cNvPr id="33" name="文本框 32"/>
          <p:cNvSpPr txBox="1"/>
          <p:nvPr/>
        </p:nvSpPr>
        <p:spPr>
          <a:xfrm>
            <a:off x="7597775" y="2128059"/>
            <a:ext cx="400108"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磁化</a:t>
            </a:r>
          </a:p>
        </p:txBody>
      </p:sp>
      <p:sp>
        <p:nvSpPr>
          <p:cNvPr id="34" name="文本框 33"/>
          <p:cNvSpPr txBox="1"/>
          <p:nvPr/>
        </p:nvSpPr>
        <p:spPr>
          <a:xfrm>
            <a:off x="7445375" y="2317121"/>
            <a:ext cx="707884"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磁场概念</a:t>
            </a:r>
          </a:p>
        </p:txBody>
      </p:sp>
      <p:sp>
        <p:nvSpPr>
          <p:cNvPr id="35" name="文本框 34"/>
          <p:cNvSpPr txBox="1"/>
          <p:nvPr/>
        </p:nvSpPr>
        <p:spPr>
          <a:xfrm>
            <a:off x="7445375" y="2543104"/>
            <a:ext cx="707884"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磁感应线</a:t>
            </a:r>
          </a:p>
        </p:txBody>
      </p:sp>
      <p:sp>
        <p:nvSpPr>
          <p:cNvPr id="36" name="文本框 35"/>
          <p:cNvSpPr txBox="1"/>
          <p:nvPr/>
        </p:nvSpPr>
        <p:spPr>
          <a:xfrm>
            <a:off x="7521575" y="2821286"/>
            <a:ext cx="553996"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地磁场</a:t>
            </a:r>
          </a:p>
        </p:txBody>
      </p:sp>
      <p:sp>
        <p:nvSpPr>
          <p:cNvPr id="37" name="文本框 36"/>
          <p:cNvSpPr txBox="1"/>
          <p:nvPr/>
        </p:nvSpPr>
        <p:spPr>
          <a:xfrm>
            <a:off x="3136900" y="3204503"/>
            <a:ext cx="101566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电生磁</a:t>
            </a:r>
          </a:p>
        </p:txBody>
      </p:sp>
      <p:sp>
        <p:nvSpPr>
          <p:cNvPr id="38" name="文本框 37"/>
          <p:cNvSpPr txBox="1"/>
          <p:nvPr/>
        </p:nvSpPr>
        <p:spPr>
          <a:xfrm>
            <a:off x="6203950" y="3150394"/>
            <a:ext cx="861772"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电流磁效应</a:t>
            </a:r>
          </a:p>
        </p:txBody>
      </p:sp>
      <p:sp>
        <p:nvSpPr>
          <p:cNvPr id="39" name="文本框 38"/>
          <p:cNvSpPr txBox="1"/>
          <p:nvPr/>
        </p:nvSpPr>
        <p:spPr>
          <a:xfrm>
            <a:off x="6203950" y="3425393"/>
            <a:ext cx="861772"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通电螺线管</a:t>
            </a:r>
          </a:p>
        </p:txBody>
      </p:sp>
      <p:sp>
        <p:nvSpPr>
          <p:cNvPr id="40" name="文本框 39"/>
          <p:cNvSpPr txBox="1"/>
          <p:nvPr/>
        </p:nvSpPr>
        <p:spPr>
          <a:xfrm>
            <a:off x="3136900" y="3722036"/>
            <a:ext cx="101566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电磁铁</a:t>
            </a:r>
          </a:p>
        </p:txBody>
      </p:sp>
      <p:sp>
        <p:nvSpPr>
          <p:cNvPr id="41" name="文本框 40"/>
          <p:cNvSpPr txBox="1"/>
          <p:nvPr/>
        </p:nvSpPr>
        <p:spPr>
          <a:xfrm>
            <a:off x="6356350" y="3722035"/>
            <a:ext cx="553996"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电磁铁</a:t>
            </a:r>
          </a:p>
        </p:txBody>
      </p:sp>
      <p:sp>
        <p:nvSpPr>
          <p:cNvPr id="42" name="文本框 41"/>
          <p:cNvSpPr txBox="1"/>
          <p:nvPr/>
        </p:nvSpPr>
        <p:spPr>
          <a:xfrm>
            <a:off x="6203950" y="3997034"/>
            <a:ext cx="861772"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电磁继电器</a:t>
            </a:r>
          </a:p>
        </p:txBody>
      </p:sp>
      <p:sp>
        <p:nvSpPr>
          <p:cNvPr id="43" name="文本框 42"/>
          <p:cNvSpPr txBox="1"/>
          <p:nvPr/>
        </p:nvSpPr>
        <p:spPr>
          <a:xfrm>
            <a:off x="3133725" y="4272034"/>
            <a:ext cx="101566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电动机</a:t>
            </a:r>
          </a:p>
        </p:txBody>
      </p:sp>
      <p:sp>
        <p:nvSpPr>
          <p:cNvPr id="44" name="文本框 43"/>
          <p:cNvSpPr txBox="1"/>
          <p:nvPr/>
        </p:nvSpPr>
        <p:spPr>
          <a:xfrm>
            <a:off x="5907405" y="4182277"/>
            <a:ext cx="1631214"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磁场对通电导体的作用</a:t>
            </a:r>
          </a:p>
        </p:txBody>
      </p:sp>
      <p:sp>
        <p:nvSpPr>
          <p:cNvPr id="45" name="文本框 44"/>
          <p:cNvSpPr txBox="1"/>
          <p:nvPr/>
        </p:nvSpPr>
        <p:spPr>
          <a:xfrm>
            <a:off x="6440805" y="4457276"/>
            <a:ext cx="553996"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电动机</a:t>
            </a:r>
          </a:p>
        </p:txBody>
      </p:sp>
      <p:sp>
        <p:nvSpPr>
          <p:cNvPr id="46" name="文本框 45"/>
          <p:cNvSpPr txBox="1"/>
          <p:nvPr/>
        </p:nvSpPr>
        <p:spPr>
          <a:xfrm>
            <a:off x="3136900" y="4732275"/>
            <a:ext cx="101566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磁生电</a:t>
            </a:r>
          </a:p>
        </p:txBody>
      </p:sp>
      <p:sp>
        <p:nvSpPr>
          <p:cNvPr id="47" name="文本框 46"/>
          <p:cNvSpPr txBox="1"/>
          <p:nvPr/>
        </p:nvSpPr>
        <p:spPr>
          <a:xfrm>
            <a:off x="6289675" y="4732275"/>
            <a:ext cx="1015661"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电磁感应现象</a:t>
            </a:r>
          </a:p>
        </p:txBody>
      </p:sp>
      <p:sp>
        <p:nvSpPr>
          <p:cNvPr id="48" name="文本框 47"/>
          <p:cNvSpPr txBox="1"/>
          <p:nvPr/>
        </p:nvSpPr>
        <p:spPr>
          <a:xfrm>
            <a:off x="6518275" y="4958894"/>
            <a:ext cx="553996" cy="2769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发动机</a:t>
            </a:r>
          </a:p>
        </p:txBody>
      </p:sp>
    </p:spTree>
    <p:extLst>
      <p:ext uri="{BB962C8B-B14F-4D97-AF65-F5344CB8AC3E}">
        <p14:creationId xmlns:p14="http://schemas.microsoft.com/office/powerpoint/2010/main" val="90682784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6"/>
                                        </p:tgtEl>
                                        <p:attrNameLst>
                                          <p:attrName>style.visibility</p:attrName>
                                        </p:attrNameLst>
                                      </p:cBhvr>
                                      <p:to>
                                        <p:strVal val="visible"/>
                                      </p:to>
                                    </p:set>
                                    <p:animEffect transition="in" filter="checkerboard(across)">
                                      <p:cBhvr>
                                        <p:cTn id="17" dur="1000"/>
                                        <p:tgtEl>
                                          <p:spTgt spid="2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7"/>
                                        </p:tgtEl>
                                        <p:attrNameLst>
                                          <p:attrName>style.visibility</p:attrName>
                                        </p:attrNameLst>
                                      </p:cBhvr>
                                      <p:to>
                                        <p:strVal val="visible"/>
                                      </p:to>
                                    </p:set>
                                    <p:animEffect transition="in" filter="checkerboard(across)">
                                      <p:cBhvr>
                                        <p:cTn id="22" dur="1000"/>
                                        <p:tgtEl>
                                          <p:spTgt spid="2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29"/>
                                        </p:tgtEl>
                                        <p:attrNameLst>
                                          <p:attrName>style.visibility</p:attrName>
                                        </p:attrNameLst>
                                      </p:cBhvr>
                                      <p:to>
                                        <p:strVal val="visible"/>
                                      </p:to>
                                    </p:set>
                                    <p:animEffect transition="in" filter="checkerboard(across)">
                                      <p:cBhvr>
                                        <p:cTn id="27" dur="1000"/>
                                        <p:tgtEl>
                                          <p:spTgt spid="2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heckerboard(across)">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checkerboard(across)">
                                      <p:cBhvr>
                                        <p:cTn id="37" dur="500"/>
                                        <p:tgtEl>
                                          <p:spTgt spid="3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checkerboard(across)">
                                      <p:cBhvr>
                                        <p:cTn id="42" dur="500"/>
                                        <p:tgtEl>
                                          <p:spTgt spid="3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checkerboard(across)">
                                      <p:cBhvr>
                                        <p:cTn id="47" dur="500"/>
                                        <p:tgtEl>
                                          <p:spTgt spid="3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30"/>
                                        </p:tgtEl>
                                        <p:attrNameLst>
                                          <p:attrName>style.visibility</p:attrName>
                                        </p:attrNameLst>
                                      </p:cBhvr>
                                      <p:to>
                                        <p:strVal val="visible"/>
                                      </p:to>
                                    </p:set>
                                    <p:animEffect transition="in" filter="checkerboard(across)">
                                      <p:cBhvr>
                                        <p:cTn id="52" dur="1000"/>
                                        <p:tgtEl>
                                          <p:spTgt spid="30"/>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checkerboard(across)">
                                      <p:cBhvr>
                                        <p:cTn id="57" dur="500"/>
                                        <p:tgtEl>
                                          <p:spTgt spid="34"/>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checkerboard(across)">
                                      <p:cBhvr>
                                        <p:cTn id="62" dur="500"/>
                                        <p:tgtEl>
                                          <p:spTgt spid="35"/>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checkerboard(across)">
                                      <p:cBhvr>
                                        <p:cTn id="67" dur="500"/>
                                        <p:tgtEl>
                                          <p:spTgt spid="36"/>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5" presetClass="entr" presetSubtype="10" fill="hold" grpId="0" nodeType="clickEffect">
                                  <p:stCondLst>
                                    <p:cond delay="0"/>
                                  </p:stCondLst>
                                  <p:childTnLst>
                                    <p:set>
                                      <p:cBhvr>
                                        <p:cTn id="71" dur="1000" fill="hold">
                                          <p:stCondLst>
                                            <p:cond delay="0"/>
                                          </p:stCondLst>
                                        </p:cTn>
                                        <p:tgtEl>
                                          <p:spTgt spid="37"/>
                                        </p:tgtEl>
                                        <p:attrNameLst>
                                          <p:attrName>style.visibility</p:attrName>
                                        </p:attrNameLst>
                                      </p:cBhvr>
                                      <p:to>
                                        <p:strVal val="visible"/>
                                      </p:to>
                                    </p:set>
                                    <p:animEffect transition="in" filter="checkerboard(across)">
                                      <p:cBhvr>
                                        <p:cTn id="72" dur="1000"/>
                                        <p:tgtEl>
                                          <p:spTgt spid="37"/>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checkerboard(across)">
                                      <p:cBhvr>
                                        <p:cTn id="77" dur="500"/>
                                        <p:tgtEl>
                                          <p:spTgt spid="38"/>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checkerboard(across)">
                                      <p:cBhvr>
                                        <p:cTn id="82" dur="500"/>
                                        <p:tgtEl>
                                          <p:spTgt spid="39"/>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5" presetClass="entr" presetSubtype="10" fill="hold" grpId="0" nodeType="clickEffect">
                                  <p:stCondLst>
                                    <p:cond delay="0"/>
                                  </p:stCondLst>
                                  <p:childTnLst>
                                    <p:set>
                                      <p:cBhvr>
                                        <p:cTn id="86" dur="1000" fill="hold">
                                          <p:stCondLst>
                                            <p:cond delay="0"/>
                                          </p:stCondLst>
                                        </p:cTn>
                                        <p:tgtEl>
                                          <p:spTgt spid="40"/>
                                        </p:tgtEl>
                                        <p:attrNameLst>
                                          <p:attrName>style.visibility</p:attrName>
                                        </p:attrNameLst>
                                      </p:cBhvr>
                                      <p:to>
                                        <p:strVal val="visible"/>
                                      </p:to>
                                    </p:set>
                                    <p:animEffect transition="in" filter="checkerboard(across)">
                                      <p:cBhvr>
                                        <p:cTn id="87" dur="1000"/>
                                        <p:tgtEl>
                                          <p:spTgt spid="40"/>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5" presetClass="entr" presetSubtype="10" fill="hold" grpId="0" nodeType="click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checkerboard(across)">
                                      <p:cBhvr>
                                        <p:cTn id="92" dur="500"/>
                                        <p:tgtEl>
                                          <p:spTgt spid="41"/>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5" presetClass="entr" presetSubtype="10" fill="hold" grpId="0" nodeType="clickEffect">
                                  <p:stCondLst>
                                    <p:cond delay="0"/>
                                  </p:stCondLst>
                                  <p:childTnLst>
                                    <p:set>
                                      <p:cBhvr>
                                        <p:cTn id="96" dur="1" fill="hold">
                                          <p:stCondLst>
                                            <p:cond delay="0"/>
                                          </p:stCondLst>
                                        </p:cTn>
                                        <p:tgtEl>
                                          <p:spTgt spid="42"/>
                                        </p:tgtEl>
                                        <p:attrNameLst>
                                          <p:attrName>style.visibility</p:attrName>
                                        </p:attrNameLst>
                                      </p:cBhvr>
                                      <p:to>
                                        <p:strVal val="visible"/>
                                      </p:to>
                                    </p:set>
                                    <p:animEffect transition="in" filter="checkerboard(across)">
                                      <p:cBhvr>
                                        <p:cTn id="97" dur="500"/>
                                        <p:tgtEl>
                                          <p:spTgt spid="42"/>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5" presetClass="entr" presetSubtype="10" fill="hold" grpId="0" nodeType="clickEffect">
                                  <p:stCondLst>
                                    <p:cond delay="0"/>
                                  </p:stCondLst>
                                  <p:childTnLst>
                                    <p:set>
                                      <p:cBhvr>
                                        <p:cTn id="101" dur="1000" fill="hold">
                                          <p:stCondLst>
                                            <p:cond delay="0"/>
                                          </p:stCondLst>
                                        </p:cTn>
                                        <p:tgtEl>
                                          <p:spTgt spid="43"/>
                                        </p:tgtEl>
                                        <p:attrNameLst>
                                          <p:attrName>style.visibility</p:attrName>
                                        </p:attrNameLst>
                                      </p:cBhvr>
                                      <p:to>
                                        <p:strVal val="visible"/>
                                      </p:to>
                                    </p:set>
                                    <p:animEffect transition="in" filter="checkerboard(across)">
                                      <p:cBhvr>
                                        <p:cTn id="102" dur="1000"/>
                                        <p:tgtEl>
                                          <p:spTgt spid="43"/>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5" presetClass="entr" presetSubtype="10" fill="hold" grpId="0" nodeType="click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checkerboard(across)">
                                      <p:cBhvr>
                                        <p:cTn id="107" dur="500"/>
                                        <p:tgtEl>
                                          <p:spTgt spid="44"/>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5" presetClass="entr" presetSubtype="10" fill="hold" grpId="0" nodeType="clickEffect">
                                  <p:stCondLst>
                                    <p:cond delay="0"/>
                                  </p:stCondLst>
                                  <p:childTnLst>
                                    <p:set>
                                      <p:cBhvr>
                                        <p:cTn id="111" dur="1" fill="hold">
                                          <p:stCondLst>
                                            <p:cond delay="0"/>
                                          </p:stCondLst>
                                        </p:cTn>
                                        <p:tgtEl>
                                          <p:spTgt spid="45"/>
                                        </p:tgtEl>
                                        <p:attrNameLst>
                                          <p:attrName>style.visibility</p:attrName>
                                        </p:attrNameLst>
                                      </p:cBhvr>
                                      <p:to>
                                        <p:strVal val="visible"/>
                                      </p:to>
                                    </p:set>
                                    <p:animEffect transition="in" filter="checkerboard(across)">
                                      <p:cBhvr>
                                        <p:cTn id="112" dur="500"/>
                                        <p:tgtEl>
                                          <p:spTgt spid="45"/>
                                        </p:tgtEl>
                                      </p:cBhvr>
                                    </p:animEffec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5" presetClass="entr" presetSubtype="10" fill="hold" grpId="0" nodeType="clickEffect">
                                  <p:stCondLst>
                                    <p:cond delay="0"/>
                                  </p:stCondLst>
                                  <p:childTnLst>
                                    <p:set>
                                      <p:cBhvr>
                                        <p:cTn id="116" dur="1000" fill="hold">
                                          <p:stCondLst>
                                            <p:cond delay="0"/>
                                          </p:stCondLst>
                                        </p:cTn>
                                        <p:tgtEl>
                                          <p:spTgt spid="46"/>
                                        </p:tgtEl>
                                        <p:attrNameLst>
                                          <p:attrName>style.visibility</p:attrName>
                                        </p:attrNameLst>
                                      </p:cBhvr>
                                      <p:to>
                                        <p:strVal val="visible"/>
                                      </p:to>
                                    </p:set>
                                    <p:animEffect transition="in" filter="checkerboard(across)">
                                      <p:cBhvr>
                                        <p:cTn id="117" dur="1000"/>
                                        <p:tgtEl>
                                          <p:spTgt spid="46"/>
                                        </p:tgtEl>
                                      </p:cBhvr>
                                    </p:animEffec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5" presetClass="entr" presetSubtype="10" fill="hold" grpId="0" nodeType="clickEffect">
                                  <p:stCondLst>
                                    <p:cond delay="0"/>
                                  </p:stCondLst>
                                  <p:childTnLst>
                                    <p:set>
                                      <p:cBhvr>
                                        <p:cTn id="121" dur="1" fill="hold">
                                          <p:stCondLst>
                                            <p:cond delay="0"/>
                                          </p:stCondLst>
                                        </p:cTn>
                                        <p:tgtEl>
                                          <p:spTgt spid="47"/>
                                        </p:tgtEl>
                                        <p:attrNameLst>
                                          <p:attrName>style.visibility</p:attrName>
                                        </p:attrNameLst>
                                      </p:cBhvr>
                                      <p:to>
                                        <p:strVal val="visible"/>
                                      </p:to>
                                    </p:set>
                                    <p:animEffect transition="in" filter="checkerboard(across)">
                                      <p:cBhvr>
                                        <p:cTn id="122" dur="500"/>
                                        <p:tgtEl>
                                          <p:spTgt spid="47"/>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5" presetClass="entr" presetSubtype="10" fill="hold" grpId="0" nodeType="click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checkerboard(across)">
                                      <p:cBhvr>
                                        <p:cTn id="12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p:bldP spid="26" grpId="0"/>
      <p:bldP spid="27"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1794510" y="833909"/>
            <a:ext cx="345694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★考点二：电流磁效应</a:t>
            </a:r>
          </a:p>
        </p:txBody>
      </p:sp>
      <p:sp>
        <p:nvSpPr>
          <p:cNvPr id="4" name="文本框 3"/>
          <p:cNvSpPr txBox="1"/>
          <p:nvPr/>
        </p:nvSpPr>
        <p:spPr>
          <a:xfrm>
            <a:off x="283846" y="1401095"/>
            <a:ext cx="8623935" cy="1480029"/>
          </a:xfrm>
          <a:prstGeom prst="rect">
            <a:avLst/>
          </a:prstGeom>
          <a:noFill/>
          <a:ln w="9525">
            <a:noFill/>
          </a:ln>
        </p:spPr>
        <p:txBody>
          <a:bodyPr wrap="square">
            <a:spAutoFit/>
          </a:body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◆典例一：（2019·绵阳）</a:t>
            </a:r>
            <a:r>
              <a:rPr lang="zh-CN" sz="2000">
                <a:latin typeface="微软雅黑" panose="020B0503020204020204" charset="-122"/>
                <a:ea typeface="微软雅黑" panose="020B0503020204020204" charset="-122"/>
                <a:cs typeface="微软雅黑" panose="020B0503020204020204" charset="-122"/>
              </a:rPr>
              <a:t>用如图所示的装置探究通电导线在磁场中的受力情况。接通电源，发现导体ab向左运动；把电源正负极对调后接入电路，发现导体ab向右运动。这个实验事实说明通电导线在磁场中受力（    ）。</a:t>
            </a:r>
          </a:p>
        </p:txBody>
      </p:sp>
      <p:graphicFrame>
        <p:nvGraphicFramePr>
          <p:cNvPr id="3" name="表格 2"/>
          <p:cNvGraphicFramePr>
            <a:graphicFrameLocks noGrp="1"/>
          </p:cNvGraphicFramePr>
          <p:nvPr/>
        </p:nvGraphicFramePr>
        <p:xfrm>
          <a:off x="327026" y="2982339"/>
          <a:ext cx="5781675" cy="626386"/>
        </p:xfrm>
        <a:graphic>
          <a:graphicData uri="http://schemas.openxmlformats.org/drawingml/2006/table">
            <a:tbl>
              <a:tblPr firstRow="1" bandRow="1">
                <a:tableStyleId>{5940675A-B579-460E-94D1-54222C63F5DA}</a:tableStyleId>
              </a:tblPr>
              <a:tblGrid>
                <a:gridCol w="2519680"/>
                <a:gridCol w="3261995"/>
              </a:tblGrid>
              <a:tr h="313193">
                <a:tc>
                  <a:txBody>
                    <a:bodyPr/>
                    <a:lstStyle/>
                    <a:p>
                      <a:pPr marL="0" indent="0" algn="l">
                        <a:buNone/>
                      </a:pPr>
                      <a:r>
                        <a:rPr lang="en-US" sz="1800" b="0">
                          <a:latin typeface="微软雅黑" panose="020B0503020204020204" charset="-122"/>
                          <a:ea typeface="微软雅黑" panose="020B0503020204020204" charset="-122"/>
                          <a:cs typeface="微软雅黑" panose="020B0503020204020204" charset="-122"/>
                        </a:rPr>
                        <a:t>A．方向与电流方向有关</a:t>
                      </a:r>
                      <a:endParaRPr lang="en-US" altLang="en-US" sz="1800" b="0">
                        <a:latin typeface="微软雅黑" panose="020B0503020204020204" charset="-122"/>
                        <a:ea typeface="微软雅黑" panose="020B0503020204020204" charset="-122"/>
                        <a:cs typeface="微软雅黑" panose="020B0503020204020204" charset="-122"/>
                      </a:endParaRPr>
                    </a:p>
                  </a:txBody>
                  <a:tcPr marL="19050" marR="19050" marT="19097" marB="19097" anchor="ctr">
                    <a:lnL>
                      <a:noFill/>
                    </a:lnL>
                    <a:lnR>
                      <a:noFill/>
                    </a:lnR>
                    <a:lnT cap="flat">
                      <a:noFill/>
                    </a:lnT>
                    <a:lnB cap="flat">
                      <a:noFill/>
                    </a:lnB>
                    <a:lnTlToBr>
                      <a:noFill/>
                    </a:lnTlToBr>
                    <a:lnBlToTr>
                      <a:noFill/>
                    </a:lnBlToTr>
                    <a:noFill/>
                  </a:tcPr>
                </a:tc>
                <a:tc>
                  <a:txBody>
                    <a:bodyPr/>
                    <a:lstStyle/>
                    <a:p>
                      <a:pPr marL="0" indent="0" algn="l">
                        <a:buNone/>
                      </a:pPr>
                      <a:r>
                        <a:rPr lang="en-US" sz="1800" b="0">
                          <a:latin typeface="微软雅黑" panose="020B0503020204020204" charset="-122"/>
                          <a:ea typeface="微软雅黑" panose="020B0503020204020204" charset="-122"/>
                          <a:cs typeface="微软雅黑" panose="020B0503020204020204" charset="-122"/>
                        </a:rPr>
                        <a:t>B．方向与磁感线方向有关</a:t>
                      </a:r>
                      <a:endParaRPr lang="en-US" altLang="en-US" sz="1800" b="0">
                        <a:latin typeface="微软雅黑" panose="020B0503020204020204" charset="-122"/>
                        <a:ea typeface="微软雅黑" panose="020B0503020204020204" charset="-122"/>
                        <a:cs typeface="微软雅黑" panose="020B0503020204020204" charset="-122"/>
                      </a:endParaRPr>
                    </a:p>
                  </a:txBody>
                  <a:tcPr marL="19050" marR="19050" marT="19097" marB="19097" anchor="ctr">
                    <a:lnL>
                      <a:noFill/>
                    </a:lnL>
                    <a:lnR cap="flat">
                      <a:noFill/>
                    </a:lnR>
                    <a:lnT cap="flat">
                      <a:noFill/>
                    </a:lnT>
                    <a:lnB cap="flat">
                      <a:noFill/>
                    </a:lnB>
                    <a:lnTlToBr>
                      <a:noFill/>
                    </a:lnTlToBr>
                    <a:lnBlToTr>
                      <a:noFill/>
                    </a:lnBlToTr>
                    <a:noFill/>
                  </a:tcPr>
                </a:tc>
              </a:tr>
              <a:tr h="313193">
                <a:tc>
                  <a:txBody>
                    <a:bodyPr/>
                    <a:lstStyle/>
                    <a:p>
                      <a:pPr marL="0" indent="0" algn="l">
                        <a:buNone/>
                      </a:pPr>
                      <a:r>
                        <a:rPr lang="en-US" sz="1800" b="0">
                          <a:latin typeface="微软雅黑" panose="020B0503020204020204" charset="-122"/>
                          <a:ea typeface="微软雅黑" panose="020B0503020204020204" charset="-122"/>
                          <a:cs typeface="微软雅黑" panose="020B0503020204020204" charset="-122"/>
                        </a:rPr>
                        <a:t>C．大小与电流大小有关</a:t>
                      </a:r>
                      <a:endParaRPr lang="en-US" altLang="en-US" sz="1800" b="0">
                        <a:latin typeface="微软雅黑" panose="020B0503020204020204" charset="-122"/>
                        <a:ea typeface="微软雅黑" panose="020B0503020204020204" charset="-122"/>
                        <a:cs typeface="微软雅黑" panose="020B0503020204020204" charset="-122"/>
                      </a:endParaRPr>
                    </a:p>
                  </a:txBody>
                  <a:tcPr marL="19050" marR="19050" marT="19097" marB="19097" anchor="ctr">
                    <a:lnL>
                      <a:noFill/>
                    </a:lnL>
                    <a:lnR>
                      <a:noFill/>
                    </a:lnR>
                    <a:lnT cap="flat">
                      <a:noFill/>
                    </a:lnT>
                    <a:lnB cap="flat">
                      <a:noFill/>
                    </a:lnB>
                    <a:lnTlToBr>
                      <a:noFill/>
                    </a:lnTlToBr>
                    <a:lnBlToTr>
                      <a:noFill/>
                    </a:lnBlToTr>
                    <a:noFill/>
                  </a:tcPr>
                </a:tc>
                <a:tc>
                  <a:txBody>
                    <a:bodyPr/>
                    <a:lstStyle/>
                    <a:p>
                      <a:pPr marL="0" indent="0" algn="l">
                        <a:buNone/>
                      </a:pPr>
                      <a:r>
                        <a:rPr lang="en-US" sz="1800" b="0">
                          <a:latin typeface="微软雅黑" panose="020B0503020204020204" charset="-122"/>
                          <a:ea typeface="微软雅黑" panose="020B0503020204020204" charset="-122"/>
                          <a:cs typeface="微软雅黑" panose="020B0503020204020204" charset="-122"/>
                        </a:rPr>
                        <a:t>D．大小与磁场强弱有关</a:t>
                      </a:r>
                      <a:endParaRPr lang="en-US" altLang="en-US" sz="1800" b="0">
                        <a:latin typeface="微软雅黑" panose="020B0503020204020204" charset="-122"/>
                        <a:ea typeface="微软雅黑" panose="020B0503020204020204" charset="-122"/>
                        <a:cs typeface="微软雅黑" panose="020B0503020204020204" charset="-122"/>
                      </a:endParaRPr>
                    </a:p>
                  </a:txBody>
                  <a:tcPr marL="19050" marR="19050" marT="19097" marB="19097" anchor="ctr">
                    <a:lnL>
                      <a:noFill/>
                    </a:lnL>
                    <a:lnR cap="flat">
                      <a:noFill/>
                    </a:lnR>
                    <a:lnT cap="flat">
                      <a:noFill/>
                    </a:lnT>
                    <a:lnB cap="flat">
                      <a:noFill/>
                    </a:lnB>
                    <a:lnTlToBr>
                      <a:noFill/>
                    </a:lnTlToBr>
                    <a:lnBlToTr>
                      <a:noFill/>
                    </a:lnBlToTr>
                    <a:noFill/>
                  </a:tcPr>
                </a:tc>
              </a:tr>
            </a:tbl>
          </a:graphicData>
        </a:graphic>
      </p:graphicFrame>
      <p:pic>
        <p:nvPicPr>
          <p:cNvPr id="73" name="图片 10" descr="wps2"/>
          <p:cNvPicPr>
            <a:picLocks noChangeAspect="1"/>
          </p:cNvPicPr>
          <p:nvPr/>
        </p:nvPicPr>
        <p:blipFill>
          <a:blip r:embed="rId2"/>
          <a:stretch>
            <a:fillRect/>
          </a:stretch>
        </p:blipFill>
        <p:spPr>
          <a:xfrm>
            <a:off x="5829301" y="3142755"/>
            <a:ext cx="2635885" cy="1508039"/>
          </a:xfrm>
          <a:prstGeom prst="rect">
            <a:avLst/>
          </a:prstGeom>
          <a:noFill/>
          <a:ln w="9525">
            <a:noFill/>
          </a:ln>
        </p:spPr>
      </p:pic>
    </p:spTree>
    <p:extLst>
      <p:ext uri="{BB962C8B-B14F-4D97-AF65-F5344CB8AC3E}">
        <p14:creationId xmlns:p14="http://schemas.microsoft.com/office/powerpoint/2010/main" val="49902043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3"/>
                                        </p:tgtEl>
                                        <p:attrNameLst>
                                          <p:attrName>style.visibility</p:attrName>
                                        </p:attrNameLst>
                                      </p:cBhvr>
                                      <p:to>
                                        <p:strVal val="visible"/>
                                      </p:to>
                                    </p:set>
                                    <p:animEffect transition="in" filter="checkerboard(across)">
                                      <p:cBhvr>
                                        <p:cTn id="17" dur="1000"/>
                                        <p:tgtEl>
                                          <p:spTgt spid="7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226696" y="1378815"/>
            <a:ext cx="8623935" cy="194281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rgbClr val="FF0000"/>
                </a:solidFill>
                <a:ea typeface="宋体" panose="02010600030101010101" pitchFamily="2" charset="-122"/>
              </a:rPr>
              <a:t>【答案】A。</a:t>
            </a:r>
          </a:p>
          <a:p>
            <a:pPr marL="0" indent="0" algn="l" eaLnBrk="1" fontAlgn="auto" latinLnBrk="0" hangingPunct="1">
              <a:lnSpc>
                <a:spcPct val="150000"/>
              </a:lnSpc>
            </a:pPr>
            <a:r>
              <a:rPr lang="zh-CN" sz="2000">
                <a:solidFill>
                  <a:srgbClr val="FF0000"/>
                </a:solidFill>
                <a:ea typeface="宋体" panose="02010600030101010101" pitchFamily="2" charset="-122"/>
              </a:rPr>
              <a:t>【解析】接通电源，发现导体ab向左运动，把电源正负极对调后接入电路，电流的方向改变了，发现导体ab向右运动。说明通电导线在磁场中受力方向跟电流方向有关。故选A。</a:t>
            </a:r>
          </a:p>
        </p:txBody>
      </p:sp>
      <p:sp>
        <p:nvSpPr>
          <p:cNvPr id="2" name="文本框 1"/>
          <p:cNvSpPr txBox="1"/>
          <p:nvPr/>
        </p:nvSpPr>
        <p:spPr>
          <a:xfrm>
            <a:off x="1794510" y="833909"/>
            <a:ext cx="342265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★考点二：电流磁效应</a:t>
            </a:r>
          </a:p>
        </p:txBody>
      </p:sp>
    </p:spTree>
    <p:extLst>
      <p:ext uri="{BB962C8B-B14F-4D97-AF65-F5344CB8AC3E}">
        <p14:creationId xmlns:p14="http://schemas.microsoft.com/office/powerpoint/2010/main" val="287312840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1341257"/>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◆典例二：（2020·四川甘孜州）</a:t>
            </a:r>
            <a:r>
              <a:rPr lang="zh-CN" sz="1800">
                <a:latin typeface="微软雅黑" panose="020B0503020204020204" charset="-122"/>
                <a:ea typeface="微软雅黑" panose="020B0503020204020204" charset="-122"/>
                <a:cs typeface="微软雅黑" panose="020B0503020204020204" charset="-122"/>
              </a:rPr>
              <a:t>如图所示，闭合开关S，小磁针静止时N极指向_______（选填“左”或“右”）。向左移动滑动变阻器的滑片，螺线管的磁性_____（选填“增强”或“减弱”）</a:t>
            </a:r>
          </a:p>
        </p:txBody>
      </p:sp>
      <p:sp>
        <p:nvSpPr>
          <p:cNvPr id="7" name="文本框 6"/>
          <p:cNvSpPr txBox="1"/>
          <p:nvPr/>
        </p:nvSpPr>
        <p:spPr>
          <a:xfrm>
            <a:off x="1794511" y="833909"/>
            <a:ext cx="333438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★考点二：电流磁效应</a:t>
            </a:r>
          </a:p>
        </p:txBody>
      </p:sp>
      <p:pic>
        <p:nvPicPr>
          <p:cNvPr id="78" name="图片 14"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2841626" y="2964515"/>
            <a:ext cx="2571115" cy="1892528"/>
          </a:xfrm>
          <a:prstGeom prst="rect">
            <a:avLst/>
          </a:prstGeom>
          <a:noFill/>
          <a:ln>
            <a:noFill/>
          </a:ln>
        </p:spPr>
      </p:pic>
    </p:spTree>
    <p:extLst>
      <p:ext uri="{BB962C8B-B14F-4D97-AF65-F5344CB8AC3E}">
        <p14:creationId xmlns:p14="http://schemas.microsoft.com/office/powerpoint/2010/main" val="196774349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000" fill="hold">
                                          <p:stCondLst>
                                            <p:cond delay="0"/>
                                          </p:stCondLst>
                                        </p:cTn>
                                        <p:tgtEl>
                                          <p:spTgt spid="78"/>
                                        </p:tgtEl>
                                        <p:attrNameLst>
                                          <p:attrName>style.visibility</p:attrName>
                                        </p:attrNameLst>
                                      </p:cBhvr>
                                      <p:to>
                                        <p:strVal val="visible"/>
                                      </p:to>
                                    </p:set>
                                    <p:animEffect transition="in" filter="wheel(1)">
                                      <p:cBhvr>
                                        <p:cTn id="17"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226696" y="1378815"/>
            <a:ext cx="8623935" cy="28683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rgbClr val="FF0000"/>
                </a:solidFill>
                <a:ea typeface="宋体" panose="02010600030101010101" pitchFamily="2" charset="-122"/>
              </a:rPr>
              <a:t>【答案】（1）左；（2）增强。</a:t>
            </a:r>
          </a:p>
          <a:p>
            <a:pPr marL="0" indent="0" algn="l" eaLnBrk="1" fontAlgn="auto" latinLnBrk="0" hangingPunct="1">
              <a:lnSpc>
                <a:spcPct val="150000"/>
              </a:lnSpc>
            </a:pPr>
            <a:r>
              <a:rPr lang="zh-CN" sz="2000">
                <a:solidFill>
                  <a:srgbClr val="FF0000"/>
                </a:solidFill>
                <a:ea typeface="宋体" panose="02010600030101010101" pitchFamily="2" charset="-122"/>
              </a:rPr>
              <a:t>【解析】根据右手定则，右手四指弯曲指向电流方向握住螺线管，则大拇指指向左，因此电磁铁的N极向左，根据同名磁极相互排斥，异名磁极相互吸引，则小磁针S极向右，N极指向左；</a:t>
            </a:r>
          </a:p>
          <a:p>
            <a:pPr marL="0" indent="0" algn="l" eaLnBrk="1" fontAlgn="auto" latinLnBrk="0" hangingPunct="1">
              <a:lnSpc>
                <a:spcPct val="150000"/>
              </a:lnSpc>
            </a:pPr>
            <a:r>
              <a:rPr lang="zh-CN" sz="2000">
                <a:solidFill>
                  <a:srgbClr val="FF0000"/>
                </a:solidFill>
                <a:ea typeface="宋体" panose="02010600030101010101" pitchFamily="2" charset="-122"/>
              </a:rPr>
              <a:t>滑动变阻器滑片向左移动后，滑动变阻器的电阻丝接入电路部分变短，电阻变小，使得电路中电流增大，因此电磁铁的磁性增强。</a:t>
            </a:r>
          </a:p>
        </p:txBody>
      </p:sp>
      <p:sp>
        <p:nvSpPr>
          <p:cNvPr id="2" name="文本框 1"/>
          <p:cNvSpPr txBox="1"/>
          <p:nvPr/>
        </p:nvSpPr>
        <p:spPr>
          <a:xfrm>
            <a:off x="1794510" y="833909"/>
            <a:ext cx="342265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★考点二：电流磁效应</a:t>
            </a:r>
          </a:p>
        </p:txBody>
      </p:sp>
    </p:spTree>
    <p:extLst>
      <p:ext uri="{BB962C8B-B14F-4D97-AF65-F5344CB8AC3E}">
        <p14:creationId xmlns:p14="http://schemas.microsoft.com/office/powerpoint/2010/main" val="131958879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924302"/>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◆典例一：（2019·益阳）</a:t>
            </a:r>
            <a:r>
              <a:rPr lang="zh-CN" sz="1800">
                <a:latin typeface="微软雅黑" panose="020B0503020204020204" charset="-122"/>
                <a:ea typeface="微软雅黑" panose="020B0503020204020204" charset="-122"/>
                <a:cs typeface="微软雅黑" panose="020B0503020204020204" charset="-122"/>
              </a:rPr>
              <a:t>关于条形磁体、地磁场和通电螺线管的磁场，下面四图描述错误的是（  ）。</a:t>
            </a:r>
          </a:p>
        </p:txBody>
      </p:sp>
      <p:sp>
        <p:nvSpPr>
          <p:cNvPr id="7" name="文本框 6"/>
          <p:cNvSpPr txBox="1"/>
          <p:nvPr/>
        </p:nvSpPr>
        <p:spPr>
          <a:xfrm>
            <a:off x="1794510" y="833909"/>
            <a:ext cx="401066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★考点三：安培定则与应用</a:t>
            </a:r>
          </a:p>
        </p:txBody>
      </p:sp>
      <p:pic>
        <p:nvPicPr>
          <p:cNvPr id="32" name="图片 1"/>
          <p:cNvPicPr>
            <a:picLocks noChangeAspect="1"/>
          </p:cNvPicPr>
          <p:nvPr/>
        </p:nvPicPr>
        <p:blipFill>
          <a:blip r:embed="rId2"/>
          <a:stretch>
            <a:fillRect/>
          </a:stretch>
        </p:blipFill>
        <p:spPr>
          <a:xfrm>
            <a:off x="1379539" y="2594030"/>
            <a:ext cx="6185535" cy="1313884"/>
          </a:xfrm>
          <a:prstGeom prst="rect">
            <a:avLst/>
          </a:prstGeom>
          <a:noFill/>
          <a:ln>
            <a:noFill/>
          </a:ln>
        </p:spPr>
      </p:pic>
    </p:spTree>
    <p:extLst>
      <p:ext uri="{BB962C8B-B14F-4D97-AF65-F5344CB8AC3E}">
        <p14:creationId xmlns:p14="http://schemas.microsoft.com/office/powerpoint/2010/main" val="157539714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000" fill="hold">
                                          <p:stCondLst>
                                            <p:cond delay="0"/>
                                          </p:stCondLst>
                                        </p:cTn>
                                        <p:tgtEl>
                                          <p:spTgt spid="32"/>
                                        </p:tgtEl>
                                        <p:attrNameLst>
                                          <p:attrName>style.visibility</p:attrName>
                                        </p:attrNameLst>
                                      </p:cBhvr>
                                      <p:to>
                                        <p:strVal val="visible"/>
                                      </p:to>
                                    </p:set>
                                    <p:animEffect transition="in" filter="barn(inVertical)">
                                      <p:cBhvr>
                                        <p:cTn id="1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501037"/>
            <a:ext cx="8623935" cy="3053635"/>
          </a:xfrm>
          <a:prstGeom prst="rect">
            <a:avLst/>
          </a:prstGeom>
          <a:noFill/>
          <a:ln w="9525">
            <a:noFill/>
          </a:ln>
        </p:spPr>
        <p:txBody>
          <a:bodyPr wrap="square">
            <a:spAutoFit/>
          </a:bodyPr>
          <a:lstStyle/>
          <a:p>
            <a:pPr marL="0" indent="0" algn="l" eaLnBrk="1" fontAlgn="auto" latinLnBrk="0" hangingPunct="1">
              <a:lnSpc>
                <a:spcPct val="150000"/>
              </a:lnSpc>
            </a:pPr>
            <a:r>
              <a:rPr lang="zh-CN" sz="1600">
                <a:solidFill>
                  <a:srgbClr val="FF0000"/>
                </a:solidFill>
                <a:ea typeface="宋体" panose="02010600030101010101" pitchFamily="2" charset="-122"/>
              </a:rPr>
              <a:t>【答案】B。</a:t>
            </a:r>
          </a:p>
          <a:p>
            <a:pPr marL="0" indent="0" algn="l" eaLnBrk="1" fontAlgn="auto" latinLnBrk="0" hangingPunct="1">
              <a:lnSpc>
                <a:spcPct val="150000"/>
              </a:lnSpc>
            </a:pPr>
            <a:r>
              <a:rPr lang="zh-CN" sz="1600">
                <a:solidFill>
                  <a:srgbClr val="FF0000"/>
                </a:solidFill>
                <a:ea typeface="宋体" panose="02010600030101010101" pitchFamily="2" charset="-122"/>
              </a:rPr>
              <a:t>【解析】A、在条形磁体的外部，其磁感线是从N极指向S极的，故A正确；</a:t>
            </a:r>
          </a:p>
          <a:p>
            <a:pPr marL="0" indent="0" algn="l" eaLnBrk="1" fontAlgn="auto" latinLnBrk="0" hangingPunct="1">
              <a:lnSpc>
                <a:spcPct val="150000"/>
              </a:lnSpc>
            </a:pPr>
            <a:r>
              <a:rPr lang="zh-CN" sz="1600">
                <a:solidFill>
                  <a:srgbClr val="FF0000"/>
                </a:solidFill>
                <a:ea typeface="宋体" panose="02010600030101010101" pitchFamily="2" charset="-122"/>
              </a:rPr>
              <a:t>B、地磁南极在地理的北极附近，地磁北极在地理的南极附近，图中地磁北极在地理的北极附近，故B错误；</a:t>
            </a:r>
          </a:p>
          <a:p>
            <a:pPr marL="0" indent="0" algn="l" eaLnBrk="1" fontAlgn="auto" latinLnBrk="0" hangingPunct="1">
              <a:lnSpc>
                <a:spcPct val="150000"/>
              </a:lnSpc>
            </a:pPr>
            <a:r>
              <a:rPr lang="zh-CN" sz="1600">
                <a:solidFill>
                  <a:srgbClr val="FF0000"/>
                </a:solidFill>
                <a:ea typeface="宋体" panose="02010600030101010101" pitchFamily="2" charset="-122"/>
              </a:rPr>
              <a:t>C、用右手握住螺线管，使四指指向电流的方向，电流由外向里，大拇指所指的左端为螺线管的N极，右端为螺线管的S极，则小磁针的S极靠近螺线管的N极，故C正确；</a:t>
            </a:r>
          </a:p>
          <a:p>
            <a:pPr marL="0" indent="0" algn="l" eaLnBrk="1" fontAlgn="auto" latinLnBrk="0" hangingPunct="1">
              <a:lnSpc>
                <a:spcPct val="150000"/>
              </a:lnSpc>
            </a:pPr>
            <a:r>
              <a:rPr lang="zh-CN" sz="1600">
                <a:solidFill>
                  <a:srgbClr val="FF0000"/>
                </a:solidFill>
                <a:ea typeface="宋体" panose="02010600030101010101" pitchFamily="2" charset="-122"/>
              </a:rPr>
              <a:t>D、用右手握住螺线管，使四指指向电流的方向，则大拇指所指的左端为螺线管的N极，右端为螺线管的S极，则小磁针的N极靠近螺线管的S极，即右端，故D正确。故选B。</a:t>
            </a:r>
          </a:p>
        </p:txBody>
      </p:sp>
      <p:sp>
        <p:nvSpPr>
          <p:cNvPr id="2" name="文本框 1"/>
          <p:cNvSpPr txBox="1"/>
          <p:nvPr/>
        </p:nvSpPr>
        <p:spPr>
          <a:xfrm>
            <a:off x="1794511" y="833909"/>
            <a:ext cx="393382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★考点三：安培定则与应用</a:t>
            </a:r>
          </a:p>
        </p:txBody>
      </p:sp>
    </p:spTree>
    <p:extLst>
      <p:ext uri="{BB962C8B-B14F-4D97-AF65-F5344CB8AC3E}">
        <p14:creationId xmlns:p14="http://schemas.microsoft.com/office/powerpoint/2010/main" val="262087183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◆典例二：（2018·日照）</a:t>
            </a:r>
            <a:r>
              <a:rPr lang="zh-CN" sz="1800">
                <a:latin typeface="微软雅黑" panose="020B0503020204020204" charset="-122"/>
                <a:ea typeface="微软雅黑" panose="020B0503020204020204" charset="-122"/>
                <a:cs typeface="微软雅黑" panose="020B0503020204020204" charset="-122"/>
              </a:rPr>
              <a:t>巨磁电阻（GMR）效应是指某些材料的电阻在磁场中随磁场的增强而急剧减小的现象。如图是说明巨磁电阻特性原理的示意图，图中的GMR是巨磁电阻。在电源电压U不超过指示灯额定电压的条件下，闭合开关S</a:t>
            </a:r>
            <a:r>
              <a:rPr lang="zh-CN" sz="1800" baseline="-25000">
                <a:latin typeface="微软雅黑" panose="020B0503020204020204" charset="-122"/>
                <a:ea typeface="微软雅黑" panose="020B0503020204020204" charset="-122"/>
                <a:cs typeface="微软雅黑" panose="020B0503020204020204" charset="-122"/>
              </a:rPr>
              <a:t>1</a:t>
            </a:r>
            <a:r>
              <a:rPr lang="zh-CN" sz="1800">
                <a:latin typeface="微软雅黑" panose="020B0503020204020204" charset="-122"/>
                <a:ea typeface="微软雅黑" panose="020B0503020204020204" charset="-122"/>
                <a:cs typeface="微软雅黑" panose="020B0503020204020204" charset="-122"/>
              </a:rPr>
              <a:t>、S</a:t>
            </a:r>
            <a:r>
              <a:rPr lang="zh-CN" sz="1800" baseline="-25000">
                <a:latin typeface="微软雅黑" panose="020B0503020204020204" charset="-122"/>
                <a:ea typeface="微软雅黑" panose="020B0503020204020204" charset="-122"/>
                <a:cs typeface="微软雅黑" panose="020B0503020204020204" charset="-122"/>
              </a:rPr>
              <a:t>2</a:t>
            </a:r>
            <a:r>
              <a:rPr lang="zh-CN" sz="1800">
                <a:latin typeface="微软雅黑" panose="020B0503020204020204" charset="-122"/>
                <a:ea typeface="微软雅黑" panose="020B0503020204020204" charset="-122"/>
                <a:cs typeface="微软雅黑" panose="020B0503020204020204" charset="-122"/>
              </a:rPr>
              <a:t>，则（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A．电磁铁A端是N极；</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B．电磁铁产生的磁感线不管外部还是内部都是从N极出发回到S极；</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C．向右滑动滑片P，GMR两端的电压增大；</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D．向左滑动滑片P，指示灯会变亮</a:t>
            </a:r>
          </a:p>
        </p:txBody>
      </p:sp>
      <p:sp>
        <p:nvSpPr>
          <p:cNvPr id="7" name="文本框 6"/>
          <p:cNvSpPr txBox="1"/>
          <p:nvPr/>
        </p:nvSpPr>
        <p:spPr>
          <a:xfrm>
            <a:off x="1794510" y="833909"/>
            <a:ext cx="409956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★考点三：安培定则与应用</a:t>
            </a:r>
          </a:p>
        </p:txBody>
      </p:sp>
      <p:pic>
        <p:nvPicPr>
          <p:cNvPr id="77" name="图片 11" descr="wps1"/>
          <p:cNvPicPr>
            <a:picLocks noChangeAspect="1"/>
          </p:cNvPicPr>
          <p:nvPr/>
        </p:nvPicPr>
        <p:blipFill>
          <a:blip r:embed="rId2"/>
          <a:stretch>
            <a:fillRect/>
          </a:stretch>
        </p:blipFill>
        <p:spPr>
          <a:xfrm>
            <a:off x="4173855" y="2781818"/>
            <a:ext cx="1885950" cy="821178"/>
          </a:xfrm>
          <a:prstGeom prst="rect">
            <a:avLst/>
          </a:prstGeom>
          <a:noFill/>
          <a:ln w="9525">
            <a:noFill/>
          </a:ln>
        </p:spPr>
      </p:pic>
    </p:spTree>
    <p:extLst>
      <p:ext uri="{BB962C8B-B14F-4D97-AF65-F5344CB8AC3E}">
        <p14:creationId xmlns:p14="http://schemas.microsoft.com/office/powerpoint/2010/main" val="159120440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000" fill="hold">
                                          <p:stCondLst>
                                            <p:cond delay="0"/>
                                          </p:stCondLst>
                                        </p:cTn>
                                        <p:tgtEl>
                                          <p:spTgt spid="77"/>
                                        </p:tgtEl>
                                        <p:attrNameLst>
                                          <p:attrName>style.visibility</p:attrName>
                                        </p:attrNameLst>
                                      </p:cBhvr>
                                      <p:to>
                                        <p:strVal val="visible"/>
                                      </p:to>
                                    </p:set>
                                    <p:animEffect transition="in" filter="barn(inVertical)">
                                      <p:cBhvr>
                                        <p:cTn id="17" dur="1000"/>
                                        <p:tgtEl>
                                          <p:spTgt spid="7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4"/>
            <a:ext cx="8623935" cy="3423483"/>
          </a:xfrm>
          <a:prstGeom prst="rect">
            <a:avLst/>
          </a:prstGeom>
          <a:noFill/>
          <a:ln w="9525">
            <a:noFill/>
          </a:ln>
        </p:spPr>
        <p:txBody>
          <a:bodyPr wrap="square">
            <a:spAutoFit/>
          </a:bodyPr>
          <a:lstStyle/>
          <a:p>
            <a:pPr marL="0" indent="0" algn="l" eaLnBrk="1" fontAlgn="auto" latinLnBrk="0" hangingPunct="1">
              <a:lnSpc>
                <a:spcPct val="150000"/>
              </a:lnSpc>
            </a:pPr>
            <a:r>
              <a:rPr lang="zh-CN" sz="1200">
                <a:solidFill>
                  <a:srgbClr val="FF0000"/>
                </a:solidFill>
                <a:ea typeface="宋体" panose="02010600030101010101" pitchFamily="2" charset="-122"/>
              </a:rPr>
              <a:t>【答案】ACD。</a:t>
            </a:r>
          </a:p>
          <a:p>
            <a:pPr marL="0" indent="0" algn="l" eaLnBrk="1" fontAlgn="auto" latinLnBrk="0" hangingPunct="1">
              <a:lnSpc>
                <a:spcPct val="150000"/>
              </a:lnSpc>
            </a:pPr>
            <a:r>
              <a:rPr lang="zh-CN" sz="1200">
                <a:solidFill>
                  <a:srgbClr val="FF0000"/>
                </a:solidFill>
                <a:ea typeface="宋体" panose="02010600030101010101" pitchFamily="2" charset="-122"/>
              </a:rPr>
              <a:t>【解析】A、利用安培定则可知，右手握住螺线管，四指指向电流的方向，大拇指指向电磁铁的左端A为N极、右端B为S极。故A正确。</a:t>
            </a:r>
          </a:p>
          <a:p>
            <a:pPr marL="0" indent="0" algn="l" eaLnBrk="1" fontAlgn="auto" latinLnBrk="0" hangingPunct="1">
              <a:lnSpc>
                <a:spcPct val="150000"/>
              </a:lnSpc>
            </a:pPr>
            <a:r>
              <a:rPr lang="zh-CN" sz="1200">
                <a:solidFill>
                  <a:srgbClr val="FF0000"/>
                </a:solidFill>
                <a:ea typeface="宋体" panose="02010600030101010101" pitchFamily="2" charset="-122"/>
              </a:rPr>
              <a:t>B、在磁体外部，磁感线是从N极出发回到S极；故B错误。</a:t>
            </a:r>
          </a:p>
          <a:p>
            <a:pPr marL="0" indent="0" algn="l" eaLnBrk="1" fontAlgn="auto" latinLnBrk="0" hangingPunct="1">
              <a:lnSpc>
                <a:spcPct val="150000"/>
              </a:lnSpc>
            </a:pPr>
            <a:r>
              <a:rPr lang="zh-CN" sz="1200">
                <a:solidFill>
                  <a:srgbClr val="FF0000"/>
                </a:solidFill>
                <a:ea typeface="宋体" panose="02010600030101010101" pitchFamily="2" charset="-122"/>
              </a:rPr>
              <a:t>C、向右滑动滑片P，滑动变阻器接入电路的阻值变大，则电路的总电阻变大，由欧姆定律可知，电路电流减小，因此电磁铁磁性减弱，周围磁场减弱，GMB的阻值变大。则GMR两端的电压增大，故C正确；</a:t>
            </a:r>
          </a:p>
          <a:p>
            <a:pPr marL="0" indent="0" algn="l" eaLnBrk="1" fontAlgn="auto" latinLnBrk="0" hangingPunct="1">
              <a:lnSpc>
                <a:spcPct val="150000"/>
              </a:lnSpc>
            </a:pPr>
            <a:r>
              <a:rPr lang="zh-CN" sz="1200">
                <a:solidFill>
                  <a:srgbClr val="FF0000"/>
                </a:solidFill>
                <a:ea typeface="宋体" panose="02010600030101010101" pitchFamily="2" charset="-122"/>
              </a:rPr>
              <a:t>D、由图可知，滑动变阻器的滑片P向左滑动过程中接入电路中电阻变小，</a:t>
            </a:r>
          </a:p>
          <a:p>
            <a:pPr marL="0" indent="0" algn="l" eaLnBrk="1" fontAlgn="auto" latinLnBrk="0" hangingPunct="1">
              <a:lnSpc>
                <a:spcPct val="150000"/>
              </a:lnSpc>
            </a:pPr>
            <a:r>
              <a:rPr lang="zh-CN" sz="1200">
                <a:solidFill>
                  <a:srgbClr val="FF0000"/>
                </a:solidFill>
                <a:ea typeface="宋体" panose="02010600030101010101" pitchFamily="2" charset="-122"/>
              </a:rPr>
              <a:t>由I=</a:t>
            </a:r>
            <a:r>
              <a:rPr lang="en-US" altLang="zh-CN" sz="1200">
                <a:solidFill>
                  <a:srgbClr val="FF0000"/>
                </a:solidFill>
                <a:ea typeface="宋体" panose="02010600030101010101" pitchFamily="2" charset="-122"/>
              </a:rPr>
              <a:t>U/R</a:t>
            </a:r>
            <a:r>
              <a:rPr lang="zh-CN" sz="1200">
                <a:solidFill>
                  <a:srgbClr val="FF0000"/>
                </a:solidFill>
                <a:ea typeface="宋体" panose="02010600030101010101" pitchFamily="2" charset="-122"/>
              </a:rPr>
              <a:t>可知，电路中的电流变大，此时电磁铁的磁性变强；</a:t>
            </a:r>
          </a:p>
          <a:p>
            <a:pPr marL="0" indent="0" algn="l" eaLnBrk="1" fontAlgn="auto" latinLnBrk="0" hangingPunct="1">
              <a:lnSpc>
                <a:spcPct val="150000"/>
              </a:lnSpc>
            </a:pPr>
            <a:r>
              <a:rPr lang="zh-CN" sz="1200">
                <a:solidFill>
                  <a:srgbClr val="FF0000"/>
                </a:solidFill>
                <a:ea typeface="宋体" panose="02010600030101010101" pitchFamily="2" charset="-122"/>
              </a:rPr>
              <a:t>由右图可知，巨磁电阻和灯泡串联，因电阻在磁场中随磁场的增强而急剧减小，</a:t>
            </a:r>
          </a:p>
          <a:p>
            <a:pPr marL="0" indent="0" algn="l" eaLnBrk="1" fontAlgn="auto" latinLnBrk="0" hangingPunct="1">
              <a:lnSpc>
                <a:spcPct val="150000"/>
              </a:lnSpc>
            </a:pPr>
            <a:r>
              <a:rPr lang="zh-CN" sz="1200">
                <a:solidFill>
                  <a:srgbClr val="FF0000"/>
                </a:solidFill>
                <a:ea typeface="宋体" panose="02010600030101010101" pitchFamily="2" charset="-122"/>
              </a:rPr>
              <a:t>所以，此时巨磁电阻的阻值会变小，电路中的总电阻变小，</a:t>
            </a:r>
          </a:p>
          <a:p>
            <a:pPr marL="0" indent="0" algn="l" eaLnBrk="1" fontAlgn="auto" latinLnBrk="0" hangingPunct="1">
              <a:lnSpc>
                <a:spcPct val="150000"/>
              </a:lnSpc>
            </a:pPr>
            <a:r>
              <a:rPr lang="zh-CN" sz="1200">
                <a:solidFill>
                  <a:srgbClr val="FF0000"/>
                </a:solidFill>
                <a:ea typeface="宋体" panose="02010600030101010101" pitchFamily="2" charset="-122"/>
              </a:rPr>
              <a:t>由I=</a:t>
            </a:r>
            <a:r>
              <a:rPr lang="en-US" altLang="zh-CN" sz="1200">
                <a:solidFill>
                  <a:srgbClr val="FF0000"/>
                </a:solidFill>
                <a:ea typeface="宋体" panose="02010600030101010101" pitchFamily="2" charset="-122"/>
              </a:rPr>
              <a:t>U/R</a:t>
            </a:r>
            <a:r>
              <a:rPr lang="zh-CN" sz="1200">
                <a:solidFill>
                  <a:srgbClr val="FF0000"/>
                </a:solidFill>
                <a:ea typeface="宋体" panose="02010600030101010101" pitchFamily="2" charset="-122"/>
              </a:rPr>
              <a:t>可知，电路中的电流变大，通过灯泡的电流变大，</a:t>
            </a:r>
          </a:p>
          <a:p>
            <a:pPr marL="0" indent="0" algn="l" eaLnBrk="1" fontAlgn="auto" latinLnBrk="0" hangingPunct="1">
              <a:lnSpc>
                <a:spcPct val="150000"/>
              </a:lnSpc>
            </a:pPr>
            <a:r>
              <a:rPr lang="zh-CN" sz="1200">
                <a:solidFill>
                  <a:srgbClr val="FF0000"/>
                </a:solidFill>
                <a:ea typeface="宋体" panose="02010600030101010101" pitchFamily="2" charset="-122"/>
              </a:rPr>
              <a:t>因P=I</a:t>
            </a:r>
            <a:r>
              <a:rPr lang="zh-CN" sz="1200" baseline="30000">
                <a:solidFill>
                  <a:srgbClr val="FF0000"/>
                </a:solidFill>
                <a:uFillTx/>
                <a:ea typeface="宋体" panose="02010600030101010101" pitchFamily="2" charset="-122"/>
              </a:rPr>
              <a:t>2</a:t>
            </a:r>
            <a:r>
              <a:rPr lang="zh-CN" sz="1200">
                <a:solidFill>
                  <a:srgbClr val="FF0000"/>
                </a:solidFill>
                <a:ea typeface="宋体" panose="02010600030101010101" pitchFamily="2" charset="-122"/>
              </a:rPr>
              <a:t>R，且灯泡的亮暗取决于实际功率的大小，所以，灯泡的实际功率变大，灯泡变亮；故D正确。故选ACD。</a:t>
            </a:r>
          </a:p>
        </p:txBody>
      </p:sp>
      <p:sp>
        <p:nvSpPr>
          <p:cNvPr id="2" name="文本框 1"/>
          <p:cNvSpPr txBox="1"/>
          <p:nvPr/>
        </p:nvSpPr>
        <p:spPr>
          <a:xfrm>
            <a:off x="1794510" y="833909"/>
            <a:ext cx="382397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★考点三：安培定则与应用</a:t>
            </a:r>
          </a:p>
        </p:txBody>
      </p:sp>
    </p:spTree>
    <p:extLst>
      <p:ext uri="{BB962C8B-B14F-4D97-AF65-F5344CB8AC3E}">
        <p14:creationId xmlns:p14="http://schemas.microsoft.com/office/powerpoint/2010/main" val="337211795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7" dur="1000"/>
                                        <p:tgtEl>
                                          <p:spTgt spid="4">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4">
                                            <p:txEl>
                                              <p:pRg st="6" end="6"/>
                                            </p:txEl>
                                          </p:spTgt>
                                        </p:tgtEl>
                                        <p:attrNameLst>
                                          <p:attrName>style.visibility</p:attrName>
                                        </p:attrNameLst>
                                      </p:cBhvr>
                                      <p:to>
                                        <p:strVal val="visible"/>
                                      </p:to>
                                    </p:set>
                                    <p:animEffect transition="in" filter="checkerboard(across)">
                                      <p:cBhvr>
                                        <p:cTn id="42" dur="1000"/>
                                        <p:tgtEl>
                                          <p:spTgt spid="4">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nodeType="clickEffect">
                                  <p:stCondLst>
                                    <p:cond delay="0"/>
                                  </p:stCondLst>
                                  <p:childTnLst>
                                    <p:set>
                                      <p:cBhvr>
                                        <p:cTn id="46" dur="1000" fill="hold">
                                          <p:stCondLst>
                                            <p:cond delay="0"/>
                                          </p:stCondLst>
                                        </p:cTn>
                                        <p:tgtEl>
                                          <p:spTgt spid="4">
                                            <p:txEl>
                                              <p:pRg st="7" end="7"/>
                                            </p:txEl>
                                          </p:spTgt>
                                        </p:tgtEl>
                                        <p:attrNameLst>
                                          <p:attrName>style.visibility</p:attrName>
                                        </p:attrNameLst>
                                      </p:cBhvr>
                                      <p:to>
                                        <p:strVal val="visible"/>
                                      </p:to>
                                    </p:set>
                                    <p:animEffect transition="in" filter="checkerboard(across)">
                                      <p:cBhvr>
                                        <p:cTn id="47" dur="1000"/>
                                        <p:tgtEl>
                                          <p:spTgt spid="4">
                                            <p:txEl>
                                              <p:pRg st="7" end="7"/>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nodeType="clickEffect">
                                  <p:stCondLst>
                                    <p:cond delay="0"/>
                                  </p:stCondLst>
                                  <p:childTnLst>
                                    <p:set>
                                      <p:cBhvr>
                                        <p:cTn id="51" dur="1000" fill="hold">
                                          <p:stCondLst>
                                            <p:cond delay="0"/>
                                          </p:stCondLst>
                                        </p:cTn>
                                        <p:tgtEl>
                                          <p:spTgt spid="4">
                                            <p:txEl>
                                              <p:pRg st="8" end="8"/>
                                            </p:txEl>
                                          </p:spTgt>
                                        </p:tgtEl>
                                        <p:attrNameLst>
                                          <p:attrName>style.visibility</p:attrName>
                                        </p:attrNameLst>
                                      </p:cBhvr>
                                      <p:to>
                                        <p:strVal val="visible"/>
                                      </p:to>
                                    </p:set>
                                    <p:animEffect transition="in" filter="checkerboard(across)">
                                      <p:cBhvr>
                                        <p:cTn id="52" dur="1000"/>
                                        <p:tgtEl>
                                          <p:spTgt spid="4">
                                            <p:txEl>
                                              <p:pRg st="8" end="8"/>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nodeType="clickEffect">
                                  <p:stCondLst>
                                    <p:cond delay="0"/>
                                  </p:stCondLst>
                                  <p:childTnLst>
                                    <p:set>
                                      <p:cBhvr>
                                        <p:cTn id="56" dur="1000" fill="hold">
                                          <p:stCondLst>
                                            <p:cond delay="0"/>
                                          </p:stCondLst>
                                        </p:cTn>
                                        <p:tgtEl>
                                          <p:spTgt spid="4">
                                            <p:txEl>
                                              <p:pRg st="9" end="9"/>
                                            </p:txEl>
                                          </p:spTgt>
                                        </p:tgtEl>
                                        <p:attrNameLst>
                                          <p:attrName>style.visibility</p:attrName>
                                        </p:attrNameLst>
                                      </p:cBhvr>
                                      <p:to>
                                        <p:strVal val="visible"/>
                                      </p:to>
                                    </p:set>
                                    <p:animEffect transition="in" filter="checkerboard(across)">
                                      <p:cBhvr>
                                        <p:cTn id="57" dur="1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1341257"/>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◆典例一：（2020·自贡）</a:t>
            </a:r>
            <a:r>
              <a:rPr lang="zh-CN" sz="1800">
                <a:latin typeface="微软雅黑" panose="020B0503020204020204" charset="-122"/>
                <a:ea typeface="微软雅黑" panose="020B0503020204020204" charset="-122"/>
                <a:cs typeface="微软雅黑" panose="020B0503020204020204" charset="-122"/>
              </a:rPr>
              <a:t>弹簧测力计挂住一条形磁铁置于螺线管的正上方，如图所示。闭合开关K，弹簧测力计示数将（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变小	B. 不变	C. 变大	D. 无法确定</a:t>
            </a:r>
          </a:p>
        </p:txBody>
      </p:sp>
      <p:sp>
        <p:nvSpPr>
          <p:cNvPr id="7" name="文本框 6"/>
          <p:cNvSpPr txBox="1"/>
          <p:nvPr/>
        </p:nvSpPr>
        <p:spPr>
          <a:xfrm>
            <a:off x="1794511" y="833909"/>
            <a:ext cx="441007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★考点四：电磁铁与电磁继电器</a:t>
            </a:r>
          </a:p>
        </p:txBody>
      </p:sp>
      <p:pic>
        <p:nvPicPr>
          <p:cNvPr id="29" name="图片 4"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689985" y="2986795"/>
            <a:ext cx="963930" cy="1828871"/>
          </a:xfrm>
          <a:prstGeom prst="rect">
            <a:avLst/>
          </a:prstGeom>
          <a:noFill/>
          <a:ln>
            <a:noFill/>
          </a:ln>
        </p:spPr>
      </p:pic>
    </p:spTree>
    <p:extLst>
      <p:ext uri="{BB962C8B-B14F-4D97-AF65-F5344CB8AC3E}">
        <p14:creationId xmlns:p14="http://schemas.microsoft.com/office/powerpoint/2010/main" val="188390956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29"/>
                                        </p:tgtEl>
                                        <p:attrNameLst>
                                          <p:attrName>style.visibility</p:attrName>
                                        </p:attrNameLst>
                                      </p:cBhvr>
                                      <p:to>
                                        <p:strVal val="visible"/>
                                      </p:to>
                                    </p:set>
                                    <p:animEffect transition="in" filter="checkerboard(across)">
                                      <p:cBhvr>
                                        <p:cTn id="2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4"/>
            <a:ext cx="8623935" cy="194281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rgbClr val="FF0000"/>
                </a:solidFill>
                <a:ea typeface="宋体" panose="02010600030101010101" pitchFamily="2" charset="-122"/>
              </a:rPr>
              <a:t>【答案】A。</a:t>
            </a:r>
          </a:p>
          <a:p>
            <a:pPr marL="0" indent="0" algn="l" eaLnBrk="1" fontAlgn="auto" latinLnBrk="0" hangingPunct="1">
              <a:lnSpc>
                <a:spcPct val="150000"/>
              </a:lnSpc>
            </a:pPr>
            <a:r>
              <a:rPr lang="zh-CN" sz="2000">
                <a:solidFill>
                  <a:srgbClr val="FF0000"/>
                </a:solidFill>
                <a:ea typeface="宋体" panose="02010600030101010101" pitchFamily="2" charset="-122"/>
              </a:rPr>
              <a:t>【解析】闭合开关K，电流从螺线管的上端流入，根据安培定则可知，螺线管的上端是N极，条形磁铁的下端是N极，因为同名磁极相互排斥，所以当闭合开关K，弹簧测力计的示数将变小。故选A。</a:t>
            </a:r>
          </a:p>
        </p:txBody>
      </p:sp>
      <p:sp>
        <p:nvSpPr>
          <p:cNvPr id="2" name="文本框 1"/>
          <p:cNvSpPr txBox="1"/>
          <p:nvPr/>
        </p:nvSpPr>
        <p:spPr>
          <a:xfrm>
            <a:off x="1794510" y="833909"/>
            <a:ext cx="450088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★考点四：电磁铁与电磁继电器</a:t>
            </a:r>
          </a:p>
        </p:txBody>
      </p:sp>
    </p:spTree>
    <p:extLst>
      <p:ext uri="{BB962C8B-B14F-4D97-AF65-F5344CB8AC3E}">
        <p14:creationId xmlns:p14="http://schemas.microsoft.com/office/powerpoint/2010/main" val="40404828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395365"/>
            <a:ext cx="8675370" cy="300589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1"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1.考点剖析：</a:t>
            </a: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电与磁是电磁学内容，是认识自然和现象，是物理学基础内容。中考物理大纲中常冠以了解、知道、认识等，所以本章内容的特点是基础性、知识性。本章的核心内容有磁现象、电生磁、磁生电三个方面，考题也是以这三方面为主。常见考查方向是：（1）磁现象以及磁场的概念；（2）电流的磁场及其对电流磁场的认识与判断；（3）电磁感应现象及其应用等。</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2.常考题型：</a:t>
            </a: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考题形式以选择题、作图题为主；选择题主要考查本章知识点和应用，作图题主要考查磁场的概念以及电流磁场。</a:t>
            </a:r>
          </a:p>
        </p:txBody>
      </p: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381747698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◆典例二：（2019·邵阳）</a:t>
            </a:r>
            <a:r>
              <a:rPr lang="zh-CN" sz="1800">
                <a:latin typeface="微软雅黑" panose="020B0503020204020204" charset="-122"/>
                <a:ea typeface="微软雅黑" panose="020B0503020204020204" charset="-122"/>
                <a:cs typeface="微软雅黑" panose="020B0503020204020204" charset="-122"/>
              </a:rPr>
              <a:t>在一次物理实验中，小于同学连接了如图所示的电路，电磁铁的B端有一个可自由转动的小磁针，闭合开关后，下列说法错误的是（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A．电磁铁的A端为N极；</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B．小磁针静止时，N极水平指向左；</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C．利用这一现象所揭示的原理可制成的设备是发电机；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D．当滑动变阻器滑动片P向右端移动，电磁铁磁性增强</a:t>
            </a:r>
          </a:p>
        </p:txBody>
      </p:sp>
      <p:sp>
        <p:nvSpPr>
          <p:cNvPr id="7" name="文本框 6"/>
          <p:cNvSpPr txBox="1"/>
          <p:nvPr/>
        </p:nvSpPr>
        <p:spPr>
          <a:xfrm>
            <a:off x="1794511" y="833909"/>
            <a:ext cx="441007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★考点四：电磁铁与电磁继电器</a:t>
            </a:r>
          </a:p>
        </p:txBody>
      </p:sp>
      <p:pic>
        <p:nvPicPr>
          <p:cNvPr id="72" name="图片 9" descr="wps1"/>
          <p:cNvPicPr>
            <a:picLocks noChangeAspect="1"/>
          </p:cNvPicPr>
          <p:nvPr/>
        </p:nvPicPr>
        <p:blipFill>
          <a:blip r:embed="rId2"/>
          <a:stretch>
            <a:fillRect/>
          </a:stretch>
        </p:blipFill>
        <p:spPr>
          <a:xfrm>
            <a:off x="6204586" y="2591484"/>
            <a:ext cx="2162175" cy="1376905"/>
          </a:xfrm>
          <a:prstGeom prst="rect">
            <a:avLst/>
          </a:prstGeom>
          <a:noFill/>
          <a:ln w="9525">
            <a:noFill/>
          </a:ln>
        </p:spPr>
      </p:pic>
    </p:spTree>
    <p:extLst>
      <p:ext uri="{BB962C8B-B14F-4D97-AF65-F5344CB8AC3E}">
        <p14:creationId xmlns:p14="http://schemas.microsoft.com/office/powerpoint/2010/main" val="150621856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wheel(1)">
                                      <p:cBhvr>
                                        <p:cTn id="17" dur="2000"/>
                                        <p:tgtEl>
                                          <p:spTgt spid="7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4"/>
            <a:ext cx="8623935"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【答案】C。</a:t>
            </a:r>
          </a:p>
          <a:p>
            <a:pPr marL="0" indent="0" algn="l" eaLnBrk="1" fontAlgn="auto" latinLnBrk="0" hangingPunct="1">
              <a:lnSpc>
                <a:spcPct val="150000"/>
              </a:lnSpc>
            </a:pPr>
            <a:r>
              <a:rPr lang="zh-CN" sz="1800">
                <a:solidFill>
                  <a:srgbClr val="FF0000"/>
                </a:solidFill>
                <a:ea typeface="宋体" panose="02010600030101010101" pitchFamily="2" charset="-122"/>
              </a:rPr>
              <a:t>【解析】A、由图知，电流从螺线管的右端流入、左端流出，根据安培定则可知，电磁铁的A端是N极，B端是S极，故A正确；</a:t>
            </a:r>
          </a:p>
          <a:p>
            <a:pPr marL="0" indent="0" algn="l" eaLnBrk="1" fontAlgn="auto" latinLnBrk="0" hangingPunct="1">
              <a:lnSpc>
                <a:spcPct val="150000"/>
              </a:lnSpc>
            </a:pPr>
            <a:r>
              <a:rPr lang="zh-CN" sz="1800">
                <a:solidFill>
                  <a:srgbClr val="FF0000"/>
                </a:solidFill>
                <a:ea typeface="宋体" panose="02010600030101010101" pitchFamily="2" charset="-122"/>
              </a:rPr>
              <a:t>B、电磁铁的B端是S极，由磁极间的作用规律可知，小磁针静止时，左端是N极，即N极水平指向左，故B正确；</a:t>
            </a:r>
          </a:p>
          <a:p>
            <a:pPr marL="0" indent="0" algn="l" eaLnBrk="1" fontAlgn="auto" latinLnBrk="0" hangingPunct="1">
              <a:lnSpc>
                <a:spcPct val="150000"/>
              </a:lnSpc>
            </a:pPr>
            <a:r>
              <a:rPr lang="zh-CN" sz="1800">
                <a:solidFill>
                  <a:srgbClr val="FF0000"/>
                </a:solidFill>
                <a:ea typeface="宋体" panose="02010600030101010101" pitchFamily="2" charset="-122"/>
              </a:rPr>
              <a:t>C、该实验表明了电能生磁，利用这一现象所揭示的原理可制成电磁铁，故C错误；</a:t>
            </a:r>
          </a:p>
          <a:p>
            <a:pPr marL="0" indent="0" algn="l" eaLnBrk="1" fontAlgn="auto" latinLnBrk="0" hangingPunct="1">
              <a:lnSpc>
                <a:spcPct val="150000"/>
              </a:lnSpc>
            </a:pPr>
            <a:r>
              <a:rPr lang="zh-CN" sz="1800">
                <a:solidFill>
                  <a:srgbClr val="FF0000"/>
                </a:solidFill>
                <a:ea typeface="宋体" panose="02010600030101010101" pitchFamily="2" charset="-122"/>
              </a:rPr>
              <a:t>D、当滑动变阻器滑动片P向右端移动时，变阻器接入电路的电阻变小，电路中电流变大，则电磁铁的磁性变强，故D正确；故选C。</a:t>
            </a:r>
          </a:p>
        </p:txBody>
      </p:sp>
      <p:sp>
        <p:nvSpPr>
          <p:cNvPr id="2" name="文本框 1"/>
          <p:cNvSpPr txBox="1"/>
          <p:nvPr/>
        </p:nvSpPr>
        <p:spPr>
          <a:xfrm>
            <a:off x="1794510" y="833909"/>
            <a:ext cx="450088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★考点四：电磁铁与电磁继电器</a:t>
            </a:r>
          </a:p>
        </p:txBody>
      </p:sp>
    </p:spTree>
    <p:extLst>
      <p:ext uri="{BB962C8B-B14F-4D97-AF65-F5344CB8AC3E}">
        <p14:creationId xmlns:p14="http://schemas.microsoft.com/office/powerpoint/2010/main" val="294221384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924302"/>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◆典例一：（2020·黑龙江龙东）</a:t>
            </a:r>
            <a:r>
              <a:rPr lang="zh-CN" sz="1800">
                <a:latin typeface="微软雅黑" panose="020B0503020204020204" charset="-122"/>
                <a:ea typeface="微软雅黑" panose="020B0503020204020204" charset="-122"/>
                <a:cs typeface="微软雅黑" panose="020B0503020204020204" charset="-122"/>
              </a:rPr>
              <a:t>下列四个实验，工作原理能和左边电动剃须刀工作原理相同的是（    ）。</a:t>
            </a:r>
          </a:p>
        </p:txBody>
      </p:sp>
      <p:sp>
        <p:nvSpPr>
          <p:cNvPr id="7" name="文本框 6"/>
          <p:cNvSpPr txBox="1"/>
          <p:nvPr/>
        </p:nvSpPr>
        <p:spPr>
          <a:xfrm>
            <a:off x="1794511" y="833909"/>
            <a:ext cx="624268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★考点五：磁场对通电导体的作用、电动机</a:t>
            </a:r>
          </a:p>
        </p:txBody>
      </p:sp>
      <p:pic>
        <p:nvPicPr>
          <p:cNvPr id="80" name="图片 16"/>
          <p:cNvPicPr>
            <a:picLocks noChangeAspect="1"/>
          </p:cNvPicPr>
          <p:nvPr/>
        </p:nvPicPr>
        <p:blipFill>
          <a:blip r:embed="rId2"/>
          <a:stretch>
            <a:fillRect/>
          </a:stretch>
        </p:blipFill>
        <p:spPr>
          <a:xfrm>
            <a:off x="856616" y="2593394"/>
            <a:ext cx="7007225" cy="1551325"/>
          </a:xfrm>
          <a:prstGeom prst="rect">
            <a:avLst/>
          </a:prstGeom>
          <a:noFill/>
          <a:ln>
            <a:noFill/>
          </a:ln>
        </p:spPr>
      </p:pic>
    </p:spTree>
    <p:extLst>
      <p:ext uri="{BB962C8B-B14F-4D97-AF65-F5344CB8AC3E}">
        <p14:creationId xmlns:p14="http://schemas.microsoft.com/office/powerpoint/2010/main" val="281357691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wheel(1)">
                                      <p:cBhvr>
                                        <p:cTn id="17"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4"/>
            <a:ext cx="8623935"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【答案】C。</a:t>
            </a:r>
          </a:p>
          <a:p>
            <a:pPr marL="0" indent="0" algn="l" eaLnBrk="1" fontAlgn="auto" latinLnBrk="0" hangingPunct="1">
              <a:lnSpc>
                <a:spcPct val="150000"/>
              </a:lnSpc>
            </a:pPr>
            <a:r>
              <a:rPr lang="zh-CN" sz="1800">
                <a:solidFill>
                  <a:srgbClr val="FF0000"/>
                </a:solidFill>
                <a:ea typeface="宋体" panose="02010600030101010101" pitchFamily="2" charset="-122"/>
              </a:rPr>
              <a:t>【解析】电动剃须刀主要部分是电动机，其工作原理是通电线圈在磁场中受力的作用。</a:t>
            </a:r>
          </a:p>
          <a:p>
            <a:pPr marL="0" indent="0" algn="l" eaLnBrk="1" fontAlgn="auto" latinLnBrk="0" hangingPunct="1">
              <a:lnSpc>
                <a:spcPct val="150000"/>
              </a:lnSpc>
            </a:pPr>
            <a:r>
              <a:rPr lang="zh-CN" sz="1800">
                <a:solidFill>
                  <a:srgbClr val="FF0000"/>
                </a:solidFill>
                <a:ea typeface="宋体" panose="02010600030101010101" pitchFamily="2" charset="-122"/>
              </a:rPr>
              <a:t>A、电磁感应现象故A错；</a:t>
            </a:r>
          </a:p>
          <a:p>
            <a:pPr marL="0" indent="0" algn="l" eaLnBrk="1" fontAlgn="auto" latinLnBrk="0" hangingPunct="1">
              <a:lnSpc>
                <a:spcPct val="150000"/>
              </a:lnSpc>
            </a:pPr>
            <a:r>
              <a:rPr lang="zh-CN" sz="1800">
                <a:solidFill>
                  <a:srgbClr val="FF0000"/>
                </a:solidFill>
                <a:ea typeface="宋体" panose="02010600030101010101" pitchFamily="2" charset="-122"/>
              </a:rPr>
              <a:t>B、发电机的工作原理，故B错；</a:t>
            </a:r>
          </a:p>
          <a:p>
            <a:pPr marL="0" indent="0" algn="l" eaLnBrk="1" fontAlgn="auto" latinLnBrk="0" hangingPunct="1">
              <a:lnSpc>
                <a:spcPct val="150000"/>
              </a:lnSpc>
            </a:pPr>
            <a:r>
              <a:rPr lang="zh-CN" sz="1800">
                <a:solidFill>
                  <a:srgbClr val="FF0000"/>
                </a:solidFill>
                <a:ea typeface="宋体" panose="02010600030101010101" pitchFamily="2" charset="-122"/>
              </a:rPr>
              <a:t>C、通电导体在磁场中受力的作用，故C正确；</a:t>
            </a:r>
          </a:p>
          <a:p>
            <a:pPr marL="0" indent="0" algn="l" eaLnBrk="1" fontAlgn="auto" latinLnBrk="0" hangingPunct="1">
              <a:lnSpc>
                <a:spcPct val="150000"/>
              </a:lnSpc>
            </a:pPr>
            <a:r>
              <a:rPr lang="zh-CN" sz="1800">
                <a:solidFill>
                  <a:srgbClr val="FF0000"/>
                </a:solidFill>
                <a:ea typeface="宋体" panose="02010600030101010101" pitchFamily="2" charset="-122"/>
              </a:rPr>
              <a:t>D、通电导体周围存在磁场，故D错。故选C。</a:t>
            </a:r>
          </a:p>
        </p:txBody>
      </p:sp>
      <p:sp>
        <p:nvSpPr>
          <p:cNvPr id="2" name="文本框 1"/>
          <p:cNvSpPr txBox="1"/>
          <p:nvPr/>
        </p:nvSpPr>
        <p:spPr>
          <a:xfrm>
            <a:off x="1794511" y="833909"/>
            <a:ext cx="604456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★考点五：</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磁场对通电导体的作用、电动机</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06473987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7"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◆典例二：（2020·武汉）</a:t>
            </a:r>
            <a:r>
              <a:rPr lang="zh-CN" sz="1800">
                <a:latin typeface="微软雅黑" panose="020B0503020204020204" charset="-122"/>
                <a:ea typeface="微软雅黑" panose="020B0503020204020204" charset="-122"/>
                <a:cs typeface="微软雅黑" panose="020B0503020204020204" charset="-122"/>
              </a:rPr>
              <a:t>如图所示的装置可以用来研究_________(填“电动机”或“发电机”)的工作原理。</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将图中的电源换成电流表，闭合开关，让导体ab左右摆动，发现电流表指针偏转，表明导体ab中_____(填“有”或“没有”)感应电流通过，导体ab的机械能转化为________能。</a:t>
            </a:r>
          </a:p>
        </p:txBody>
      </p:sp>
      <p:sp>
        <p:nvSpPr>
          <p:cNvPr id="7" name="文本框 6"/>
          <p:cNvSpPr txBox="1"/>
          <p:nvPr/>
        </p:nvSpPr>
        <p:spPr>
          <a:xfrm>
            <a:off x="1794511" y="833909"/>
            <a:ext cx="624268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★考点五：磁场对通电导体的作用、电动机</a:t>
            </a:r>
          </a:p>
        </p:txBody>
      </p:sp>
      <p:pic>
        <p:nvPicPr>
          <p:cNvPr id="79" name="图片 15"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204211" y="3399294"/>
            <a:ext cx="2734945" cy="1396638"/>
          </a:xfrm>
          <a:prstGeom prst="rect">
            <a:avLst/>
          </a:prstGeom>
          <a:noFill/>
          <a:ln>
            <a:noFill/>
          </a:ln>
        </p:spPr>
      </p:pic>
    </p:spTree>
    <p:extLst>
      <p:ext uri="{BB962C8B-B14F-4D97-AF65-F5344CB8AC3E}">
        <p14:creationId xmlns:p14="http://schemas.microsoft.com/office/powerpoint/2010/main" val="383164718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barn(inVertical)">
                                      <p:cBhvr>
                                        <p:cTn id="17" dur="500"/>
                                        <p:tgtEl>
                                          <p:spTgt spid="7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4"/>
            <a:ext cx="8623935"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【答案】（1）电动机；（2）有；（3）电。</a:t>
            </a:r>
          </a:p>
          <a:p>
            <a:pPr marL="0" indent="0" algn="l" eaLnBrk="1" fontAlgn="auto" latinLnBrk="0" hangingPunct="1">
              <a:lnSpc>
                <a:spcPct val="150000"/>
              </a:lnSpc>
            </a:pPr>
            <a:r>
              <a:rPr lang="zh-CN" sz="1800">
                <a:solidFill>
                  <a:srgbClr val="FF0000"/>
                </a:solidFill>
                <a:ea typeface="宋体" panose="02010600030101010101" pitchFamily="2" charset="-122"/>
              </a:rPr>
              <a:t>【解析】闭合开关，处在磁场中的导体棒ab中有电流通过时，它就会运动起来，表明通电导体在磁场中受到力的作用，该装置可以用来研究电动机的工作原理。</a:t>
            </a:r>
          </a:p>
          <a:p>
            <a:pPr marL="0" indent="0" algn="l" eaLnBrk="1" fontAlgn="auto" latinLnBrk="0" hangingPunct="1">
              <a:lnSpc>
                <a:spcPct val="150000"/>
              </a:lnSpc>
            </a:pPr>
            <a:r>
              <a:rPr lang="zh-CN" sz="1800">
                <a:solidFill>
                  <a:srgbClr val="FF0000"/>
                </a:solidFill>
                <a:ea typeface="宋体" panose="02010600030101010101" pitchFamily="2" charset="-122"/>
              </a:rPr>
              <a:t>将图中的电源换成电流表，使导体ab左右摆动，它此时做切割磁感线运动，闭合电路中会产生感应电流，即导体ab中有感应电流通过，电流表指针发生偏转，该过程消耗机械能，获得电能，将机械能转化为电能。</a:t>
            </a:r>
          </a:p>
        </p:txBody>
      </p:sp>
      <p:sp>
        <p:nvSpPr>
          <p:cNvPr id="2" name="文本框 1"/>
          <p:cNvSpPr txBox="1"/>
          <p:nvPr/>
        </p:nvSpPr>
        <p:spPr>
          <a:xfrm>
            <a:off x="1794511" y="833909"/>
            <a:ext cx="604456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★考点五：</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磁场对通电导体的作用、电动机</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7591977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924302"/>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◆典例一：（2020·贵州黔东南）</a:t>
            </a:r>
            <a:r>
              <a:rPr lang="zh-CN" sz="1800">
                <a:latin typeface="微软雅黑" panose="020B0503020204020204" charset="-122"/>
                <a:ea typeface="微软雅黑" panose="020B0503020204020204" charset="-122"/>
                <a:cs typeface="微软雅黑" panose="020B0503020204020204" charset="-122"/>
              </a:rPr>
              <a:t>如图所示四个装置中工作原理与发电机相同的是（  ）。</a:t>
            </a:r>
          </a:p>
        </p:txBody>
      </p:sp>
      <p:sp>
        <p:nvSpPr>
          <p:cNvPr id="7" name="文本框 6"/>
          <p:cNvSpPr txBox="1"/>
          <p:nvPr/>
        </p:nvSpPr>
        <p:spPr>
          <a:xfrm>
            <a:off x="1794511" y="833909"/>
            <a:ext cx="495490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★考点六：电磁感应现象与发电机</a:t>
            </a:r>
          </a:p>
        </p:txBody>
      </p:sp>
      <p:pic>
        <p:nvPicPr>
          <p:cNvPr id="33" name="图片 2"/>
          <p:cNvPicPr>
            <a:picLocks noChangeAspect="1"/>
          </p:cNvPicPr>
          <p:nvPr/>
        </p:nvPicPr>
        <p:blipFill>
          <a:blip r:embed="rId2"/>
          <a:stretch>
            <a:fillRect/>
          </a:stretch>
        </p:blipFill>
        <p:spPr>
          <a:xfrm>
            <a:off x="1477010" y="2174212"/>
            <a:ext cx="6189980" cy="2821923"/>
          </a:xfrm>
          <a:prstGeom prst="rect">
            <a:avLst/>
          </a:prstGeom>
          <a:noFill/>
          <a:ln>
            <a:noFill/>
          </a:ln>
        </p:spPr>
      </p:pic>
    </p:spTree>
    <p:extLst>
      <p:ext uri="{BB962C8B-B14F-4D97-AF65-F5344CB8AC3E}">
        <p14:creationId xmlns:p14="http://schemas.microsoft.com/office/powerpoint/2010/main" val="224049778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heel(1)">
                                      <p:cBhvr>
                                        <p:cTn id="17"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4"/>
            <a:ext cx="8623935"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【答案】C。</a:t>
            </a:r>
          </a:p>
          <a:p>
            <a:pPr marL="0" indent="0" algn="l" eaLnBrk="1" fontAlgn="auto" latinLnBrk="0" hangingPunct="1">
              <a:lnSpc>
                <a:spcPct val="150000"/>
              </a:lnSpc>
            </a:pPr>
            <a:r>
              <a:rPr lang="zh-CN" sz="1800">
                <a:solidFill>
                  <a:srgbClr val="FF0000"/>
                </a:solidFill>
                <a:ea typeface="宋体" panose="02010600030101010101" pitchFamily="2" charset="-122"/>
              </a:rPr>
              <a:t>【解析】发电机的工作原理是电磁感应现象。</a:t>
            </a:r>
          </a:p>
          <a:p>
            <a:pPr marL="0" indent="0" algn="l" eaLnBrk="1" fontAlgn="auto" latinLnBrk="0" hangingPunct="1">
              <a:lnSpc>
                <a:spcPct val="150000"/>
              </a:lnSpc>
            </a:pPr>
            <a:r>
              <a:rPr lang="zh-CN" sz="1800">
                <a:solidFill>
                  <a:srgbClr val="FF0000"/>
                </a:solidFill>
                <a:ea typeface="宋体" panose="02010600030101010101" pitchFamily="2" charset="-122"/>
              </a:rPr>
              <a:t>A．电磁起重机是利用电磁铁工作的，其原理是电流的磁效应，故A不符合题意；</a:t>
            </a:r>
          </a:p>
          <a:p>
            <a:pPr marL="0" indent="0" algn="l" eaLnBrk="1" fontAlgn="auto" latinLnBrk="0" hangingPunct="1">
              <a:lnSpc>
                <a:spcPct val="150000"/>
              </a:lnSpc>
            </a:pPr>
            <a:r>
              <a:rPr lang="zh-CN" sz="1800">
                <a:solidFill>
                  <a:srgbClr val="FF0000"/>
                </a:solidFill>
                <a:ea typeface="宋体" panose="02010600030101010101" pitchFamily="2" charset="-122"/>
              </a:rPr>
              <a:t>B．司南是天然的磁体，由于受地磁场的影响，磁体具有南北指向性，故B不符合题意；</a:t>
            </a:r>
          </a:p>
          <a:p>
            <a:pPr marL="0" indent="0" algn="l" eaLnBrk="1" fontAlgn="auto" latinLnBrk="0" hangingPunct="1">
              <a:lnSpc>
                <a:spcPct val="150000"/>
              </a:lnSpc>
            </a:pPr>
            <a:r>
              <a:rPr lang="zh-CN" sz="1800">
                <a:solidFill>
                  <a:srgbClr val="FF0000"/>
                </a:solidFill>
                <a:ea typeface="宋体" panose="02010600030101010101" pitchFamily="2" charset="-122"/>
              </a:rPr>
              <a:t>C．话筒是利用电磁感应现象制成的，故C符合题意；</a:t>
            </a:r>
          </a:p>
          <a:p>
            <a:pPr marL="0" indent="0" algn="l" eaLnBrk="1" fontAlgn="auto" latinLnBrk="0" hangingPunct="1">
              <a:lnSpc>
                <a:spcPct val="150000"/>
              </a:lnSpc>
            </a:pPr>
            <a:r>
              <a:rPr lang="zh-CN" sz="1800">
                <a:solidFill>
                  <a:srgbClr val="FF0000"/>
                </a:solidFill>
                <a:ea typeface="宋体" panose="02010600030101010101" pitchFamily="2" charset="-122"/>
              </a:rPr>
              <a:t>D．扬声器把电信号转化为声信号，利用通电导体在磁场中受到力的作用的原理，故D不符合题意。</a:t>
            </a:r>
          </a:p>
        </p:txBody>
      </p:sp>
      <p:sp>
        <p:nvSpPr>
          <p:cNvPr id="7" name="文本框 6"/>
          <p:cNvSpPr txBox="1"/>
          <p:nvPr/>
        </p:nvSpPr>
        <p:spPr>
          <a:xfrm>
            <a:off x="1794511" y="833909"/>
            <a:ext cx="495490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★考点六：电磁感应现象与发电机</a:t>
            </a:r>
          </a:p>
        </p:txBody>
      </p:sp>
    </p:spTree>
    <p:extLst>
      <p:ext uri="{BB962C8B-B14F-4D97-AF65-F5344CB8AC3E}">
        <p14:creationId xmlns:p14="http://schemas.microsoft.com/office/powerpoint/2010/main" val="367158003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7"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◆典例二：（2020·四川成都A）</a:t>
            </a:r>
            <a:r>
              <a:rPr lang="zh-CN" sz="1800">
                <a:latin typeface="微软雅黑" panose="020B0503020204020204" charset="-122"/>
                <a:ea typeface="微软雅黑" panose="020B0503020204020204" charset="-122"/>
                <a:cs typeface="微软雅黑" panose="020B0503020204020204" charset="-122"/>
              </a:rPr>
              <a:t>小罗把两个玩具电机用导线连接在一起(如图)，用力快速拨动甲电机的转叶，发现乙电机的转叶也缓慢转动起来。对这个现象分析正确的是（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“甲电机”将电能转化为机械能；B. “乙电机”将机械能转化为电能；</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 “甲电机”依据电磁感应来工作；D. 两电机的工作原理是相同的</a:t>
            </a:r>
          </a:p>
        </p:txBody>
      </p:sp>
      <p:sp>
        <p:nvSpPr>
          <p:cNvPr id="7" name="文本框 6"/>
          <p:cNvSpPr txBox="1"/>
          <p:nvPr/>
        </p:nvSpPr>
        <p:spPr>
          <a:xfrm>
            <a:off x="1794511" y="833909"/>
            <a:ext cx="495490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★考点六：电磁感应现象与发电机</a:t>
            </a:r>
          </a:p>
        </p:txBody>
      </p:sp>
      <p:pic>
        <p:nvPicPr>
          <p:cNvPr id="86" name="图片 22"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317241" y="3733494"/>
            <a:ext cx="1909445" cy="1080262"/>
          </a:xfrm>
          <a:prstGeom prst="rect">
            <a:avLst/>
          </a:prstGeom>
          <a:noFill/>
          <a:ln>
            <a:noFill/>
          </a:ln>
        </p:spPr>
      </p:pic>
    </p:spTree>
    <p:extLst>
      <p:ext uri="{BB962C8B-B14F-4D97-AF65-F5344CB8AC3E}">
        <p14:creationId xmlns:p14="http://schemas.microsoft.com/office/powerpoint/2010/main" val="23130904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barn(inVertical)">
                                      <p:cBhvr>
                                        <p:cTn id="17" dur="500"/>
                                        <p:tgtEl>
                                          <p:spTgt spid="8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199072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4"/>
            <a:ext cx="8623935"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【答案】C。</a:t>
            </a:r>
          </a:p>
          <a:p>
            <a:pPr marL="0" indent="0" algn="l" eaLnBrk="1" fontAlgn="auto" latinLnBrk="0" hangingPunct="1">
              <a:lnSpc>
                <a:spcPct val="150000"/>
              </a:lnSpc>
            </a:pPr>
            <a:r>
              <a:rPr lang="zh-CN" sz="1800">
                <a:solidFill>
                  <a:srgbClr val="FF0000"/>
                </a:solidFill>
                <a:ea typeface="宋体" panose="02010600030101010101" pitchFamily="2" charset="-122"/>
              </a:rPr>
              <a:t>【解析】A．“甲电机”相当于发电机，将机械能转化为电能，故A错误；</a:t>
            </a:r>
          </a:p>
          <a:p>
            <a:pPr marL="0" indent="0" algn="l" eaLnBrk="1" fontAlgn="auto" latinLnBrk="0" hangingPunct="1">
              <a:lnSpc>
                <a:spcPct val="150000"/>
              </a:lnSpc>
            </a:pPr>
            <a:r>
              <a:rPr lang="zh-CN" sz="1800">
                <a:solidFill>
                  <a:srgbClr val="FF0000"/>
                </a:solidFill>
                <a:ea typeface="宋体" panose="02010600030101010101" pitchFamily="2" charset="-122"/>
              </a:rPr>
              <a:t>B．“乙电机”相当于电动机，将电能转化为机械能，故B错误；</a:t>
            </a:r>
          </a:p>
          <a:p>
            <a:pPr marL="0" indent="0" algn="l" eaLnBrk="1" fontAlgn="auto" latinLnBrk="0" hangingPunct="1">
              <a:lnSpc>
                <a:spcPct val="150000"/>
              </a:lnSpc>
            </a:pPr>
            <a:r>
              <a:rPr lang="zh-CN" sz="1800">
                <a:solidFill>
                  <a:srgbClr val="FF0000"/>
                </a:solidFill>
                <a:ea typeface="宋体" panose="02010600030101010101" pitchFamily="2" charset="-122"/>
              </a:rPr>
              <a:t>C．“甲电机”相当于发电机，利用电磁感应工作，故C正确；</a:t>
            </a:r>
          </a:p>
          <a:p>
            <a:pPr marL="0" indent="0" algn="l" eaLnBrk="1" fontAlgn="auto" latinLnBrk="0" hangingPunct="1">
              <a:lnSpc>
                <a:spcPct val="150000"/>
              </a:lnSpc>
            </a:pPr>
            <a:r>
              <a:rPr lang="zh-CN" sz="1800">
                <a:solidFill>
                  <a:srgbClr val="FF0000"/>
                </a:solidFill>
                <a:ea typeface="宋体" panose="02010600030101010101" pitchFamily="2" charset="-122"/>
              </a:rPr>
              <a:t>D．“乙电机”相当于电动机，利用磁场对电流受力的作用工作，两电机的工作原理不同，故D错误。</a:t>
            </a:r>
          </a:p>
          <a:p>
            <a:pPr marL="0" indent="0" algn="l" eaLnBrk="1" fontAlgn="auto" latinLnBrk="0" hangingPunct="1">
              <a:lnSpc>
                <a:spcPct val="150000"/>
              </a:lnSpc>
            </a:pPr>
            <a:r>
              <a:rPr lang="zh-CN" sz="1800">
                <a:solidFill>
                  <a:srgbClr val="FF0000"/>
                </a:solidFill>
                <a:ea typeface="宋体" panose="02010600030101010101" pitchFamily="2" charset="-122"/>
              </a:rPr>
              <a:t>故选C。</a:t>
            </a:r>
          </a:p>
        </p:txBody>
      </p:sp>
      <p:sp>
        <p:nvSpPr>
          <p:cNvPr id="7" name="文本框 6"/>
          <p:cNvSpPr txBox="1"/>
          <p:nvPr/>
        </p:nvSpPr>
        <p:spPr>
          <a:xfrm>
            <a:off x="1794511" y="833909"/>
            <a:ext cx="495490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★考点六：电磁感应现象与发电机</a:t>
            </a:r>
          </a:p>
        </p:txBody>
      </p:sp>
    </p:spTree>
    <p:extLst>
      <p:ext uri="{BB962C8B-B14F-4D97-AF65-F5344CB8AC3E}">
        <p14:creationId xmlns:p14="http://schemas.microsoft.com/office/powerpoint/2010/main" val="172407959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7"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37820" y="1303063"/>
            <a:ext cx="3520440" cy="5067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p>
        </p:txBody>
      </p:sp>
      <p:graphicFrame>
        <p:nvGraphicFramePr>
          <p:cNvPr id="3" name="表格 2"/>
          <p:cNvGraphicFramePr>
            <a:graphicFrameLocks noGrp="1"/>
          </p:cNvGraphicFramePr>
          <p:nvPr/>
        </p:nvGraphicFramePr>
        <p:xfrm>
          <a:off x="337820" y="1977828"/>
          <a:ext cx="8554720" cy="2933328"/>
        </p:xfrm>
        <a:graphic>
          <a:graphicData uri="http://schemas.openxmlformats.org/drawingml/2006/table">
            <a:tbl>
              <a:tblPr firstRow="1" bandRow="1">
                <a:tableStyleId>{5940675A-B579-460E-94D1-54222C63F5DA}</a:tableStyleId>
              </a:tblPr>
              <a:tblGrid>
                <a:gridCol w="1184275"/>
                <a:gridCol w="2398395"/>
                <a:gridCol w="4972050"/>
              </a:tblGrid>
              <a:tr h="244444">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rowSpan="6">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磁现象</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选择题居多，考查学生对磁现象的认识</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磁场的概念</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作图题，考查磁场的概念</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电流磁效应</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选择题、作图题居多，考查学生对电生磁的认识</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电磁铁及应用</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选择题居多，考查学生对磁现象和电磁铁的认识</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磁场对通电导线的作用</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选择题居多，考查磁场对通电导线的作用</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发电机</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选择题居多，考查发电机工作原理</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rowSpan="4">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安培定则与应用</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作图题，考查磁场的方向和安培定则</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电磁继电器及应用</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选择题居多，考查学生对电磁继电器的认识</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电动机</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选择题居多，电动机工作原理</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电磁感应现象</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这些题居多，考查电磁感应现象的概念</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4444">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冷门考点</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磁现象的认识过程</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选择题，考查学生的物理学史知识</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71981272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28683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a:t>
            </a:r>
            <a:r>
              <a:rPr lang="zh-CN" sz="2000" b="1">
                <a:solidFill>
                  <a:schemeClr val="tx1"/>
                </a:solidFill>
                <a:latin typeface="微软雅黑" panose="020B0503020204020204" charset="-122"/>
                <a:ea typeface="微软雅黑" panose="020B0503020204020204" charset="-122"/>
                <a:cs typeface="微软雅黑" panose="020B0503020204020204" charset="-122"/>
              </a:rPr>
              <a:t>（2019·贵港）</a:t>
            </a:r>
            <a:r>
              <a:rPr lang="zh-CN" sz="2000">
                <a:solidFill>
                  <a:schemeClr val="tx1"/>
                </a:solidFill>
                <a:latin typeface="微软雅黑" panose="020B0503020204020204" charset="-122"/>
                <a:ea typeface="微软雅黑" panose="020B0503020204020204" charset="-122"/>
                <a:cs typeface="微软雅黑" panose="020B0503020204020204" charset="-122"/>
              </a:rPr>
              <a:t>如图1所示，下列说法正确的是（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 A．图甲实验现象表明通电导体周围存在着磁场；</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B．图乙中，闭合开关，当导体在磁场中沿竖直方向上下运动时，电流表指针会偏转；</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C．图丙中，是发电机的工作原理图；</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D．图丁中，动圈式扬声器（喇叭）的工作原理和乙图的实验原理相同</a:t>
            </a:r>
          </a:p>
        </p:txBody>
      </p:sp>
      <p:sp>
        <p:nvSpPr>
          <p:cNvPr id="2" name="文本框 1"/>
          <p:cNvSpPr txBox="1"/>
          <p:nvPr/>
        </p:nvSpPr>
        <p:spPr>
          <a:xfrm>
            <a:off x="6070601" y="1259139"/>
            <a:ext cx="273471"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A</a:t>
            </a:r>
          </a:p>
        </p:txBody>
      </p:sp>
      <p:pic>
        <p:nvPicPr>
          <p:cNvPr id="87" name="图片 23" descr="wps2"/>
          <p:cNvPicPr>
            <a:picLocks noChangeAspect="1"/>
          </p:cNvPicPr>
          <p:nvPr/>
        </p:nvPicPr>
        <p:blipFill>
          <a:blip r:embed="rId2"/>
          <a:stretch>
            <a:fillRect/>
          </a:stretch>
        </p:blipFill>
        <p:spPr>
          <a:xfrm>
            <a:off x="2274889" y="3888180"/>
            <a:ext cx="4238625" cy="1176385"/>
          </a:xfrm>
          <a:prstGeom prst="rect">
            <a:avLst/>
          </a:prstGeom>
          <a:noFill/>
          <a:ln w="9525">
            <a:noFill/>
          </a:ln>
        </p:spPr>
      </p:pic>
    </p:spTree>
    <p:extLst>
      <p:ext uri="{BB962C8B-B14F-4D97-AF65-F5344CB8AC3E}">
        <p14:creationId xmlns:p14="http://schemas.microsoft.com/office/powerpoint/2010/main" val="338751743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87"/>
                                        </p:tgtEl>
                                        <p:attrNameLst>
                                          <p:attrName>style.visibility</p:attrName>
                                        </p:attrNameLst>
                                      </p:cBhvr>
                                      <p:to>
                                        <p:strVal val="visible"/>
                                      </p:to>
                                    </p:set>
                                    <p:animEffect transition="in" filter="checkerboard(across)">
                                      <p:cBhvr>
                                        <p:cTn id="12" dur="1000"/>
                                        <p:tgtEl>
                                          <p:spTgt spid="8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5"/>
            <a:ext cx="8723630" cy="3331180"/>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（2019·湖州）</a:t>
            </a:r>
            <a:r>
              <a:rPr lang="zh-CN" sz="2000">
                <a:solidFill>
                  <a:schemeClr val="tx1"/>
                </a:solidFill>
                <a:latin typeface="微软雅黑" panose="020B0503020204020204" charset="-122"/>
                <a:ea typeface="微软雅黑" panose="020B0503020204020204" charset="-122"/>
                <a:cs typeface="微软雅黑" panose="020B0503020204020204" charset="-122"/>
              </a:rPr>
              <a:t>一条形磁铁放在水平桌面上，处于静止状态，电磁铁置于条形磁铁附近并正对（如图所示）。下列叙述中，正确的是（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A.闭合开关前，电磁铁与条形磁铁间没有力的作用；</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B.闭合开关后，条形磁铁受到桌面向左的摩擦力；</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C.闭合开关后，滑片P向a移动时电磁铁与条形磁铁间的作用力增大；</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D.闭合开关后，滑片P向a移动过程中，若条形磁铁始终处于静止状态，则它受到桌面的摩擦力大小保持不变</a:t>
            </a:r>
          </a:p>
        </p:txBody>
      </p:sp>
      <p:sp>
        <p:nvSpPr>
          <p:cNvPr id="4" name="文本框 3"/>
          <p:cNvSpPr txBox="1"/>
          <p:nvPr/>
        </p:nvSpPr>
        <p:spPr>
          <a:xfrm>
            <a:off x="7228205" y="1696464"/>
            <a:ext cx="506730"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pic>
        <p:nvPicPr>
          <p:cNvPr id="88" name="图片 24" descr="wps10"/>
          <p:cNvPicPr>
            <a:picLocks noChangeAspect="1"/>
          </p:cNvPicPr>
          <p:nvPr/>
        </p:nvPicPr>
        <p:blipFill>
          <a:blip r:embed="rId2"/>
          <a:stretch>
            <a:fillRect/>
          </a:stretch>
        </p:blipFill>
        <p:spPr>
          <a:xfrm>
            <a:off x="4314825" y="3927011"/>
            <a:ext cx="2847340" cy="1031246"/>
          </a:xfrm>
          <a:prstGeom prst="rect">
            <a:avLst/>
          </a:prstGeom>
          <a:noFill/>
          <a:ln w="9525">
            <a:noFill/>
          </a:ln>
        </p:spPr>
      </p:pic>
    </p:spTree>
    <p:extLst>
      <p:ext uri="{BB962C8B-B14F-4D97-AF65-F5344CB8AC3E}">
        <p14:creationId xmlns:p14="http://schemas.microsoft.com/office/powerpoint/2010/main" val="265543516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barn(inVertical)">
                                      <p:cBhvr>
                                        <p:cTn id="12" dur="500"/>
                                        <p:tgtEl>
                                          <p:spTgt spid="8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4"/>
                                        </p:tgtEl>
                                        <p:attrNameLst>
                                          <p:attrName>style.visibility</p:attrName>
                                        </p:attrNameLst>
                                      </p:cBhvr>
                                      <p:to>
                                        <p:strVal val="visible"/>
                                      </p:to>
                                    </p:set>
                                    <p:animEffect transition="in" filter="checkerboard(across)">
                                      <p:cBhvr>
                                        <p:cTn id="3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3.</a:t>
            </a:r>
            <a:r>
              <a:rPr lang="zh-CN" sz="1800" b="1">
                <a:solidFill>
                  <a:schemeClr val="tx1"/>
                </a:solidFill>
                <a:latin typeface="微软雅黑" panose="020B0503020204020204" charset="-122"/>
                <a:ea typeface="微软雅黑" panose="020B0503020204020204" charset="-122"/>
                <a:cs typeface="微软雅黑" panose="020B0503020204020204" charset="-122"/>
              </a:rPr>
              <a:t>（2020·哈尔滨）</a:t>
            </a:r>
            <a:r>
              <a:rPr lang="zh-CN" sz="1800">
                <a:solidFill>
                  <a:schemeClr val="tx1"/>
                </a:solidFill>
                <a:latin typeface="微软雅黑" panose="020B0503020204020204" charset="-122"/>
                <a:ea typeface="微软雅黑" panose="020B0503020204020204" charset="-122"/>
                <a:cs typeface="微软雅黑" panose="020B0503020204020204" charset="-122"/>
              </a:rPr>
              <a:t>关于甲、乙两图的说法中，正确的是（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A．甲图中改变电流大小，电流周围磁场强弱不发生改变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B．甲图中改变电流方向，小磁针的偏转方向不发生改变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C．利用乙图可研究电磁感应现象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D．乙图中闭合开关后，静止的导体ab就会运动</a:t>
            </a:r>
          </a:p>
        </p:txBody>
      </p:sp>
      <p:sp>
        <p:nvSpPr>
          <p:cNvPr id="2" name="文本框 1"/>
          <p:cNvSpPr txBox="1"/>
          <p:nvPr/>
        </p:nvSpPr>
        <p:spPr>
          <a:xfrm>
            <a:off x="6383656" y="1213306"/>
            <a:ext cx="36131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pic>
        <p:nvPicPr>
          <p:cNvPr id="104" name="图片 39" descr="   "/>
          <p:cNvPicPr>
            <a:picLocks noChangeAspect="1"/>
          </p:cNvPicPr>
          <p:nvPr/>
        </p:nvPicPr>
        <p:blipFill>
          <a:blip r:embed="rId2"/>
          <a:stretch>
            <a:fillRect/>
          </a:stretch>
        </p:blipFill>
        <p:spPr>
          <a:xfrm>
            <a:off x="2393950" y="3287257"/>
            <a:ext cx="2700020" cy="1495307"/>
          </a:xfrm>
          <a:prstGeom prst="rect">
            <a:avLst/>
          </a:prstGeom>
          <a:noFill/>
          <a:ln>
            <a:noFill/>
          </a:ln>
        </p:spPr>
      </p:pic>
    </p:spTree>
    <p:extLst>
      <p:ext uri="{BB962C8B-B14F-4D97-AF65-F5344CB8AC3E}">
        <p14:creationId xmlns:p14="http://schemas.microsoft.com/office/powerpoint/2010/main" val="141261577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heel(1)">
                                      <p:cBhvr>
                                        <p:cTn id="12" dur="2000"/>
                                        <p:tgtEl>
                                          <p:spTgt spid="10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2"/>
                                        </p:tgtEl>
                                        <p:attrNameLst>
                                          <p:attrName>style.visibility</p:attrName>
                                        </p:attrNameLst>
                                      </p:cBhvr>
                                      <p:to>
                                        <p:strVal val="visible"/>
                                      </p:to>
                                    </p:set>
                                    <p:animEffect transition="in" filter="checkerboard(across)">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1341257"/>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4</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（2020·贵州黔南）</a:t>
            </a:r>
            <a:r>
              <a:rPr lang="zh-CN" sz="1800">
                <a:solidFill>
                  <a:schemeClr val="tx1"/>
                </a:solidFill>
                <a:latin typeface="微软雅黑" panose="020B0503020204020204" charset="-122"/>
                <a:ea typeface="微软雅黑" panose="020B0503020204020204" charset="-122"/>
                <a:cs typeface="微软雅黑" panose="020B0503020204020204" charset="-122"/>
              </a:rPr>
              <a:t>在下图所示的四幅图中，图_____能表明分子之间有引力；图_______是用来研究通电导体在磁场中会受到力的作用∶图________中的原理可用来制造发电机。</a:t>
            </a:r>
          </a:p>
        </p:txBody>
      </p:sp>
      <p:sp>
        <p:nvSpPr>
          <p:cNvPr id="2" name="文本框 1"/>
          <p:cNvSpPr txBox="1"/>
          <p:nvPr/>
        </p:nvSpPr>
        <p:spPr>
          <a:xfrm>
            <a:off x="5472431" y="1113364"/>
            <a:ext cx="45021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A</a:t>
            </a:r>
          </a:p>
        </p:txBody>
      </p:sp>
      <p:pic>
        <p:nvPicPr>
          <p:cNvPr id="89" name="图片 25"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1356361" y="2662780"/>
            <a:ext cx="6430645" cy="1489578"/>
          </a:xfrm>
          <a:prstGeom prst="rect">
            <a:avLst/>
          </a:prstGeom>
          <a:noFill/>
          <a:ln>
            <a:noFill/>
          </a:ln>
        </p:spPr>
      </p:pic>
      <p:sp>
        <p:nvSpPr>
          <p:cNvPr id="7" name="文本框 6"/>
          <p:cNvSpPr txBox="1"/>
          <p:nvPr/>
        </p:nvSpPr>
        <p:spPr>
          <a:xfrm>
            <a:off x="643256" y="1585064"/>
            <a:ext cx="45021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
        <p:nvSpPr>
          <p:cNvPr id="9" name="文本框 8"/>
          <p:cNvSpPr txBox="1"/>
          <p:nvPr/>
        </p:nvSpPr>
        <p:spPr>
          <a:xfrm>
            <a:off x="6281421" y="1584427"/>
            <a:ext cx="45021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spTree>
    <p:extLst>
      <p:ext uri="{BB962C8B-B14F-4D97-AF65-F5344CB8AC3E}">
        <p14:creationId xmlns:p14="http://schemas.microsoft.com/office/powerpoint/2010/main" val="414098593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diamond(in)">
                                      <p:cBhvr>
                                        <p:cTn id="12" dur="2000"/>
                                        <p:tgtEl>
                                          <p:spTgt spid="8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9"/>
                                        </p:tgtEl>
                                        <p:attrNameLst>
                                          <p:attrName>style.visibility</p:attrName>
                                        </p:attrNameLst>
                                      </p:cBhvr>
                                      <p:to>
                                        <p:strVal val="visible"/>
                                      </p:to>
                                    </p:set>
                                    <p:animEffect transition="in" filter="checkerboard(across)">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924302"/>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5</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（2020·贵州黔南）</a:t>
            </a:r>
            <a:r>
              <a:rPr lang="zh-CN" sz="1800">
                <a:solidFill>
                  <a:schemeClr val="tx1"/>
                </a:solidFill>
                <a:latin typeface="微软雅黑" panose="020B0503020204020204" charset="-122"/>
                <a:ea typeface="微软雅黑" panose="020B0503020204020204" charset="-122"/>
                <a:cs typeface="微软雅黑" panose="020B0503020204020204" charset="-122"/>
              </a:rPr>
              <a:t>在如图中标出静止在磁场中的小磁针的N、S极和磁感线的方向。</a:t>
            </a:r>
          </a:p>
        </p:txBody>
      </p:sp>
      <p:pic>
        <p:nvPicPr>
          <p:cNvPr id="98" name="图片 30"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1332231" y="2334946"/>
            <a:ext cx="2667635" cy="1812956"/>
          </a:xfrm>
          <a:prstGeom prst="rect">
            <a:avLst/>
          </a:prstGeom>
          <a:noFill/>
          <a:ln>
            <a:noFill/>
          </a:ln>
        </p:spPr>
      </p:pic>
      <p:pic>
        <p:nvPicPr>
          <p:cNvPr id="97" name="图片 31"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4365625" y="2315212"/>
            <a:ext cx="3111500" cy="1832690"/>
          </a:xfrm>
          <a:prstGeom prst="rect">
            <a:avLst/>
          </a:prstGeom>
          <a:noFill/>
          <a:ln>
            <a:noFill/>
          </a:ln>
        </p:spPr>
      </p:pic>
    </p:spTree>
    <p:extLst>
      <p:ext uri="{BB962C8B-B14F-4D97-AF65-F5344CB8AC3E}">
        <p14:creationId xmlns:p14="http://schemas.microsoft.com/office/powerpoint/2010/main" val="317495165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wheel(1)">
                                      <p:cBhvr>
                                        <p:cTn id="12" dur="2000"/>
                                        <p:tgtEl>
                                          <p:spTgt spid="9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000" fill="hold">
                                          <p:stCondLst>
                                            <p:cond delay="0"/>
                                          </p:stCondLst>
                                        </p:cTn>
                                        <p:tgtEl>
                                          <p:spTgt spid="97"/>
                                        </p:tgtEl>
                                        <p:attrNameLst>
                                          <p:attrName>style.visibility</p:attrName>
                                        </p:attrNameLst>
                                      </p:cBhvr>
                                      <p:to>
                                        <p:strVal val="visible"/>
                                      </p:to>
                                    </p:set>
                                    <p:animEffect transition="in" filter="barn(inVertical)">
                                      <p:cBhvr>
                                        <p:cTn id="17" dur="1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一、磁现象</a:t>
            </a:r>
            <a:endParaRPr lang="zh-CN"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1.磁性：磁铁能吸引铁、钴、镍等物质，磁铁的这种性质叫做</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2.磁体：具有磁性的物质叫</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3.磁极：磁体上磁性最强的部分（任一个磁体都有两个磁极且是不可分割的）。</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（1）两个磁极：南极（S）：指南的磁极叫南极；北极（N）：指北的磁极叫北极。</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（2）磁极间的相互作用：同名磁极</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，异名磁极</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4.磁化：使原来没有磁性的物体获得磁性的过程。</a:t>
            </a:r>
          </a:p>
        </p:txBody>
      </p:sp>
      <p:sp>
        <p:nvSpPr>
          <p:cNvPr id="11" name="文本框 10"/>
          <p:cNvSpPr txBox="1"/>
          <p:nvPr/>
        </p:nvSpPr>
        <p:spPr>
          <a:xfrm>
            <a:off x="6492240" y="1527136"/>
            <a:ext cx="553996"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磁性</a:t>
            </a:r>
          </a:p>
        </p:txBody>
      </p:sp>
      <p:sp>
        <p:nvSpPr>
          <p:cNvPr id="2" name="文本框 1"/>
          <p:cNvSpPr txBox="1"/>
          <p:nvPr/>
        </p:nvSpPr>
        <p:spPr>
          <a:xfrm>
            <a:off x="3041650" y="1961914"/>
            <a:ext cx="553996"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磁体</a:t>
            </a:r>
          </a:p>
        </p:txBody>
      </p:sp>
      <p:sp>
        <p:nvSpPr>
          <p:cNvPr id="4" name="文本框 3"/>
          <p:cNvSpPr txBox="1"/>
          <p:nvPr/>
        </p:nvSpPr>
        <p:spPr>
          <a:xfrm>
            <a:off x="4069715" y="3209595"/>
            <a:ext cx="1015661"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互相排斥</a:t>
            </a:r>
          </a:p>
        </p:txBody>
      </p:sp>
      <p:sp>
        <p:nvSpPr>
          <p:cNvPr id="7" name="文本框 6"/>
          <p:cNvSpPr txBox="1"/>
          <p:nvPr/>
        </p:nvSpPr>
        <p:spPr>
          <a:xfrm>
            <a:off x="6341110" y="3209595"/>
            <a:ext cx="1015661"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互相吸引</a:t>
            </a:r>
          </a:p>
        </p:txBody>
      </p:sp>
    </p:spTree>
    <p:extLst>
      <p:ext uri="{BB962C8B-B14F-4D97-AF65-F5344CB8AC3E}">
        <p14:creationId xmlns:p14="http://schemas.microsoft.com/office/powerpoint/2010/main" val="38918112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1"/>
                                        </p:tgtEl>
                                        <p:attrNameLst>
                                          <p:attrName>style.visibility</p:attrName>
                                        </p:attrNameLst>
                                      </p:cBhvr>
                                      <p:to>
                                        <p:strVal val="visible"/>
                                      </p:to>
                                    </p:set>
                                    <p:animEffect transition="in" filter="checkerboard(across)">
                                      <p:cBhvr>
                                        <p:cTn id="17" dur="1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2"/>
                                        </p:tgtEl>
                                        <p:attrNameLst>
                                          <p:attrName>style.visibility</p:attrName>
                                        </p:attrNameLst>
                                      </p:cBhvr>
                                      <p:to>
                                        <p:strVal val="visible"/>
                                      </p:to>
                                    </p:set>
                                    <p:animEffect transition="in" filter="checkerboard(across)">
                                      <p:cBhvr>
                                        <p:cTn id="27" dur="1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32" dur="1000"/>
                                        <p:tgtEl>
                                          <p:spTgt spid="3">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7" dur="1000"/>
                                        <p:tgtEl>
                                          <p:spTgt spid="3">
                                            <p:txEl>
                                              <p:pRg st="4" end="4"/>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42" dur="1000"/>
                                        <p:tgtEl>
                                          <p:spTgt spid="3">
                                            <p:txEl>
                                              <p:pRg st="5" end="5"/>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000" fill="hold">
                                          <p:stCondLst>
                                            <p:cond delay="0"/>
                                          </p:stCondLst>
                                        </p:cTn>
                                        <p:tgtEl>
                                          <p:spTgt spid="4"/>
                                        </p:tgtEl>
                                        <p:attrNameLst>
                                          <p:attrName>style.visibility</p:attrName>
                                        </p:attrNameLst>
                                      </p:cBhvr>
                                      <p:to>
                                        <p:strVal val="visible"/>
                                      </p:to>
                                    </p:set>
                                    <p:animEffect transition="in" filter="checkerboard(across)">
                                      <p:cBhvr>
                                        <p:cTn id="47" dur="1000"/>
                                        <p:tgtEl>
                                          <p:spTgt spid="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7"/>
                                        </p:tgtEl>
                                        <p:attrNameLst>
                                          <p:attrName>style.visibility</p:attrName>
                                        </p:attrNameLst>
                                      </p:cBhvr>
                                      <p:to>
                                        <p:strVal val="visible"/>
                                      </p:to>
                                    </p:set>
                                    <p:animEffect transition="in" filter="checkerboard(across)">
                                      <p:cBhvr>
                                        <p:cTn id="52" dur="1000"/>
                                        <p:tgtEl>
                                          <p:spTgt spid="7"/>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nodeType="clickEffect">
                                  <p:stCondLst>
                                    <p:cond delay="0"/>
                                  </p:stCondLst>
                                  <p:childTnLst>
                                    <p:set>
                                      <p:cBhvr>
                                        <p:cTn id="56"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5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二、磁场</a:t>
            </a:r>
            <a:endParaRPr lang="zh-CN"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1.磁场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（1）概念：在磁体周围存在的一种物质，能使小磁针偏转，这种物质看不见，摸不到，我们把它叫做</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（2）基本性质：磁场对放入磁场中的磁体产生</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的作用。</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（3）磁场的方向</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  规定：在磁场中的任意一点，小磁针静止时，小磁针N极所指的方向就是那点的磁场方向。</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  注意：在磁场中的任意一个位置的磁场方向只有一个。</a:t>
            </a:r>
          </a:p>
        </p:txBody>
      </p:sp>
      <p:sp>
        <p:nvSpPr>
          <p:cNvPr id="11" name="文本框 10"/>
          <p:cNvSpPr txBox="1"/>
          <p:nvPr/>
        </p:nvSpPr>
        <p:spPr>
          <a:xfrm>
            <a:off x="1714500" y="2387781"/>
            <a:ext cx="553996"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磁场</a:t>
            </a:r>
          </a:p>
        </p:txBody>
      </p:sp>
      <p:sp>
        <p:nvSpPr>
          <p:cNvPr id="2" name="文本框 1"/>
          <p:cNvSpPr txBox="1"/>
          <p:nvPr/>
        </p:nvSpPr>
        <p:spPr>
          <a:xfrm>
            <a:off x="5007610" y="2755719"/>
            <a:ext cx="553996"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磁力</a:t>
            </a:r>
          </a:p>
        </p:txBody>
      </p:sp>
    </p:spTree>
    <p:extLst>
      <p:ext uri="{BB962C8B-B14F-4D97-AF65-F5344CB8AC3E}">
        <p14:creationId xmlns:p14="http://schemas.microsoft.com/office/powerpoint/2010/main" val="58140454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11"/>
                                        </p:tgtEl>
                                        <p:attrNameLst>
                                          <p:attrName>style.visibility</p:attrName>
                                        </p:attrNameLst>
                                      </p:cBhvr>
                                      <p:to>
                                        <p:strVal val="visible"/>
                                      </p:to>
                                    </p:set>
                                    <p:animEffect transition="in" filter="checkerboard(across)">
                                      <p:cBhvr>
                                        <p:cTn id="22" dur="1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7" dur="1000"/>
                                        <p:tgtEl>
                                          <p:spTgt spid="3">
                                            <p:txEl>
                                              <p:pRg st="4" end="4"/>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42" dur="1000"/>
                                        <p:tgtEl>
                                          <p:spTgt spid="3">
                                            <p:txEl>
                                              <p:pRg st="5" end="5"/>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nodeType="clickEffect">
                                  <p:stCondLst>
                                    <p:cond delay="0"/>
                                  </p:stCondLst>
                                  <p:childTnLst>
                                    <p:set>
                                      <p:cBhvr>
                                        <p:cTn id="46"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4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939580"/>
            <a:ext cx="8801735" cy="4256756"/>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2.磁感应线（磁感线）</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（1）概念：为了形象地描述磁场，在物理学中，用一些有方向的曲线把磁场的分布情况描述下来，这些曲线就是磁感线。</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（2）方向：为了让磁感线能反映磁场的方向，我们把磁感线上都标有方向，并且磁感线的方向就是磁场方向。</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（3）特点：①磁体外部的磁感线从N极出发回到S极，在磁体内部从S极出发回到N极； ②磁感线是有方向的，磁感线上任何一点的切线方向与该点的磁场方向一致；③磁感线的分布疏密可以反映磁场磁性的强弱，越密越强，反之越弱；④磁感线是空间立体分布，是一些闭合曲线，在空间不能断裂，任意两条磁感线不能相交；⑤磁感线是为了描述磁场而假想出来的，实际上不存在。</a:t>
            </a:r>
          </a:p>
        </p:txBody>
      </p:sp>
    </p:spTree>
    <p:extLst>
      <p:ext uri="{BB962C8B-B14F-4D97-AF65-F5344CB8AC3E}">
        <p14:creationId xmlns:p14="http://schemas.microsoft.com/office/powerpoint/2010/main" val="428895818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939580"/>
            <a:ext cx="8801735"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3.地磁场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（1）概念：地球周围存在着磁场叫做地磁场；（2）磁场的N极在地理的南极附近，磁场的S极在地理的北极附近；（3）磁偏角：首先由我国宋代的沈括发现的。</a:t>
            </a:r>
          </a:p>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二、电生磁</a:t>
            </a:r>
            <a:endParaRPr lang="zh-CN"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1.电流的磁效应：如图。</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（1）1820年，丹麦的科学家</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第一个发现电与磁之间的联系；（2）由甲、乙可知：通电导体周围存在磁场；（3）由甲、丙可知：通电导体的磁场方向跟电流方向有关。</a:t>
            </a:r>
          </a:p>
        </p:txBody>
      </p:sp>
      <p:pic>
        <p:nvPicPr>
          <p:cNvPr id="2" name="图片 2" descr="f1dbe41c4edaacd42b83a1524d201c8"/>
          <p:cNvPicPr>
            <a:picLocks noChangeAspect="1"/>
          </p:cNvPicPr>
          <p:nvPr/>
        </p:nvPicPr>
        <p:blipFill>
          <a:blip r:embed="rId2"/>
          <a:stretch>
            <a:fillRect/>
          </a:stretch>
        </p:blipFill>
        <p:spPr>
          <a:xfrm>
            <a:off x="3286126" y="3895819"/>
            <a:ext cx="2927985" cy="1198028"/>
          </a:xfrm>
          <a:prstGeom prst="rect">
            <a:avLst/>
          </a:prstGeom>
          <a:noFill/>
          <a:ln>
            <a:noFill/>
          </a:ln>
        </p:spPr>
      </p:pic>
      <p:sp>
        <p:nvSpPr>
          <p:cNvPr id="11" name="文本框 10"/>
          <p:cNvSpPr txBox="1"/>
          <p:nvPr/>
        </p:nvSpPr>
        <p:spPr>
          <a:xfrm>
            <a:off x="3286125" y="3067003"/>
            <a:ext cx="784828"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奥斯特</a:t>
            </a:r>
          </a:p>
        </p:txBody>
      </p:sp>
    </p:spTree>
    <p:extLst>
      <p:ext uri="{BB962C8B-B14F-4D97-AF65-F5344CB8AC3E}">
        <p14:creationId xmlns:p14="http://schemas.microsoft.com/office/powerpoint/2010/main" val="203001991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11"/>
                                        </p:tgtEl>
                                        <p:attrNameLst>
                                          <p:attrName>style.visibility</p:attrName>
                                        </p:attrNameLst>
                                      </p:cBhvr>
                                      <p:to>
                                        <p:strVal val="visible"/>
                                      </p:to>
                                    </p:set>
                                    <p:animEffect transition="in" filter="checkerboard(across)">
                                      <p:cBhvr>
                                        <p:cTn id="32" dur="10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2"/>
                                        </p:tgtEl>
                                        <p:attrNameLst>
                                          <p:attrName>style.visibility</p:attrName>
                                        </p:attrNameLst>
                                      </p:cBhvr>
                                      <p:to>
                                        <p:strVal val="visible"/>
                                      </p:to>
                                    </p:set>
                                    <p:animEffect transition="in" filter="checkerboard(across)">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1341257"/>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2.通电螺线管：（1）磁场跟条形的磁场相似；（2）通电螺线管的磁极方向跟</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方向有关；（3）安培定则：用右手握住螺线管，让四指弯向螺线管中电流的方向，则大拇指所指的那端就是螺线管的北极（如图所示）。</a:t>
            </a:r>
          </a:p>
        </p:txBody>
      </p:sp>
      <p:pic>
        <p:nvPicPr>
          <p:cNvPr id="2" name="图片 3" descr="f49b0dfa49b1df4746a200fb0e99d56"/>
          <p:cNvPicPr>
            <a:picLocks noChangeAspect="1"/>
          </p:cNvPicPr>
          <p:nvPr/>
        </p:nvPicPr>
        <p:blipFill>
          <a:blip r:embed="rId2"/>
          <a:stretch>
            <a:fillRect/>
          </a:stretch>
        </p:blipFill>
        <p:spPr>
          <a:xfrm>
            <a:off x="3210561" y="2503001"/>
            <a:ext cx="2722245" cy="1739751"/>
          </a:xfrm>
          <a:prstGeom prst="rect">
            <a:avLst/>
          </a:prstGeom>
          <a:noFill/>
          <a:ln>
            <a:noFill/>
          </a:ln>
        </p:spPr>
      </p:pic>
      <p:sp>
        <p:nvSpPr>
          <p:cNvPr id="11" name="文本框 10"/>
          <p:cNvSpPr txBox="1"/>
          <p:nvPr/>
        </p:nvSpPr>
        <p:spPr>
          <a:xfrm>
            <a:off x="8130540" y="1128642"/>
            <a:ext cx="553996"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电流</a:t>
            </a:r>
          </a:p>
        </p:txBody>
      </p:sp>
    </p:spTree>
    <p:extLst>
      <p:ext uri="{BB962C8B-B14F-4D97-AF65-F5344CB8AC3E}">
        <p14:creationId xmlns:p14="http://schemas.microsoft.com/office/powerpoint/2010/main" val="365526625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6518</Words>
  <Application>Microsoft Office PowerPoint</Application>
  <PresentationFormat>全屏显示(16:9)</PresentationFormat>
  <Paragraphs>367</Paragraphs>
  <Slides>44</Slides>
  <Notes>0</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5</cp:revision>
  <dcterms:created xsi:type="dcterms:W3CDTF">2020-08-31T00:19:23Z</dcterms:created>
  <dcterms:modified xsi:type="dcterms:W3CDTF">2020-09-24T13:01:50Z</dcterms:modified>
</cp:coreProperties>
</file>