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264" r:id="rId4"/>
    <p:sldId id="530" r:id="rId5"/>
    <p:sldId id="560" r:id="rId6"/>
    <p:sldId id="561" r:id="rId7"/>
    <p:sldId id="442" r:id="rId8"/>
    <p:sldId id="562" r:id="rId9"/>
    <p:sldId id="498" r:id="rId10"/>
    <p:sldId id="475" r:id="rId11"/>
    <p:sldId id="480" r:id="rId12"/>
    <p:sldId id="502" r:id="rId13"/>
    <p:sldId id="503" r:id="rId14"/>
    <p:sldId id="545" r:id="rId15"/>
    <p:sldId id="579" r:id="rId16"/>
    <p:sldId id="580" r:id="rId17"/>
    <p:sldId id="563" r:id="rId18"/>
    <p:sldId id="479" r:id="rId19"/>
    <p:sldId id="481" r:id="rId20"/>
    <p:sldId id="569" r:id="rId21"/>
    <p:sldId id="564" r:id="rId22"/>
    <p:sldId id="581" r:id="rId23"/>
    <p:sldId id="592" r:id="rId24"/>
    <p:sldId id="565" r:id="rId25"/>
    <p:sldId id="583" r:id="rId26"/>
    <p:sldId id="508" r:id="rId27"/>
    <p:sldId id="571" r:id="rId28"/>
    <p:sldId id="509" r:id="rId29"/>
    <p:sldId id="573" r:id="rId30"/>
    <p:sldId id="566" r:id="rId31"/>
    <p:sldId id="584" r:id="rId32"/>
    <p:sldId id="593" r:id="rId33"/>
    <p:sldId id="567" r:id="rId34"/>
    <p:sldId id="594" r:id="rId35"/>
    <p:sldId id="575" r:id="rId36"/>
    <p:sldId id="510" r:id="rId37"/>
    <p:sldId id="568" r:id="rId38"/>
    <p:sldId id="576" r:id="rId39"/>
    <p:sldId id="595" r:id="rId40"/>
    <p:sldId id="512" r:id="rId41"/>
    <p:sldId id="578" r:id="rId42"/>
    <p:sldId id="596" r:id="rId43"/>
    <p:sldId id="586" r:id="rId44"/>
    <p:sldId id="587" r:id="rId45"/>
    <p:sldId id="590" r:id="rId46"/>
    <p:sldId id="597" r:id="rId4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CC3"/>
    <a:srgbClr val="EEA31C"/>
    <a:srgbClr val="DD782C"/>
    <a:srgbClr val="DD772D"/>
    <a:srgbClr val="A1D5EE"/>
    <a:srgbClr val="E8942C"/>
    <a:srgbClr val="009BD3"/>
    <a:srgbClr val="00ACE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76"/>
  </p:normalViewPr>
  <p:slideViewPr>
    <p:cSldViewPr>
      <p:cViewPr>
        <p:scale>
          <a:sx n="59" d="100"/>
          <a:sy n="59" d="100"/>
        </p:scale>
        <p:origin x="-1884" y="-798"/>
      </p:cViewPr>
      <p:guideLst>
        <p:guide orient="horz" pos="244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7F98995-C486-478B-A1CE-462BBB1992DD}" type="datetimeFigureOut">
              <a:rPr lang="zh-CN" altLang="en-US"/>
              <a:pPr>
                <a:defRPr/>
              </a:pPr>
              <a:t>2020/3/12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3C9223-6F5C-40DF-A613-851CD96727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3BC48-6F07-464A-B7AB-FB9A61C641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0B418-2797-46D8-A591-FB7786E5996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49C16-2739-408C-B63E-AA09F610E45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5C466-92A4-4A7B-8ADF-9901705976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6FC1-3E4D-4A79-812A-FF7E72B514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F21B-EC36-49CF-97B7-91FEB04C3C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5C01A-8D0C-422D-9C34-9F1A41B4CE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1E12-01CB-4AF0-8705-EAF149A477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3129-AAB8-467A-8327-453529A122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F291D-BB02-46A2-AF3B-15E8AFD014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6D991-5807-41A7-9614-0749896B53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041F8-FF88-4696-BDBB-F0C4A81C6C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09F4B-68E3-4737-AC30-3D818AA8A4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59505-AE13-43FB-A222-6EE40CA501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4575-B55E-4B62-AF2A-BB0A5CC5CE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92655-E01F-48BA-BF48-9BA9145208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A07CC-D676-4239-9077-B183F4ACC7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4CCD4-BCF9-47D5-8B1D-CC39CD59017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58EE-E678-43E8-BF97-0DC4467B7B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FB764-0371-4893-BFBD-C99B17B27DA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0724F-5592-431F-BB5B-E1CBE03017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E3B83-A1B6-469D-98F4-5BCD9386B93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D7743-9F7C-4413-B524-4F1DB31569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F46BA-7DC2-4D42-B68A-45934BF4668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6A349-FCBA-4360-BCB0-AC8E2B1C44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661A-52A8-4E70-935B-DB4427EE1B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8915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8916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8917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11AC5-7179-4738-BA93-9048D1B48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0CCF2-5570-46DA-BC64-68444430BAC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1F9CD-D0E8-45E8-8993-5EB6CB40C4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8C08A-FFD3-4C91-88A0-E36827D9D0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/>
          <p:nvPr userDrawn="1"/>
        </p:nvGrpSpPr>
        <p:grpSpPr>
          <a:xfrm>
            <a:off x="137206" y="75793"/>
            <a:ext cx="671739" cy="675501"/>
            <a:chOff x="1131485" y="2234042"/>
            <a:chExt cx="1607262" cy="1607262"/>
          </a:xfrm>
          <a:effectLst>
            <a:outerShdw blurRad="50800" dist="38100" dir="2700000" algn="tl" rotWithShape="0">
              <a:schemeClr val="tx1">
                <a:alpha val="20000"/>
              </a:schemeClr>
            </a:outerShdw>
          </a:effectLst>
        </p:grpSpPr>
        <p:sp>
          <p:nvSpPr>
            <p:cNvPr id="3" name="椭圆 5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noProof="1"/>
            </a:p>
          </p:txBody>
        </p:sp>
        <p:sp>
          <p:nvSpPr>
            <p:cNvPr id="4" name="椭圆 6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noProof="1"/>
            </a:p>
          </p:txBody>
        </p:sp>
        <p:sp>
          <p:nvSpPr>
            <p:cNvPr id="5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</a:endParaRPr>
            </a:p>
          </p:txBody>
        </p:sp>
      </p:grpSp>
      <p:cxnSp>
        <p:nvCxnSpPr>
          <p:cNvPr id="6" name="直接连接符 8"/>
          <p:cNvCxnSpPr/>
          <p:nvPr userDrawn="1"/>
        </p:nvCxnSpPr>
        <p:spPr>
          <a:xfrm flipV="1">
            <a:off x="0" y="827088"/>
            <a:ext cx="7672388" cy="43070"/>
          </a:xfrm>
          <a:prstGeom prst="line">
            <a:avLst/>
          </a:prstGeom>
          <a:ln w="25400">
            <a:gradFill>
              <a:gsLst>
                <a:gs pos="0">
                  <a:srgbClr val="0099D1"/>
                </a:gs>
                <a:gs pos="100000">
                  <a:srgbClr val="009BD3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11"/>
          <p:cNvSpPr/>
          <p:nvPr userDrawn="1"/>
        </p:nvSpPr>
        <p:spPr>
          <a:xfrm>
            <a:off x="-12700" y="6721475"/>
            <a:ext cx="9156700" cy="136525"/>
          </a:xfrm>
          <a:prstGeom prst="rect">
            <a:avLst/>
          </a:prstGeom>
          <a:solidFill>
            <a:srgbClr val="A1D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0C2E9-6DA5-4FD1-915E-F226A348A8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45D2F-7E18-4D84-B525-A22951E66D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277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3277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277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E271D-5A43-491B-B0F7-B98055E504E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32769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32770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2772" name="日期占位符 32771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3" name="页脚占位符 32772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774" name="灯片编号占位符 32773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C374801-EB46-440A-83BD-811641F22CF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706" r:id="rId7"/>
    <p:sldLayoutId id="2147483677" r:id="rId8"/>
    <p:sldLayoutId id="2147483676" r:id="rId9"/>
    <p:sldLayoutId id="2147483675" r:id="rId10"/>
    <p:sldLayoutId id="214748367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389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3315" name="文本占位符 3891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6" name="日期占位符 3891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7" name="页脚占位符 389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8" name="灯片编号占位符 3891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7CECBD6-F1AC-4D60-84B3-ACD6467A7E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3891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文本占位符 3891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8916" name="日期占位符 3891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7" name="页脚占位符 389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8918" name="灯片编号占位符 3891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A184A1-2AD3-47E8-AF8C-0C8185F4A4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2020&#20013;&#32771;&#35299;&#35835;&#183;&#29289;&#29702;&#32456;PAI\PAI\&#27491;&#25991;pai\4-56A.TI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Documents%20and%20Settings\Administrator\&#26700;&#38754;\2020&#20013;&#32771;&#35299;&#35835;&#183;&#29289;&#29702;&#32456;PAI\PAI\&#27491;&#25991;pai\18H-167.TI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-11113" y="2286000"/>
            <a:ext cx="9155113" cy="2770188"/>
          </a:xfrm>
          <a:prstGeom prst="rect">
            <a:avLst/>
          </a:prstGeom>
          <a:solidFill>
            <a:srgbClr val="DD7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50" y="5137150"/>
            <a:ext cx="4489450" cy="27305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noProof="1">
              <a:ea typeface="微软雅黑" panose="020B0503020204020204" pitchFamily="34" charset="-122"/>
            </a:endParaRPr>
          </a:p>
        </p:txBody>
      </p:sp>
      <p:sp>
        <p:nvSpPr>
          <p:cNvPr id="20495" name="文本框 20494"/>
          <p:cNvSpPr txBox="1">
            <a:spLocks noChangeArrowheads="1"/>
          </p:cNvSpPr>
          <p:nvPr/>
        </p:nvSpPr>
        <p:spPr bwMode="auto">
          <a:xfrm>
            <a:off x="2743200" y="3124200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4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第</a:t>
            </a:r>
            <a:r>
              <a:rPr lang="en-US" altLang="zh-CN" sz="4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4000">
                <a:solidFill>
                  <a:schemeClr val="bg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讲　计算专题</a:t>
            </a:r>
          </a:p>
        </p:txBody>
      </p:sp>
      <p:grpSp>
        <p:nvGrpSpPr>
          <p:cNvPr id="23" name="组合 5"/>
          <p:cNvGrpSpPr/>
          <p:nvPr/>
        </p:nvGrpSpPr>
        <p:grpSpPr>
          <a:xfrm>
            <a:off x="457200" y="2740889"/>
            <a:ext cx="1580937" cy="1589789"/>
            <a:chOff x="1131485" y="2234042"/>
            <a:chExt cx="1607262" cy="16072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椭圆 23"/>
            <p:cNvSpPr/>
            <p:nvPr/>
          </p:nvSpPr>
          <p:spPr>
            <a:xfrm>
              <a:off x="1131485" y="2234042"/>
              <a:ext cx="1607262" cy="1607262"/>
            </a:xfrm>
            <a:prstGeom prst="ellipse">
              <a:avLst/>
            </a:prstGeom>
            <a:solidFill>
              <a:srgbClr val="FFC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noProof="1"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241020" y="2343577"/>
              <a:ext cx="1388192" cy="138819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noProof="1">
                <a:ea typeface="微软雅黑" panose="020B0503020204020204" pitchFamily="34" charset="-122"/>
              </a:endParaRPr>
            </a:p>
          </p:txBody>
        </p:sp>
        <p:sp>
          <p:nvSpPr>
            <p:cNvPr id="26" name="KSO_Shape"/>
            <p:cNvSpPr/>
            <p:nvPr/>
          </p:nvSpPr>
          <p:spPr>
            <a:xfrm>
              <a:off x="1480150" y="2597150"/>
              <a:ext cx="909932" cy="881046"/>
            </a:xfrm>
            <a:custGeom>
              <a:avLst/>
              <a:gdLst/>
              <a:ahLst/>
              <a:cxnLst>
                <a:cxn ang="0">
                  <a:pos x="168510" y="73510"/>
                </a:cxn>
                <a:cxn ang="0">
                  <a:pos x="173332" y="73510"/>
                </a:cxn>
                <a:cxn ang="0">
                  <a:pos x="181294" y="88599"/>
                </a:cxn>
                <a:cxn ang="0">
                  <a:pos x="141947" y="147885"/>
                </a:cxn>
                <a:cxn ang="0">
                  <a:pos x="132685" y="152480"/>
                </a:cxn>
                <a:cxn ang="0">
                  <a:pos x="109567" y="152480"/>
                </a:cxn>
                <a:cxn ang="0">
                  <a:pos x="109567" y="171170"/>
                </a:cxn>
                <a:cxn ang="0">
                  <a:pos x="106505" y="176225"/>
                </a:cxn>
                <a:cxn ang="0">
                  <a:pos x="103673" y="176915"/>
                </a:cxn>
                <a:cxn ang="0">
                  <a:pos x="100075" y="175842"/>
                </a:cxn>
                <a:cxn ang="0">
                  <a:pos x="82086" y="163664"/>
                </a:cxn>
                <a:cxn ang="0">
                  <a:pos x="64479" y="175842"/>
                </a:cxn>
                <a:cxn ang="0">
                  <a:pos x="58049" y="176225"/>
                </a:cxn>
                <a:cxn ang="0">
                  <a:pos x="54758" y="171170"/>
                </a:cxn>
                <a:cxn ang="0">
                  <a:pos x="54758" y="124446"/>
                </a:cxn>
                <a:cxn ang="0">
                  <a:pos x="64632" y="104685"/>
                </a:cxn>
                <a:cxn ang="0">
                  <a:pos x="67771" y="103842"/>
                </a:cxn>
                <a:cxn ang="0">
                  <a:pos x="115997" y="103842"/>
                </a:cxn>
                <a:cxn ang="0">
                  <a:pos x="109414" y="128123"/>
                </a:cxn>
                <a:cxn ang="0">
                  <a:pos x="126944" y="128123"/>
                </a:cxn>
                <a:cxn ang="0">
                  <a:pos x="168510" y="73510"/>
                </a:cxn>
                <a:cxn ang="0">
                  <a:pos x="124539" y="2"/>
                </a:cxn>
                <a:cxn ang="0">
                  <a:pos x="167119" y="2806"/>
                </a:cxn>
                <a:cxn ang="0">
                  <a:pos x="174850" y="18047"/>
                </a:cxn>
                <a:cxn ang="0">
                  <a:pos x="126551" y="81080"/>
                </a:cxn>
                <a:cxn ang="0">
                  <a:pos x="117825" y="85215"/>
                </a:cxn>
                <a:cxn ang="0">
                  <a:pos x="45032" y="85215"/>
                </a:cxn>
                <a:cxn ang="0">
                  <a:pos x="23447" y="111715"/>
                </a:cxn>
                <a:cxn ang="0">
                  <a:pos x="36689" y="126956"/>
                </a:cxn>
                <a:cxn ang="0">
                  <a:pos x="42506" y="128105"/>
                </a:cxn>
                <a:cxn ang="0">
                  <a:pos x="42506" y="152460"/>
                </a:cxn>
                <a:cxn ang="0">
                  <a:pos x="1096" y="116693"/>
                </a:cxn>
                <a:cxn ang="0">
                  <a:pos x="1326" y="96474"/>
                </a:cxn>
                <a:cxn ang="0">
                  <a:pos x="55366" y="13682"/>
                </a:cxn>
                <a:cxn ang="0">
                  <a:pos x="71669" y="4645"/>
                </a:cxn>
                <a:cxn ang="0">
                  <a:pos x="124539" y="2"/>
                </a:cxn>
              </a:cxnLst>
              <a:rect l="0" t="0" r="0" b="0"/>
              <a:pathLst>
                <a:path w="8965002" h="8673857">
                  <a:moveTo>
                    <a:pt x="8267042" y="3603669"/>
                  </a:moveTo>
                  <a:cubicBezTo>
                    <a:pt x="8267042" y="3603669"/>
                    <a:pt x="8267042" y="3603669"/>
                    <a:pt x="8503636" y="3603669"/>
                  </a:cubicBezTo>
                  <a:cubicBezTo>
                    <a:pt x="8770275" y="3603669"/>
                    <a:pt x="9115779" y="3885289"/>
                    <a:pt x="8894206" y="4343392"/>
                  </a:cubicBezTo>
                  <a:cubicBezTo>
                    <a:pt x="8894206" y="4343392"/>
                    <a:pt x="8894206" y="4343392"/>
                    <a:pt x="6963891" y="7249712"/>
                  </a:cubicBezTo>
                  <a:cubicBezTo>
                    <a:pt x="6817428" y="7463743"/>
                    <a:pt x="6610877" y="7475008"/>
                    <a:pt x="6509479" y="7475008"/>
                  </a:cubicBezTo>
                  <a:cubicBezTo>
                    <a:pt x="6509479" y="7475008"/>
                    <a:pt x="6509479" y="7475008"/>
                    <a:pt x="5375325" y="7475008"/>
                  </a:cubicBezTo>
                  <a:cubicBezTo>
                    <a:pt x="5375325" y="7475008"/>
                    <a:pt x="5375325" y="7475008"/>
                    <a:pt x="5375325" y="8391212"/>
                  </a:cubicBezTo>
                  <a:cubicBezTo>
                    <a:pt x="5375325" y="8503860"/>
                    <a:pt x="5326504" y="8586469"/>
                    <a:pt x="5225106" y="8639038"/>
                  </a:cubicBezTo>
                  <a:cubicBezTo>
                    <a:pt x="5180040" y="8661567"/>
                    <a:pt x="5131219" y="8672833"/>
                    <a:pt x="5086153" y="8672833"/>
                  </a:cubicBezTo>
                  <a:cubicBezTo>
                    <a:pt x="5026066" y="8672833"/>
                    <a:pt x="4962223" y="8654057"/>
                    <a:pt x="4909646" y="8620263"/>
                  </a:cubicBezTo>
                  <a:cubicBezTo>
                    <a:pt x="4909646" y="8620263"/>
                    <a:pt x="4909646" y="8620263"/>
                    <a:pt x="4027109" y="8023229"/>
                  </a:cubicBezTo>
                  <a:cubicBezTo>
                    <a:pt x="4027109" y="8023229"/>
                    <a:pt x="4027109" y="8023229"/>
                    <a:pt x="3163349" y="8620263"/>
                  </a:cubicBezTo>
                  <a:cubicBezTo>
                    <a:pt x="3069463" y="8684097"/>
                    <a:pt x="2949287" y="8691607"/>
                    <a:pt x="2847889" y="8639038"/>
                  </a:cubicBezTo>
                  <a:cubicBezTo>
                    <a:pt x="2750247" y="8586469"/>
                    <a:pt x="2686404" y="8503860"/>
                    <a:pt x="2686404" y="8391212"/>
                  </a:cubicBezTo>
                  <a:cubicBezTo>
                    <a:pt x="2686404" y="8391212"/>
                    <a:pt x="2686404" y="8391212"/>
                    <a:pt x="2686404" y="6100701"/>
                  </a:cubicBezTo>
                  <a:cubicBezTo>
                    <a:pt x="2686404" y="5559991"/>
                    <a:pt x="2990598" y="5237066"/>
                    <a:pt x="3170860" y="5131928"/>
                  </a:cubicBezTo>
                  <a:cubicBezTo>
                    <a:pt x="3215926" y="5105644"/>
                    <a:pt x="3268503" y="5090624"/>
                    <a:pt x="3324835" y="5090624"/>
                  </a:cubicBezTo>
                  <a:cubicBezTo>
                    <a:pt x="3324835" y="5090624"/>
                    <a:pt x="3324835" y="5090624"/>
                    <a:pt x="5690785" y="5090624"/>
                  </a:cubicBezTo>
                  <a:cubicBezTo>
                    <a:pt x="5371570" y="5406038"/>
                    <a:pt x="5367814" y="5980543"/>
                    <a:pt x="5367814" y="6280938"/>
                  </a:cubicBezTo>
                  <a:cubicBezTo>
                    <a:pt x="5367814" y="6280938"/>
                    <a:pt x="5367814" y="6280938"/>
                    <a:pt x="6227818" y="6280938"/>
                  </a:cubicBezTo>
                  <a:cubicBezTo>
                    <a:pt x="6227818" y="6280938"/>
                    <a:pt x="6227818" y="6280938"/>
                    <a:pt x="8267042" y="3603669"/>
                  </a:cubicBezTo>
                  <a:close/>
                  <a:moveTo>
                    <a:pt x="6109875" y="128"/>
                  </a:moveTo>
                  <a:cubicBezTo>
                    <a:pt x="6829153" y="-2490"/>
                    <a:pt x="7579192" y="34821"/>
                    <a:pt x="8198796" y="137601"/>
                  </a:cubicBezTo>
                  <a:cubicBezTo>
                    <a:pt x="8705745" y="220201"/>
                    <a:pt x="8739542" y="678257"/>
                    <a:pt x="8578069" y="884757"/>
                  </a:cubicBezTo>
                  <a:cubicBezTo>
                    <a:pt x="8578069" y="884757"/>
                    <a:pt x="6234838" y="3955980"/>
                    <a:pt x="6208552" y="3974753"/>
                  </a:cubicBezTo>
                  <a:cubicBezTo>
                    <a:pt x="6107162" y="4098653"/>
                    <a:pt x="5953199" y="4177498"/>
                    <a:pt x="5780461" y="4177498"/>
                  </a:cubicBezTo>
                  <a:cubicBezTo>
                    <a:pt x="5780461" y="4177498"/>
                    <a:pt x="5780461" y="4177498"/>
                    <a:pt x="2209285" y="4177498"/>
                  </a:cubicBezTo>
                  <a:cubicBezTo>
                    <a:pt x="1818747" y="4177498"/>
                    <a:pt x="970076" y="4545444"/>
                    <a:pt x="1150325" y="5476573"/>
                  </a:cubicBezTo>
                  <a:cubicBezTo>
                    <a:pt x="1217918" y="5825746"/>
                    <a:pt x="1465760" y="6103583"/>
                    <a:pt x="1799971" y="6223729"/>
                  </a:cubicBezTo>
                  <a:cubicBezTo>
                    <a:pt x="1875075" y="6253765"/>
                    <a:pt x="2002751" y="6268783"/>
                    <a:pt x="2085365" y="6280047"/>
                  </a:cubicBezTo>
                  <a:cubicBezTo>
                    <a:pt x="2085365" y="6280047"/>
                    <a:pt x="2085365" y="6280047"/>
                    <a:pt x="2085365" y="7473994"/>
                  </a:cubicBezTo>
                  <a:cubicBezTo>
                    <a:pt x="1582171" y="7440203"/>
                    <a:pt x="335451" y="7004675"/>
                    <a:pt x="53813" y="5720619"/>
                  </a:cubicBezTo>
                  <a:cubicBezTo>
                    <a:pt x="-25046" y="5397728"/>
                    <a:pt x="-13780" y="5056063"/>
                    <a:pt x="65078" y="4729417"/>
                  </a:cubicBezTo>
                  <a:cubicBezTo>
                    <a:pt x="282879" y="3283915"/>
                    <a:pt x="2351982" y="944830"/>
                    <a:pt x="2716235" y="670748"/>
                  </a:cubicBezTo>
                  <a:cubicBezTo>
                    <a:pt x="2960321" y="471756"/>
                    <a:pt x="3234449" y="310311"/>
                    <a:pt x="3516088" y="227711"/>
                  </a:cubicBezTo>
                  <a:cubicBezTo>
                    <a:pt x="3797726" y="119767"/>
                    <a:pt x="4911078" y="4491"/>
                    <a:pt x="6109875" y="128"/>
                  </a:cubicBezTo>
                  <a:close/>
                </a:path>
              </a:pathLst>
            </a:custGeom>
            <a:solidFill>
              <a:srgbClr val="FFC000"/>
            </a:solidFill>
            <a:ln w="9525"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943" name="组合 26"/>
          <p:cNvGrpSpPr>
            <a:grpSpLocks/>
          </p:cNvGrpSpPr>
          <p:nvPr/>
        </p:nvGrpSpPr>
        <p:grpSpPr bwMode="auto">
          <a:xfrm>
            <a:off x="4495800" y="1951038"/>
            <a:ext cx="4648200" cy="300037"/>
            <a:chOff x="4495799" y="1950966"/>
            <a:chExt cx="4648199" cy="300153"/>
          </a:xfrm>
        </p:grpSpPr>
        <p:sp>
          <p:nvSpPr>
            <p:cNvPr id="22" name="矩形 21"/>
            <p:cNvSpPr/>
            <p:nvPr/>
          </p:nvSpPr>
          <p:spPr>
            <a:xfrm>
              <a:off x="4495799" y="1950966"/>
              <a:ext cx="4648199" cy="273156"/>
            </a:xfrm>
            <a:prstGeom prst="rect">
              <a:avLst/>
            </a:prstGeom>
            <a:solidFill>
              <a:srgbClr val="A1D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noProof="1">
                <a:ea typeface="微软雅黑" panose="020B0503020204020204" pitchFamily="34" charset="-122"/>
              </a:endParaRPr>
            </a:p>
          </p:txBody>
        </p:sp>
        <p:sp>
          <p:nvSpPr>
            <p:cNvPr id="14" name="直角三角形 13"/>
            <p:cNvSpPr/>
            <p:nvPr/>
          </p:nvSpPr>
          <p:spPr>
            <a:xfrm rot="5400000">
              <a:off x="4471135" y="1975630"/>
              <a:ext cx="300153" cy="2508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noFill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直角三角形 27"/>
          <p:cNvSpPr/>
          <p:nvPr/>
        </p:nvSpPr>
        <p:spPr>
          <a:xfrm rot="16200000">
            <a:off x="4154488" y="5068888"/>
            <a:ext cx="341312" cy="34131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81000" y="609600"/>
            <a:ext cx="528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4000" b="1">
                <a:solidFill>
                  <a:srgbClr val="336600"/>
                </a:solidFill>
                <a:latin typeface="楷体" pitchFamily="49" charset="-122"/>
                <a:ea typeface="楷体" pitchFamily="49" charset="-122"/>
              </a:rPr>
              <a:t>2020</a:t>
            </a:r>
            <a:r>
              <a:rPr lang="zh-CN" altLang="en-US" sz="4000" b="1">
                <a:solidFill>
                  <a:srgbClr val="336600"/>
                </a:solidFill>
                <a:latin typeface="楷体" pitchFamily="49" charset="-122"/>
                <a:ea typeface="楷体" pitchFamily="49" charset="-122"/>
              </a:rPr>
              <a:t>年中考物理总复习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990600"/>
            <a:ext cx="8382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．用如图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装置，在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内将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80 N</a:t>
            </a: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的水桶提升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，拉力为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，则拉力的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功率为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，该装置的机械效率是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_______%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，若不计绳重和摩擦，则动滑轮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的重力为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营口市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由于导体存在电阻，电流通过导线时会因电流的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效应而造成大量的电能损耗，今年我国青年科学家曹原的突破性研究将有望实现常温超导，用超导电缆输电可大大降低能量损耗。已知某段输电线路电流为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200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，电阻为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0.5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。若用超导电缆代替该线路输电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，可节约电能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_____kW·h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，这些电能可使一盏“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220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W”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的灯正常工作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600200" y="17526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15</a:t>
            </a:r>
          </a:p>
        </p:txBody>
      </p:sp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9325" y="911225"/>
            <a:ext cx="10588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1800" y="2276475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80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952625" y="2659063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20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70125" y="3565525"/>
            <a:ext cx="1738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热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791200" y="5257800"/>
            <a:ext cx="173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100" y="6116638"/>
            <a:ext cx="1736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1 000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295400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．小明坐在一列从佛山西站开往深圳的动车上，他想测动车的速度。在路上动车通过一座大桥，已知大桥长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1 000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，小明从上桥到离开桥，通过大桥的时间是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，则动车速度是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______m/s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；已知车长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，则动车全部通过大桥所行驶的路程是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，所需要的时间是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191000" y="26003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50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172200" y="29813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1 150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971800" y="3449638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荆州市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)2018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日上午，习近平总书记来到荆州港码头乘船，沿江察看荆江两岸生态环境和发展建设情况，强调长江经济带建设要“共抓大保护，不搞大开发”。合理分类和利用垃圾可以保护环境、变废为宝。在一定条件下，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t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生活垃圾能“榨”出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140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燃料油。若燃料油的热值为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4.0×10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J/kg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，某城镇每天产生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 t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生活垃圾，则这些垃圾“榨”出的燃料油完全燃烧释放出的热量为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。在一个标准大气压下，这些热量的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30%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被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500 m3 30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的水吸收，则水温能升高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181600" y="4114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2.8×10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11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29000" y="4953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40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2097088"/>
            <a:ext cx="838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．小美用手把一个重为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，体积是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5.7×10</a:t>
            </a:r>
            <a:r>
              <a:rPr lang="zh-CN" altLang="en-US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的玩具球完全浸没到水中，玩具球受到的浮力是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，放手后玩具球将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选填“上浮”“下沉”或“悬浮”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，当玩具球处于静止状态后，受到的浮力是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010400" y="25241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5.7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260725" y="2944813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上浮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14400" y="3773488"/>
            <a:ext cx="16002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所示，轻质水平木杆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可以绕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点转动，在杆的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端用细线悬挂了盛满水的正方体容器，使该容器静止在水平桌面上，该容器的边长为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cm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，质量为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0.4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，已知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AO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长度是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OB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长度的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倍，在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点用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的力竖直向下拉木杆时，容器对水平桌面的压力为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，水对容器底部的压力为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23925" y="32766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6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611938" y="3297238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10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  <p:pic>
        <p:nvPicPr>
          <p:cNvPr id="53253" name="Picture 2" descr="C:\Documents and Settings\Administrator\桌面\2020中考解读·物理终PAI\PAI\正文pai\4-56A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19400" y="4114800"/>
            <a:ext cx="3103563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295400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．有一台电动机，额定电压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，额定电流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，电动机线圈电阻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0.5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。这台电动机正常工作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min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，消耗的电能为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，产生的热量为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，输出的机械能为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阜新市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要使质量为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的水，温度升高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℃(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若不计能量损失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220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2 000 W”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的电热水器正常工作时，需要消耗电能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，需要工作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__________min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，这些电能可使规格为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3 000 r/(kW·h)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的电能表铝盘转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圈。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09800" y="21431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180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324600" y="21431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30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667000" y="259397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150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00600" y="42672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8.4×10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685800" y="47339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7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048000" y="5091113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700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二、综合型计算题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[</a:t>
            </a:r>
            <a:r>
              <a:rPr lang="en-US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N/kg 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l-GR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ρ</a:t>
            </a:r>
            <a:r>
              <a:rPr lang="zh-CN" altLang="en-US" sz="2800" b="1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1.0×10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kg/m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800" b="1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4.2×10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J/(kg·℃)]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2209800"/>
            <a:ext cx="838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力学计算题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．李强骑着电动自行车以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 m/s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的速度在水平路面上沿直线匀速行驶了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300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，假设在此过程中电动自行车的牵引力为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。求：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电动自行车行驶的路程；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牵引力做功的功率。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0821" y="4379873"/>
            <a:ext cx="8504237" cy="2249527"/>
          </a:xfrm>
          <a:prstGeom prst="rect">
            <a:avLst/>
          </a:prstGeom>
          <a:blipFill rotWithShape="1">
            <a:blip r:embed="rId2"/>
            <a:stretch>
              <a:fillRect l="-1505" b="-1892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13. 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所示为我国首辆 “玉兔号”月球车。登月前，在水平地面上进行了测试，月球车匀速直线行驶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180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用时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60 min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，若车的质量为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140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，受到地面的摩擦阻力为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500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，网状轮子与地面接触的总面积为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0.02 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。求：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月球车受到的重力；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月球车对水平地面的压强；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月球车在测试过程中的功率。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055938"/>
            <a:ext cx="238601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5063" y="990600"/>
            <a:ext cx="8205537" cy="5783314"/>
          </a:xfrm>
          <a:prstGeom prst="rect">
            <a:avLst/>
          </a:prstGeom>
          <a:blipFill rotWithShape="1">
            <a:blip r:embed="rId2"/>
            <a:stretch>
              <a:fillRect l="-1485" t="-1055" b="-211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914400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鄂州市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用弹簧测力计悬挂一实心物块，物块下表面与水面刚好接触，如图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甲所示。由此处匀速下放物块，直至浸没于水中并继续匀速下放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物块始终未与容器接触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。物块下放过程中，弹簧测力计示数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与物块下表面浸入水中的深度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的关系如图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乙所示。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求物块完全浸没在水中受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到的浮力。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求物块的密度。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从物块刚好浸没水中到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cm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过程中，水对物块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下表面的压强变化了多少？</a:t>
            </a:r>
          </a:p>
        </p:txBody>
      </p:sp>
      <p:pic>
        <p:nvPicPr>
          <p:cNvPr id="58371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186113"/>
            <a:ext cx="40227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81000" y="1120775"/>
            <a:ext cx="8305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2017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年最热门的热词就是“共享”，为了响应国家“低碳环保，节能排放”的号召，“共享单车”应运而生。目前广东多地设置了共享单车租借站点，如图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所示。质量为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55 kg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的小明同学在上学的路上租借了一辆自行车，从站点到学校的路程为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1 500 m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，骑车用时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 min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假设小明骑车上学做匀速直线运动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请解答下列问题：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N/kg)</a:t>
            </a:r>
          </a:p>
          <a:p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小明骑车的速度是多少？</a:t>
            </a: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例题精选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0999" y="4953000"/>
            <a:ext cx="5382747" cy="1419235"/>
          </a:xfrm>
          <a:prstGeom prst="rect">
            <a:avLst/>
          </a:prstGeom>
          <a:blipFill rotWithShape="1">
            <a:blip r:embed="rId2"/>
            <a:stretch>
              <a:fillRect l="-1699" t="-3448" r="-793" b="-3017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4213" y="3375025"/>
            <a:ext cx="2828925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8247" y="3882666"/>
            <a:ext cx="5445499" cy="1016689"/>
          </a:xfrm>
          <a:prstGeom prst="rect">
            <a:avLst/>
          </a:prstGeom>
          <a:blipFill rotWithShape="1">
            <a:blip r:embed="rId4"/>
            <a:stretch>
              <a:fillRect l="-1680" t="-599" r="-784" b="-7186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313179"/>
            <a:ext cx="8610600" cy="4478021"/>
          </a:xfrm>
          <a:prstGeom prst="rect">
            <a:avLst/>
          </a:prstGeom>
          <a:blipFill rotWithShape="1">
            <a:blip r:embed="rId2"/>
            <a:stretch>
              <a:fillRect l="-1415" t="-1361" r="-5096" b="-544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0418" name="矩形 6"/>
          <p:cNvSpPr>
            <a:spLocks noChangeArrowheads="1"/>
          </p:cNvSpPr>
          <p:nvPr/>
        </p:nvSpPr>
        <p:spPr bwMode="auto">
          <a:xfrm>
            <a:off x="304800" y="1192213"/>
            <a:ext cx="86106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由图乙可知，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cm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时物块刚好浸没水中，从物块刚好浸没水中到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cm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过程中，物块下表面变化的深度</a:t>
            </a:r>
          </a:p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en-US" altLang="zh-CN" sz="2800" baseline="-25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cm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cm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cm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0.06 m</a:t>
            </a:r>
          </a:p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水对物块下表面的压强变化  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ρ</a:t>
            </a:r>
            <a:r>
              <a:rPr lang="zh-CN" altLang="en-US" sz="2800" baseline="-25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</a:p>
          <a:p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Δ</a:t>
            </a:r>
            <a:r>
              <a:rPr lang="en-US" altLang="zh-CN" sz="2800" i="1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kg/m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×10 N/kg×0.06 m</a:t>
            </a:r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600 Pa</a:t>
            </a:r>
          </a:p>
          <a:p>
            <a:r>
              <a:rPr lang="zh-CN" altLang="en-US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答：（略）</a:t>
            </a:r>
            <a:endParaRPr lang="en-US" altLang="zh-CN" sz="2800">
              <a:solidFill>
                <a:srgbClr val="FF000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914400"/>
            <a:ext cx="8382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15.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日照市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，为迎宾路高架桥的部分路段示意图，水平路面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、斜坡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BC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120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、坡高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CD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。搭载乘客后总重为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1.5×10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的公交车，轮胎与水平路面总接触面积为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0.4 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。当它以恒定功率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匀速通过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段时，用时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；以恒定功率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匀速通过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BC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段时，用时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16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。若公交车在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段行驶时受到的阻力始终是车总重的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0.01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倍。请完成下列问题：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求出公交车静止在水平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地面时对地面的压强，以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及通过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BC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段时的速度。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公交车通过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AB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段时，牵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引力的功率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是多少瓦？</a:t>
            </a:r>
          </a:p>
        </p:txBody>
      </p:sp>
      <p:pic>
        <p:nvPicPr>
          <p:cNvPr id="6144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5529263"/>
            <a:ext cx="46196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1004" y="1149699"/>
            <a:ext cx="8564396" cy="5434693"/>
          </a:xfrm>
          <a:prstGeom prst="rect">
            <a:avLst/>
          </a:prstGeom>
          <a:blipFill rotWithShape="1">
            <a:blip r:embed="rId2"/>
            <a:stretch>
              <a:fillRect l="-1495" t="-1122" b="-449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066800"/>
            <a:ext cx="838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为现役某导弹驱逐舰，该舰最大航速为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54 km/h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，满载时排水量为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9 000 t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。问：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若声呐探测器在水下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深处，则声呐探测器所受海水压强为多少？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ρ</a:t>
            </a:r>
            <a:r>
              <a:rPr lang="zh-CN" altLang="en-US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海水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1.0×10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kg/m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驱逐舰满载时受到海水的浮力是多少？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满载时以最大航速匀速航行所受海水阻力为驱逐舰重力的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倍，那么该导弹驱逐舰以最大航速匀速航行时，推力的功率为多少？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0" y="4652963"/>
            <a:ext cx="26955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7200" y="1441777"/>
            <a:ext cx="8305800" cy="4654223"/>
          </a:xfrm>
          <a:prstGeom prst="rect">
            <a:avLst/>
          </a:prstGeom>
          <a:blipFill rotWithShape="1">
            <a:blip r:embed="rId2"/>
            <a:stretch>
              <a:fillRect l="-1467" t="-1311" r="-1101" b="-655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219200"/>
            <a:ext cx="838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电学、热电综合计算题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17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．某同学为自己设计了一盏调光灯，其原理如图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所示，已知灯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的规格为“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W”(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不考虑灯丝电阻的变化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，滑动变阻器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的阻值范围为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12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，电源电压恒为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。求：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闭合，滑片滑至最左端后，灯丝中的电流；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灯正常工作一分钟所消耗的电能；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闭合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，再将滑片从右向左移动，灯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发光最暗时的实际功率。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2638" y="4876800"/>
            <a:ext cx="28289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2820" y="838200"/>
            <a:ext cx="8526379" cy="6063776"/>
          </a:xfrm>
          <a:prstGeom prst="rect">
            <a:avLst/>
          </a:prstGeom>
          <a:blipFill rotWithShape="1">
            <a:blip r:embed="rId2"/>
            <a:stretch>
              <a:fillRect l="-1430" t="-1006" b="-1811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838200"/>
            <a:ext cx="8382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18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德阳市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甲，电源电压保持不变，小灯泡上标有“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8 V”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字样，电流表的量程为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～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1.2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乙是小灯泡的电流随电压变化的图象。滑动变阻器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的最大阻值为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，定值电阻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9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，当闭合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、断开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、滑动变阻器的滑片移到中点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时，小灯泡恰好正常发光。问：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电源电压是多少？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闭合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、断开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，为保证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电流表的安全，滑动变阻器的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取值范围为多少？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闭合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、断开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，当滑动变阻器的阻值调到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17.5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时，这时小灯泡的功率为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3.2 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，此时电流表的读数为多少？</a:t>
            </a:r>
          </a:p>
        </p:txBody>
      </p:sp>
      <p:pic>
        <p:nvPicPr>
          <p:cNvPr id="67587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167063"/>
            <a:ext cx="3733800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233156"/>
            <a:ext cx="8686800" cy="4939044"/>
          </a:xfrm>
          <a:prstGeom prst="rect">
            <a:avLst/>
          </a:prstGeom>
          <a:blipFill rotWithShape="1">
            <a:blip r:embed="rId2"/>
            <a:stretch>
              <a:fillRect l="-1404" t="-1233" r="-70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81000" y="1120775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若自行车的质量为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 kg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，每个轮胎与地面的接触面积为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0.005 m</a:t>
            </a:r>
            <a:r>
              <a:rPr lang="en-US" altLang="zh-CN" sz="24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，则小明骑车时车对水平地面的压强是多少？</a:t>
            </a: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例题精选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036" y="3533765"/>
            <a:ext cx="8314764" cy="2158283"/>
          </a:xfrm>
          <a:prstGeom prst="rect">
            <a:avLst/>
          </a:prstGeom>
          <a:blipFill rotWithShape="1">
            <a:blip r:embed="rId2"/>
            <a:stretch>
              <a:fillRect l="-1100" t="-2260" r="-1320" b="-1695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9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036" y="2035937"/>
            <a:ext cx="8139953" cy="1421736"/>
          </a:xfrm>
          <a:prstGeom prst="rect">
            <a:avLst/>
          </a:prstGeom>
          <a:blipFill rotWithShape="1">
            <a:blip r:embed="rId3"/>
            <a:stretch>
              <a:fillRect l="-1124" t="-4721" b="-3004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156813"/>
            <a:ext cx="8686800" cy="5091587"/>
          </a:xfrm>
          <a:prstGeom prst="rect">
            <a:avLst/>
          </a:prstGeom>
          <a:blipFill rotWithShape="1">
            <a:blip r:embed="rId2"/>
            <a:stretch>
              <a:fillRect l="-1404" t="-1198" b="-2395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033463"/>
            <a:ext cx="8382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19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铁岭市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小李家新买的电热水瓶，有保温和加热两种功能，其简化电路图如图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为电热丝，通过开关的调节实现保温和加热两种功能的切换。加热功率为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1 100 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，保温功率是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200 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。问：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的阻值是多少？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该电热水瓶给水加热时，瓶中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23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升高到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100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，需要吸收多少热量？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不计热量损失，该电热水瓶在上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述加热过程中，需要工作多长时间？</a:t>
            </a:r>
          </a:p>
        </p:txBody>
      </p:sp>
      <p:pic>
        <p:nvPicPr>
          <p:cNvPr id="7065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91000"/>
            <a:ext cx="30480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962" y="1381943"/>
            <a:ext cx="8199437" cy="4104457"/>
          </a:xfrm>
          <a:prstGeom prst="rect">
            <a:avLst/>
          </a:prstGeom>
          <a:blipFill rotWithShape="1">
            <a:blip r:embed="rId2"/>
            <a:stretch>
              <a:fillRect l="-1561" t="-1486" b="-3269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11163" y="1400695"/>
            <a:ext cx="8199437" cy="3399905"/>
          </a:xfrm>
          <a:prstGeom prst="rect">
            <a:avLst/>
          </a:prstGeom>
          <a:blipFill rotWithShape="1">
            <a:blip r:embed="rId2"/>
            <a:stretch>
              <a:fillRect l="-1486" t="-1792" b="-358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甲是家用电暖器，利用电热给煤油加热取暖。图乙为其简化的电路原理图，已知电阻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＞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，铭牌见下表。在电暖器跌倒时，跌倒开关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自动断开，切断电源，保证安全。电暖器有“高温挡”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“中温挡”和“低温挡”三个挡位，已知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煤油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2.1×10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J/( kg·℃)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ρ</a:t>
            </a:r>
            <a:r>
              <a:rPr lang="zh-CN" altLang="en-US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煤油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0.8×10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kg/m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，解答下列问题：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800600" y="4065588"/>
          <a:ext cx="4192588" cy="2560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68"/>
                <a:gridCol w="2700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额定电压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220 V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煤油体积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 L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功率选择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1 600 W</a:t>
                      </a:r>
                    </a:p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1 100 W</a:t>
                      </a:r>
                    </a:p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低温挡：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 W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操作方式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374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371975"/>
            <a:ext cx="4171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81000" y="3687763"/>
            <a:ext cx="838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煤油温度升高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时，吸收了多少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的热量？若不考虑热量损失，需用高温挡加热多久？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电暖器在中温挡时，正常工作的电流为多少？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的阻值为多少？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800600" y="990600"/>
          <a:ext cx="4192588" cy="2560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68"/>
                <a:gridCol w="27006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额定电压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220 V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煤油体积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25 L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功率选择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高温挡：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1 600 W</a:t>
                      </a:r>
                    </a:p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中温挡：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1 100 W</a:t>
                      </a:r>
                    </a:p>
                    <a:p>
                      <a:pPr algn="l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低温挡：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500 W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黑体" panose="02010600030101010101" pitchFamily="49" charset="-122"/>
                          <a:ea typeface="黑体" panose="02010600030101010101" pitchFamily="49" charset="-122"/>
                        </a:rPr>
                        <a:t>操作方式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手动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477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6988"/>
            <a:ext cx="41719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990600"/>
            <a:ext cx="8534400" cy="4904997"/>
          </a:xfrm>
          <a:prstGeom prst="rect">
            <a:avLst/>
          </a:prstGeom>
          <a:blipFill rotWithShape="1">
            <a:blip r:embed="rId2"/>
            <a:stretch>
              <a:fillRect l="-1500" t="-1244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453566"/>
            <a:ext cx="8534400" cy="4082721"/>
          </a:xfrm>
          <a:prstGeom prst="rect">
            <a:avLst/>
          </a:prstGeom>
          <a:blipFill rotWithShape="1">
            <a:blip r:embed="rId2"/>
            <a:stretch>
              <a:fillRect l="-1500" t="-1493" r="-714" b="-149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143000"/>
            <a:ext cx="83820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．某校实验小组设计了一个智能供暖器，电路图如图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所示，电源两端的电压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U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220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是两个供热电阻丝，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是温控开关，工作过程如下：当气温低于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都闭合；当气温高于或等于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S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断开，此时电流表的示数为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，电阻丝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的电功率为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忽略温度对电阻丝的影响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问：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当气温高于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时，电路的功率是多少？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电阻丝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的阻值分别是多少？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当气温低于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时，电路工作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2.5h</a:t>
            </a: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消耗的电能是多少千瓦时？</a:t>
            </a:r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549775"/>
            <a:ext cx="305911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077592"/>
            <a:ext cx="8305800" cy="4574970"/>
          </a:xfrm>
          <a:prstGeom prst="rect">
            <a:avLst/>
          </a:prstGeom>
          <a:blipFill rotWithShape="1">
            <a:blip r:embed="rId2"/>
            <a:stretch>
              <a:fillRect l="-1542" t="-1333" b="-2800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304800" y="1120775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若自行车匀速行驶中所受阻力为人和车总重的</a:t>
            </a:r>
            <a:r>
              <a:rPr lang="en-US" altLang="zh-CN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0.1</a:t>
            </a:r>
            <a:r>
              <a:rPr lang="zh-CN" altLang="en-US" sz="24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倍，则小明骑车的功率是多少？</a:t>
            </a:r>
          </a:p>
        </p:txBody>
      </p:sp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例题精选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2036" y="4021224"/>
            <a:ext cx="8314764" cy="2155975"/>
          </a:xfrm>
          <a:prstGeom prst="rect">
            <a:avLst/>
          </a:prstGeom>
          <a:blipFill rotWithShape="1">
            <a:blip r:embed="rId2"/>
            <a:stretch>
              <a:fillRect l="-1100" t="-2266" b="-1983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9" name="文本框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9965" y="1988865"/>
            <a:ext cx="8139953" cy="1787990"/>
          </a:xfrm>
          <a:prstGeom prst="rect">
            <a:avLst/>
          </a:prstGeom>
          <a:blipFill rotWithShape="1">
            <a:blip r:embed="rId3"/>
            <a:stretch>
              <a:fillRect l="-1199" t="-3741" r="-749" b="-2041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1077592"/>
            <a:ext cx="8305800" cy="2516971"/>
          </a:xfrm>
          <a:prstGeom prst="rect">
            <a:avLst/>
          </a:prstGeom>
          <a:blipFill rotWithShape="1">
            <a:blip r:embed="rId2"/>
            <a:stretch>
              <a:fillRect l="-1542" t="-2421" b="-5811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219200"/>
            <a:ext cx="83820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三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电学、力电综合计算题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(2019·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毕节市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某同学设计了一个利用如图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甲所示的电路来测量海水的深度，其中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是一个定值电阻，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是一个压敏电阻，它的阻值随所受液体压力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F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的变化关系如图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乙所示，电源电压保持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不变，将此压敏电阻用绝缘薄膜包好后放在一个硬质凹形绝缘盒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中，放入海水中保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持受力面水平，且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只有一个面积为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0.02 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的面承受海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水压力。</a:t>
            </a:r>
          </a:p>
        </p:txBody>
      </p:sp>
      <p:pic>
        <p:nvPicPr>
          <p:cNvPr id="8089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375" y="3908425"/>
            <a:ext cx="58896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990600"/>
            <a:ext cx="8382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当电流表示数为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0.2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时，求压敏电阻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乙所示，当压敏电阻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的阻值为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20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时，求此时压敏电阻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</a:t>
            </a:r>
            <a:r>
              <a:rPr lang="en-US" altLang="zh-CN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所在深度处的海水压强。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(3)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若电流的最大测量值为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0.6 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，则使用此方法能测出海水的最大深度是多少？</a:t>
            </a:r>
          </a:p>
        </p:txBody>
      </p:sp>
      <p:pic>
        <p:nvPicPr>
          <p:cNvPr id="81923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429000"/>
            <a:ext cx="536575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148083"/>
            <a:ext cx="8342873" cy="4490717"/>
          </a:xfrm>
          <a:prstGeom prst="rect">
            <a:avLst/>
          </a:prstGeom>
          <a:blipFill rotWithShape="1">
            <a:blip r:embed="rId2"/>
            <a:stretch>
              <a:fillRect l="-1461" t="-1357" b="-543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1190786"/>
            <a:ext cx="8342873" cy="4829014"/>
          </a:xfrm>
          <a:prstGeom prst="rect">
            <a:avLst/>
          </a:prstGeom>
          <a:blipFill rotWithShape="1">
            <a:blip r:embed="rId2"/>
            <a:stretch>
              <a:fillRect l="-1461" t="-1261" r="-804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限时训练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311275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“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可燃冰”是一种新型能源，主要成分是甲烷，可直接点燃，燃烧后几乎不产生任何残渣，所以“可燃冰”是一种清洁能源。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 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甲烷完全燃烧能产生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热量，这些热量可以使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250kg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的水从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15 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加热至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______℃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[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已知甲烷的热值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q</a:t>
            </a:r>
            <a:r>
              <a:rPr lang="zh-CN" altLang="en-US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甲烷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4.2×10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J/m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，水的比热容</a:t>
            </a:r>
            <a:r>
              <a:rPr lang="en-US" altLang="zh-CN" sz="2800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800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4.2×10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J/(kg·℃)]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28600" y="25908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8.4×10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7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43000" y="3057525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95</a:t>
            </a:r>
            <a:endParaRPr lang="en-US" altLang="zh-CN" sz="2800" baseline="30000">
              <a:solidFill>
                <a:srgbClr val="FF0000"/>
              </a:solidFill>
              <a:latin typeface="Times New Roman" pitchFamily="18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限时训练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311275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．甲、乙两灯的额定电压均为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6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，测得两灯的电流与电压关系图象如图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所示。甲灯正常工作时的电阻是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 Ω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；当乙灯的实际功率是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2.4 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时，它两端的实际电压是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；当把甲、乙两灯串联接在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 V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的电源上时，电路消耗的总功率是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05000" y="2127250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20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903663" y="25400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1000" y="33623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2.1</a:t>
            </a:r>
          </a:p>
        </p:txBody>
      </p:sp>
      <p:pic>
        <p:nvPicPr>
          <p:cNvPr id="45062" name="Picture 2" descr="C:\Documents and Settings\Administrator\桌面\2020中考解读·物理终PAI\PAI\正文pai\18H-167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743200" y="3989388"/>
            <a:ext cx="32258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限时训练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066800"/>
            <a:ext cx="838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．成都正在大力发展包括无人机在内的高新技术产业，快递行业的一些公司积极尝试无人机送货，如图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所示。一架无人机载着货物在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内沿竖直方向匀速上升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，该货物是质量为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7.2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、体积为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4.8×10</a:t>
            </a:r>
            <a:r>
              <a:rPr lang="zh-CN" altLang="en-US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的均匀实心物体， 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N/kg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。求：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(1)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货物的密度；</a:t>
            </a: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(2)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提升货物所做的功和功率。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4800" y="4154812"/>
            <a:ext cx="8382000" cy="2771336"/>
          </a:xfrm>
          <a:prstGeom prst="rect">
            <a:avLst/>
          </a:prstGeom>
          <a:blipFill rotWithShape="1">
            <a:blip r:embed="rId2"/>
            <a:stretch>
              <a:fillRect l="-1455" t="-2203" b="-1762"/>
            </a:stretch>
          </a:blipFill>
          <a:ln w="9525">
            <a:noFill/>
          </a:ln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Arial" panose="020B0604020202020204" pitchFamily="34" charset="0"/>
                <a:ea typeface="宋体" panose="02010600030101010101" pitchFamily="2" charset="-122"/>
              </a:rPr>
              <a:t> 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3386138"/>
            <a:ext cx="2295525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04800" y="1152525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一、填空型计算题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[</a:t>
            </a:r>
            <a:r>
              <a:rPr lang="en-US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g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取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N/kg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l-GR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ρ</a:t>
            </a:r>
            <a:r>
              <a:rPr lang="zh-CN" altLang="en-US" sz="2800" b="1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1.0×10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kg/m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</a:t>
            </a:r>
            <a:r>
              <a:rPr lang="en-US" altLang="zh-CN" sz="2800" b="1" i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</a:t>
            </a:r>
            <a:r>
              <a:rPr lang="zh-CN" altLang="en-US" sz="2800" b="1" baseline="-25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水</a:t>
            </a:r>
            <a:r>
              <a:rPr lang="zh-CN" altLang="en-US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＝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4.2×10</a:t>
            </a:r>
            <a:r>
              <a:rPr lang="en-US" altLang="zh-CN" sz="2800" b="1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en-US" altLang="zh-CN" sz="2800" b="1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J/(kg·℃)]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2198688"/>
            <a:ext cx="8382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．小华用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100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的水平推力，推着重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500 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的物体，在水平地面上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10 s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内匀速直线运动了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5 m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，物体重力做的功是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，小华做的功是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________J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，功率是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________W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zh-CN" altLang="en-US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．总质量为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2×10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kg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的坦克静止在水平地面上，履带与地面的总接触面积为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 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，则坦克对地面的压力为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________N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，压强为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________Pa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 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46288" y="2971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0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943600" y="30575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500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838200" y="3514725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50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914400" y="5181600"/>
            <a:ext cx="1382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827463" y="5181600"/>
            <a:ext cx="1384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5×10</a:t>
            </a:r>
            <a:r>
              <a:rPr lang="en-US" altLang="zh-CN" sz="2800" baseline="300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/>
          <p:cNvSpPr txBox="1">
            <a:spLocks noChangeArrowheads="1"/>
          </p:cNvSpPr>
          <p:nvPr/>
        </p:nvSpPr>
        <p:spPr bwMode="auto">
          <a:xfrm>
            <a:off x="868363" y="25400"/>
            <a:ext cx="4541837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ACEF"/>
                </a:solidFill>
                <a:ea typeface="微软雅黑" pitchFamily="34" charset="-122"/>
              </a:rPr>
              <a:t>优化提升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715000" y="2127250"/>
            <a:ext cx="10668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54.0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304800" y="1311275"/>
            <a:ext cx="838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．用托盘天平和量筒测量小石块的密度，当天平平衡时，若放在右盘中的砝码和游码在标尺上的位置如图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甲所示，则小石块质量是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________g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；现将小石块浸没到如图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26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－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乙所示量筒里的水中，液面刚好升至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46 mL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处，则石块体积是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________cm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，密度是</a:t>
            </a:r>
            <a:r>
              <a:rPr lang="en-US" altLang="zh-CN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________g/cm</a:t>
            </a:r>
            <a:r>
              <a:rPr lang="en-US" altLang="zh-CN" sz="2800" baseline="300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3</a:t>
            </a:r>
            <a:r>
              <a:rPr lang="zh-CN" altLang="en-US" sz="280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。</a:t>
            </a:r>
            <a:endParaRPr lang="en-US" altLang="zh-CN" sz="2800"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675" y="4114800"/>
            <a:ext cx="48053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446713" y="29718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20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908050" y="3386138"/>
            <a:ext cx="10668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800">
                <a:solidFill>
                  <a:srgbClr val="FF0000"/>
                </a:solidFill>
                <a:latin typeface="Times New Roman" pitchFamily="18" charset="0"/>
                <a:ea typeface="微软雅黑" pitchFamily="34" charset="-122"/>
              </a:rPr>
              <a:t>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9525">
          <a:noFill/>
        </a:ln>
      </a:spPr>
      <a:bodyPr wrap="none" rtlCol="0">
        <a:spAutoFit/>
      </a:bodyPr>
      <a:lstStyle>
        <a:defPPr>
          <a:lnSpc>
            <a:spcPct val="150000"/>
          </a:lnSpc>
          <a:spcBef>
            <a:spcPts val="0"/>
          </a:spcBef>
          <a:defRPr sz="2400" dirty="0" smtClean="0">
            <a:latin typeface="Times New Roman" panose="02020603050405020304" pitchFamily="18" charset="0"/>
            <a:ea typeface="微软雅黑" panose="020B0503020204020204" pitchFamily="34" charset="-122"/>
          </a:defRPr>
        </a:defPPr>
      </a:lstStyle>
    </a:tx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3756</Words>
  <Application>WPS 演示</Application>
  <PresentationFormat>全屏显示(4:3)</PresentationFormat>
  <Paragraphs>194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4</vt:i4>
      </vt:variant>
      <vt:variant>
        <vt:lpstr>幻灯片标题</vt:lpstr>
      </vt:variant>
      <vt:variant>
        <vt:i4>44</vt:i4>
      </vt:variant>
    </vt:vector>
  </HeadingPairs>
  <TitlesOfParts>
    <vt:vector size="55" baseType="lpstr">
      <vt:lpstr>Arial</vt:lpstr>
      <vt:lpstr>宋体</vt:lpstr>
      <vt:lpstr>Calibri</vt:lpstr>
      <vt:lpstr>微软雅黑</vt:lpstr>
      <vt:lpstr>Times New Roman</vt:lpstr>
      <vt:lpstr>楷体</vt:lpstr>
      <vt:lpstr>黑体</vt:lpstr>
      <vt:lpstr>自定义设计方案</vt:lpstr>
      <vt:lpstr>1_自定义设计方案</vt:lpstr>
      <vt:lpstr>2_自定义设计方案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2017-08-30T05:45:00Z</dcterms:created>
  <dcterms:modified xsi:type="dcterms:W3CDTF">2020-03-12T10:25:19Z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2052-11.1.0.8214</vt:lpwstr>
  </property>
</Properties>
</file>