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85" r:id="rId2"/>
    <p:sldId id="387" r:id="rId3"/>
    <p:sldId id="388" r:id="rId4"/>
    <p:sldId id="389" r:id="rId5"/>
    <p:sldId id="397" r:id="rId6"/>
    <p:sldId id="398" r:id="rId7"/>
    <p:sldId id="399" r:id="rId8"/>
    <p:sldId id="391" r:id="rId9"/>
    <p:sldId id="390" r:id="rId10"/>
    <p:sldId id="427" r:id="rId11"/>
    <p:sldId id="392" r:id="rId12"/>
    <p:sldId id="393" r:id="rId13"/>
    <p:sldId id="394" r:id="rId14"/>
    <p:sldId id="431" r:id="rId15"/>
    <p:sldId id="396" r:id="rId16"/>
    <p:sldId id="429" r:id="rId17"/>
    <p:sldId id="413" r:id="rId18"/>
    <p:sldId id="433" r:id="rId19"/>
    <p:sldId id="402" r:id="rId20"/>
    <p:sldId id="403" r:id="rId21"/>
    <p:sldId id="404" r:id="rId22"/>
    <p:sldId id="406" r:id="rId23"/>
    <p:sldId id="407" r:id="rId24"/>
    <p:sldId id="408" r:id="rId25"/>
    <p:sldId id="409" r:id="rId26"/>
    <p:sldId id="410" r:id="rId27"/>
    <p:sldId id="434" r:id="rId28"/>
    <p:sldId id="411" r:id="rId29"/>
    <p:sldId id="422" r:id="rId30"/>
    <p:sldId id="423" r:id="rId31"/>
    <p:sldId id="436" r:id="rId32"/>
    <p:sldId id="437" r:id="rId33"/>
    <p:sldId id="424" r:id="rId34"/>
    <p:sldId id="425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9" r:id="rId53"/>
    <p:sldId id="460" r:id="rId54"/>
    <p:sldId id="462" r:id="rId55"/>
    <p:sldId id="461" r:id="rId56"/>
    <p:sldId id="456" r:id="rId57"/>
    <p:sldId id="457" r:id="rId58"/>
    <p:sldId id="455" r:id="rId59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3" autoAdjust="0"/>
    <p:restoredTop sz="99465" autoAdjust="0"/>
  </p:normalViewPr>
  <p:slideViewPr>
    <p:cSldViewPr>
      <p:cViewPr>
        <p:scale>
          <a:sx n="99" d="100"/>
          <a:sy n="99" d="100"/>
        </p:scale>
        <p:origin x="-120" y="-456"/>
      </p:cViewPr>
      <p:guideLst>
        <p:guide orient="horz" pos="935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F109863-D141-4167-B2C3-70DCAF360D0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F109863-D141-4167-B2C3-70DCAF360D0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我们的太阳系会花上2.25亿年绕行银河系，上一次地球在同一位置的时候，恐龙都还存在着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776883" y="533629"/>
            <a:ext cx="7590234" cy="4179094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35781" y="4839891"/>
            <a:ext cx="8072438" cy="759023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535781" y="5715000"/>
            <a:ext cx="8072438" cy="6429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>
                <a:solidFill>
                  <a:srgbClr val="FFFFFF"/>
                </a:solidFill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1700">
                <a:solidFill>
                  <a:srgbClr val="FFFFFF"/>
                </a:solidFill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1700">
                <a:solidFill>
                  <a:srgbClr val="FFFFFF"/>
                </a:solidFill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1700">
                <a:solidFill>
                  <a:srgbClr val="FFFFFF"/>
                </a:solidFill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1700">
                <a:solidFill>
                  <a:srgbClr val="FFFFFF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37983" y="6500812"/>
            <a:ext cx="259104" cy="263391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784670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837943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535781" y="678656"/>
            <a:ext cx="8072438" cy="550068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37637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20/3/7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F:%5C%E7%BC%AA%E5%8B%92-%E8%8E%B1%E5%B0%94%E9%94%99%E8%A7%89%EF%BC%9A%E4%B8%A4%E6%9D%A1%E6%A9%99%E7%BA%A2%E8%89%B2%E7%9A%84%E7%BA%BF%E6%AE%B5%E4%B8%80%E6%A0%B7%E9%95%BF%E5%90%97%EF%BC%9F%EF%BC%88%E4%B8%80%E6%A0%B7%E9%95%BF%EF%BC%89%20-%20%E9%B9%A4%E5%8D%8E%E4%B8%AD%E5%AD%A6%E5%BF%83%E7%90%86%E5%81%A5%E5%BA%B7%E6%95%99%E8%82%B2%E7%BD%91%E7%AB%99.files%5C0FT15N252.jpg" TargetMode="Externa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gif"/><Relationship Id="rId3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gif"/><Relationship Id="rId3" Type="http://schemas.openxmlformats.org/officeDocument/2006/relationships/image" Target="../media/image64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1.tiff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2214563"/>
            <a:ext cx="73802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第二章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运动的世界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2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长度与时间的测量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548680"/>
            <a:ext cx="7605845" cy="57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01570" y="2663915"/>
            <a:ext cx="7772400" cy="1470025"/>
          </a:xfrm>
        </p:spPr>
        <p:txBody>
          <a:bodyPr/>
          <a:lstStyle/>
          <a:p>
            <a:r>
              <a:rPr kumimoji="1" lang="zh-CN" altLang="en-US" sz="6000" dirty="0" smtClean="0"/>
              <a:t>测量单位</a:t>
            </a:r>
            <a:endParaRPr kumimoji="1"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6113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1530" y="323655"/>
            <a:ext cx="3375375" cy="61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600" dirty="0">
                <a:latin typeface="+mn-ea"/>
                <a:ea typeface="+mn-ea"/>
              </a:rPr>
              <a:t>一、长度的单位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1590" y="1178750"/>
            <a:ext cx="6815496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en-US" altLang="zh-CN" sz="3200" dirty="0">
                <a:latin typeface="+mn-ea"/>
                <a:ea typeface="+mn-ea"/>
              </a:rPr>
              <a:t>1</a:t>
            </a:r>
            <a:r>
              <a:rPr kumimoji="1" lang="zh-CN" altLang="en-US" sz="3200" dirty="0">
                <a:latin typeface="+mn-ea"/>
                <a:ea typeface="+mn-ea"/>
              </a:rPr>
              <a:t>．国际单位：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米</a:t>
            </a:r>
            <a:r>
              <a:rPr kumimoji="1" lang="zh-CN" altLang="en-US" sz="3200" dirty="0">
                <a:latin typeface="+mn-ea"/>
                <a:ea typeface="+mn-ea"/>
              </a:rPr>
              <a:t>      符号：</a:t>
            </a:r>
            <a:r>
              <a:rPr kumimoji="1" lang="en-US" altLang="zh-CN" sz="3200" dirty="0">
                <a:solidFill>
                  <a:srgbClr val="FF0000"/>
                </a:solidFill>
                <a:latin typeface="+mn-ea"/>
                <a:ea typeface="+mn-ea"/>
              </a:rPr>
              <a:t>m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81590" y="2123855"/>
            <a:ext cx="8342198" cy="189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en-US" altLang="zh-CN" sz="3200" dirty="0">
                <a:latin typeface="+mn-ea"/>
                <a:ea typeface="+mn-ea"/>
                <a:cs typeface="楷体_GB2312" charset="0"/>
              </a:rPr>
              <a:t>2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．</a:t>
            </a:r>
            <a:r>
              <a:rPr kumimoji="1" lang="zh-CN" altLang="en-US" sz="3200" dirty="0">
                <a:latin typeface="+mn-ea"/>
                <a:ea typeface="+mn-ea"/>
              </a:rPr>
              <a:t>常用单位：千米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（</a:t>
            </a:r>
            <a:r>
              <a:rPr kumimoji="1" lang="en-US" altLang="zh-CN" sz="3200" dirty="0">
                <a:latin typeface="+mn-ea"/>
                <a:ea typeface="+mn-ea"/>
                <a:cs typeface="楷体_GB2312" charset="0"/>
              </a:rPr>
              <a:t>km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） </a:t>
            </a:r>
            <a:r>
              <a:rPr kumimoji="1" lang="zh-CN" altLang="en-US" sz="3200" dirty="0">
                <a:latin typeface="+mn-ea"/>
                <a:ea typeface="+mn-ea"/>
              </a:rPr>
              <a:t> 分米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（</a:t>
            </a:r>
            <a:r>
              <a:rPr kumimoji="1" lang="en-US" altLang="zh-CN" sz="3200" dirty="0" err="1">
                <a:latin typeface="+mn-ea"/>
                <a:ea typeface="+mn-ea"/>
                <a:cs typeface="楷体_GB2312" charset="0"/>
              </a:rPr>
              <a:t>dm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）</a:t>
            </a:r>
          </a:p>
          <a:p>
            <a:pPr algn="l" eaLnBrk="1" hangingPunct="1">
              <a:lnSpc>
                <a:spcPct val="125000"/>
              </a:lnSpc>
            </a:pP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            </a:t>
            </a:r>
            <a:r>
              <a:rPr kumimoji="1" lang="zh-CN" altLang="en-US" sz="3200" dirty="0" smtClean="0">
                <a:latin typeface="+mn-ea"/>
                <a:ea typeface="+mn-ea"/>
                <a:cs typeface="楷体_GB2312" charset="0"/>
              </a:rPr>
              <a:t> </a:t>
            </a:r>
            <a:r>
              <a:rPr kumimoji="1" lang="zh-CN" altLang="en-US" sz="3200" dirty="0">
                <a:latin typeface="+mn-ea"/>
                <a:ea typeface="+mn-ea"/>
              </a:rPr>
              <a:t>厘米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（</a:t>
            </a:r>
            <a:r>
              <a:rPr kumimoji="1" lang="en-US" altLang="zh-CN" sz="3200" dirty="0">
                <a:latin typeface="+mn-ea"/>
                <a:ea typeface="+mn-ea"/>
                <a:cs typeface="楷体_GB2312" charset="0"/>
              </a:rPr>
              <a:t>cm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）  </a:t>
            </a:r>
            <a:r>
              <a:rPr kumimoji="1" lang="zh-CN" altLang="en-US" sz="3200" dirty="0">
                <a:latin typeface="+mn-ea"/>
                <a:ea typeface="+mn-ea"/>
              </a:rPr>
              <a:t>毫米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（</a:t>
            </a:r>
            <a:r>
              <a:rPr kumimoji="1" lang="en-US" altLang="zh-CN" sz="3200" dirty="0">
                <a:latin typeface="+mn-ea"/>
                <a:ea typeface="+mn-ea"/>
                <a:cs typeface="楷体_GB2312" charset="0"/>
              </a:rPr>
              <a:t>mm</a:t>
            </a: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）</a:t>
            </a:r>
          </a:p>
          <a:p>
            <a:pPr algn="l" eaLnBrk="1" hangingPunct="1">
              <a:lnSpc>
                <a:spcPct val="125000"/>
              </a:lnSpc>
            </a:pPr>
            <a:r>
              <a:rPr kumimoji="1" lang="zh-CN" altLang="en-US" sz="3200" dirty="0">
                <a:latin typeface="+mn-ea"/>
                <a:ea typeface="+mn-ea"/>
                <a:cs typeface="楷体_GB2312" charset="0"/>
              </a:rPr>
              <a:t>            </a:t>
            </a:r>
            <a:r>
              <a:rPr kumimoji="1" lang="zh-CN" altLang="en-US" sz="3200" dirty="0" smtClean="0">
                <a:latin typeface="+mn-ea"/>
                <a:ea typeface="+mn-ea"/>
                <a:cs typeface="楷体_GB2312" charset="0"/>
              </a:rPr>
              <a:t> 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微米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  <a:cs typeface="楷体_GB2312" charset="0"/>
              </a:rPr>
              <a:t>（</a:t>
            </a:r>
            <a:r>
              <a:rPr kumimoji="1" lang="en-US" altLang="zh-CN" sz="3200" dirty="0">
                <a:solidFill>
                  <a:srgbClr val="FF0000"/>
                </a:solidFill>
                <a:latin typeface="+mn-ea"/>
                <a:ea typeface="+mn-ea"/>
                <a:cs typeface="楷体_GB2312" charset="0"/>
              </a:rPr>
              <a:t>µm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  <a:cs typeface="楷体_GB2312" charset="0"/>
              </a:rPr>
              <a:t>）  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纳米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  <a:cs typeface="楷体_GB2312" charset="0"/>
              </a:rPr>
              <a:t>（</a:t>
            </a:r>
            <a:r>
              <a:rPr kumimoji="1" lang="en-US" altLang="zh-CN" sz="3200" dirty="0">
                <a:solidFill>
                  <a:srgbClr val="FF0000"/>
                </a:solidFill>
                <a:latin typeface="+mn-ea"/>
                <a:ea typeface="+mn-ea"/>
                <a:cs typeface="楷体_GB2312" charset="0"/>
              </a:rPr>
              <a:t>nm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  <a:cs typeface="楷体_GB2312" charset="0"/>
              </a:rPr>
              <a:t>）</a:t>
            </a:r>
          </a:p>
        </p:txBody>
      </p:sp>
      <p:pic>
        <p:nvPicPr>
          <p:cNvPr id="9" name="Picture 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89" y="4496222"/>
            <a:ext cx="1311749" cy="1812864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40" y="4506408"/>
            <a:ext cx="1271364" cy="180268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1340237" y="4373578"/>
            <a:ext cx="1265783" cy="1935509"/>
            <a:chOff x="4297" y="1191"/>
            <a:chExt cx="1134" cy="1734"/>
          </a:xfrm>
        </p:grpSpPr>
        <p:sp>
          <p:nvSpPr>
            <p:cNvPr id="13" name="Rectangle 53"/>
            <p:cNvSpPr>
              <a:spLocks noChangeArrowheads="1"/>
            </p:cNvSpPr>
            <p:nvPr/>
          </p:nvSpPr>
          <p:spPr bwMode="auto">
            <a:xfrm>
              <a:off x="4297" y="1310"/>
              <a:ext cx="1134" cy="1615"/>
            </a:xfrm>
            <a:prstGeom prst="rect">
              <a:avLst/>
            </a:prstGeom>
            <a:solidFill>
              <a:srgbClr val="E9EBFF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grpSp>
          <p:nvGrpSpPr>
            <p:cNvPr id="14" name="Group 54"/>
            <p:cNvGrpSpPr>
              <a:grpSpLocks/>
            </p:cNvGrpSpPr>
            <p:nvPr/>
          </p:nvGrpSpPr>
          <p:grpSpPr bwMode="auto">
            <a:xfrm>
              <a:off x="4609" y="1848"/>
              <a:ext cx="511" cy="936"/>
              <a:chOff x="3844" y="1508"/>
              <a:chExt cx="482" cy="822"/>
            </a:xfrm>
          </p:grpSpPr>
          <p:sp>
            <p:nvSpPr>
              <p:cNvPr id="19" name="Freeform 55"/>
              <p:cNvSpPr>
                <a:spLocks/>
              </p:cNvSpPr>
              <p:nvPr/>
            </p:nvSpPr>
            <p:spPr bwMode="auto">
              <a:xfrm>
                <a:off x="3844" y="1508"/>
                <a:ext cx="286" cy="762"/>
              </a:xfrm>
              <a:custGeom>
                <a:avLst/>
                <a:gdLst>
                  <a:gd name="T0" fmla="*/ 24 w 237"/>
                  <a:gd name="T1" fmla="*/ 605 h 605"/>
                  <a:gd name="T2" fmla="*/ 15 w 237"/>
                  <a:gd name="T3" fmla="*/ 321 h 605"/>
                  <a:gd name="T4" fmla="*/ 1 w 237"/>
                  <a:gd name="T5" fmla="*/ 194 h 605"/>
                  <a:gd name="T6" fmla="*/ 15 w 237"/>
                  <a:gd name="T7" fmla="*/ 82 h 605"/>
                  <a:gd name="T8" fmla="*/ 94 w 237"/>
                  <a:gd name="T9" fmla="*/ 12 h 605"/>
                  <a:gd name="T10" fmla="*/ 159 w 237"/>
                  <a:gd name="T11" fmla="*/ 12 h 605"/>
                  <a:gd name="T12" fmla="*/ 237 w 237"/>
                  <a:gd name="T13" fmla="*/ 4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605">
                    <a:moveTo>
                      <a:pt x="24" y="605"/>
                    </a:moveTo>
                    <a:cubicBezTo>
                      <a:pt x="21" y="559"/>
                      <a:pt x="19" y="389"/>
                      <a:pt x="15" y="321"/>
                    </a:cubicBezTo>
                    <a:cubicBezTo>
                      <a:pt x="11" y="253"/>
                      <a:pt x="1" y="234"/>
                      <a:pt x="1" y="194"/>
                    </a:cubicBezTo>
                    <a:cubicBezTo>
                      <a:pt x="1" y="154"/>
                      <a:pt x="0" y="112"/>
                      <a:pt x="15" y="82"/>
                    </a:cubicBezTo>
                    <a:cubicBezTo>
                      <a:pt x="30" y="52"/>
                      <a:pt x="70" y="24"/>
                      <a:pt x="94" y="12"/>
                    </a:cubicBezTo>
                    <a:cubicBezTo>
                      <a:pt x="118" y="0"/>
                      <a:pt x="135" y="8"/>
                      <a:pt x="159" y="12"/>
                    </a:cubicBezTo>
                    <a:cubicBezTo>
                      <a:pt x="182" y="16"/>
                      <a:pt x="222" y="32"/>
                      <a:pt x="237" y="40"/>
                    </a:cubicBezTo>
                  </a:path>
                </a:pathLst>
              </a:custGeom>
              <a:solidFill>
                <a:srgbClr val="FF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CN" altLang="en-US"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0" name="Freeform 56"/>
              <p:cNvSpPr>
                <a:spLocks/>
              </p:cNvSpPr>
              <p:nvPr/>
            </p:nvSpPr>
            <p:spPr bwMode="auto">
              <a:xfrm>
                <a:off x="3844" y="1538"/>
                <a:ext cx="482" cy="792"/>
              </a:xfrm>
              <a:custGeom>
                <a:avLst/>
                <a:gdLst>
                  <a:gd name="T0" fmla="*/ 198 w 405"/>
                  <a:gd name="T1" fmla="*/ 0 h 742"/>
                  <a:gd name="T2" fmla="*/ 298 w 405"/>
                  <a:gd name="T3" fmla="*/ 90 h 742"/>
                  <a:gd name="T4" fmla="*/ 325 w 405"/>
                  <a:gd name="T5" fmla="*/ 182 h 742"/>
                  <a:gd name="T6" fmla="*/ 333 w 405"/>
                  <a:gd name="T7" fmla="*/ 289 h 742"/>
                  <a:gd name="T8" fmla="*/ 342 w 405"/>
                  <a:gd name="T9" fmla="*/ 428 h 742"/>
                  <a:gd name="T10" fmla="*/ 348 w 405"/>
                  <a:gd name="T11" fmla="*/ 697 h 742"/>
                  <a:gd name="T12" fmla="*/ 0 w 405"/>
                  <a:gd name="T13" fmla="*/ 701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5" h="742">
                    <a:moveTo>
                      <a:pt x="198" y="0"/>
                    </a:moveTo>
                    <a:cubicBezTo>
                      <a:pt x="213" y="15"/>
                      <a:pt x="277" y="60"/>
                      <a:pt x="298" y="90"/>
                    </a:cubicBezTo>
                    <a:cubicBezTo>
                      <a:pt x="319" y="120"/>
                      <a:pt x="318" y="148"/>
                      <a:pt x="325" y="182"/>
                    </a:cubicBezTo>
                    <a:cubicBezTo>
                      <a:pt x="331" y="216"/>
                      <a:pt x="330" y="248"/>
                      <a:pt x="333" y="289"/>
                    </a:cubicBezTo>
                    <a:cubicBezTo>
                      <a:pt x="335" y="331"/>
                      <a:pt x="340" y="360"/>
                      <a:pt x="342" y="428"/>
                    </a:cubicBezTo>
                    <a:cubicBezTo>
                      <a:pt x="344" y="496"/>
                      <a:pt x="405" y="652"/>
                      <a:pt x="348" y="697"/>
                    </a:cubicBezTo>
                    <a:cubicBezTo>
                      <a:pt x="291" y="742"/>
                      <a:pt x="72" y="700"/>
                      <a:pt x="0" y="701"/>
                    </a:cubicBezTo>
                  </a:path>
                </a:pathLst>
              </a:custGeom>
              <a:solidFill>
                <a:srgbClr val="FFB7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cmpd="sng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CN" altLang="en-US" sz="3200">
                  <a:solidFill>
                    <a:schemeClr val="tx1"/>
                  </a:solidFill>
                  <a:latin typeface="+mn-ea"/>
                  <a:ea typeface="+mn-ea"/>
                </a:endParaRPr>
              </a:p>
            </p:txBody>
          </p:sp>
          <p:grpSp>
            <p:nvGrpSpPr>
              <p:cNvPr id="21" name="Group 57"/>
              <p:cNvGrpSpPr>
                <a:grpSpLocks/>
              </p:cNvGrpSpPr>
              <p:nvPr/>
            </p:nvGrpSpPr>
            <p:grpSpPr bwMode="auto">
              <a:xfrm>
                <a:off x="3844" y="1508"/>
                <a:ext cx="439" cy="762"/>
                <a:chOff x="3844" y="1508"/>
                <a:chExt cx="439" cy="762"/>
              </a:xfrm>
            </p:grpSpPr>
            <p:sp>
              <p:nvSpPr>
                <p:cNvPr id="22" name="Freeform 58"/>
                <p:cNvSpPr>
                  <a:spLocks/>
                </p:cNvSpPr>
                <p:nvPr/>
              </p:nvSpPr>
              <p:spPr bwMode="auto">
                <a:xfrm>
                  <a:off x="3844" y="1508"/>
                  <a:ext cx="286" cy="762"/>
                </a:xfrm>
                <a:custGeom>
                  <a:avLst/>
                  <a:gdLst>
                    <a:gd name="T0" fmla="*/ 24 w 237"/>
                    <a:gd name="T1" fmla="*/ 605 h 605"/>
                    <a:gd name="T2" fmla="*/ 15 w 237"/>
                    <a:gd name="T3" fmla="*/ 321 h 605"/>
                    <a:gd name="T4" fmla="*/ 1 w 237"/>
                    <a:gd name="T5" fmla="*/ 194 h 605"/>
                    <a:gd name="T6" fmla="*/ 15 w 237"/>
                    <a:gd name="T7" fmla="*/ 82 h 605"/>
                    <a:gd name="T8" fmla="*/ 94 w 237"/>
                    <a:gd name="T9" fmla="*/ 12 h 605"/>
                    <a:gd name="T10" fmla="*/ 159 w 237"/>
                    <a:gd name="T11" fmla="*/ 12 h 605"/>
                    <a:gd name="T12" fmla="*/ 237 w 237"/>
                    <a:gd name="T13" fmla="*/ 40 h 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7" h="605">
                      <a:moveTo>
                        <a:pt x="24" y="605"/>
                      </a:moveTo>
                      <a:cubicBezTo>
                        <a:pt x="21" y="559"/>
                        <a:pt x="19" y="389"/>
                        <a:pt x="15" y="321"/>
                      </a:cubicBezTo>
                      <a:cubicBezTo>
                        <a:pt x="11" y="253"/>
                        <a:pt x="1" y="234"/>
                        <a:pt x="1" y="194"/>
                      </a:cubicBezTo>
                      <a:cubicBezTo>
                        <a:pt x="1" y="154"/>
                        <a:pt x="0" y="112"/>
                        <a:pt x="15" y="82"/>
                      </a:cubicBezTo>
                      <a:cubicBezTo>
                        <a:pt x="30" y="52"/>
                        <a:pt x="70" y="24"/>
                        <a:pt x="94" y="12"/>
                      </a:cubicBezTo>
                      <a:cubicBezTo>
                        <a:pt x="118" y="0"/>
                        <a:pt x="135" y="8"/>
                        <a:pt x="159" y="12"/>
                      </a:cubicBezTo>
                      <a:cubicBezTo>
                        <a:pt x="182" y="16"/>
                        <a:pt x="222" y="32"/>
                        <a:pt x="237" y="40"/>
                      </a:cubicBez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/>
                  <a:endParaRPr lang="zh-CN" altLang="en-US" sz="3200">
                    <a:solidFill>
                      <a:schemeClr val="tx1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3" name="Freeform 59"/>
                <p:cNvSpPr>
                  <a:spLocks/>
                </p:cNvSpPr>
                <p:nvPr/>
              </p:nvSpPr>
              <p:spPr bwMode="auto">
                <a:xfrm>
                  <a:off x="4124" y="1560"/>
                  <a:ext cx="159" cy="710"/>
                </a:xfrm>
                <a:custGeom>
                  <a:avLst/>
                  <a:gdLst>
                    <a:gd name="T0" fmla="*/ 0 w 159"/>
                    <a:gd name="T1" fmla="*/ 0 h 710"/>
                    <a:gd name="T2" fmla="*/ 85 w 159"/>
                    <a:gd name="T3" fmla="*/ 80 h 710"/>
                    <a:gd name="T4" fmla="*/ 116 w 159"/>
                    <a:gd name="T5" fmla="*/ 171 h 710"/>
                    <a:gd name="T6" fmla="*/ 124 w 159"/>
                    <a:gd name="T7" fmla="*/ 276 h 710"/>
                    <a:gd name="T8" fmla="*/ 136 w 159"/>
                    <a:gd name="T9" fmla="*/ 413 h 710"/>
                    <a:gd name="T10" fmla="*/ 136 w 159"/>
                    <a:gd name="T11" fmla="*/ 551 h 710"/>
                    <a:gd name="T12" fmla="*/ 159 w 159"/>
                    <a:gd name="T13" fmla="*/ 710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9" h="710">
                      <a:moveTo>
                        <a:pt x="0" y="0"/>
                      </a:moveTo>
                      <a:cubicBezTo>
                        <a:pt x="15" y="13"/>
                        <a:pt x="66" y="52"/>
                        <a:pt x="85" y="80"/>
                      </a:cubicBezTo>
                      <a:cubicBezTo>
                        <a:pt x="104" y="108"/>
                        <a:pt x="108" y="137"/>
                        <a:pt x="116" y="171"/>
                      </a:cubicBezTo>
                      <a:cubicBezTo>
                        <a:pt x="122" y="203"/>
                        <a:pt x="121" y="236"/>
                        <a:pt x="124" y="276"/>
                      </a:cubicBezTo>
                      <a:cubicBezTo>
                        <a:pt x="127" y="317"/>
                        <a:pt x="134" y="368"/>
                        <a:pt x="136" y="413"/>
                      </a:cubicBezTo>
                      <a:cubicBezTo>
                        <a:pt x="137" y="460"/>
                        <a:pt x="132" y="501"/>
                        <a:pt x="136" y="551"/>
                      </a:cubicBezTo>
                      <a:cubicBezTo>
                        <a:pt x="139" y="600"/>
                        <a:pt x="155" y="684"/>
                        <a:pt x="159" y="710"/>
                      </a:cubicBezTo>
                    </a:path>
                  </a:pathLst>
                </a:custGeom>
                <a:noFill/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l"/>
                  <a:endParaRPr lang="zh-CN" altLang="en-US" sz="3200">
                    <a:solidFill>
                      <a:schemeClr val="tx1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4" name="Freeform 60"/>
                <p:cNvSpPr>
                  <a:spLocks/>
                </p:cNvSpPr>
                <p:nvPr/>
              </p:nvSpPr>
              <p:spPr bwMode="auto">
                <a:xfrm rot="-201987">
                  <a:off x="3844" y="1508"/>
                  <a:ext cx="332" cy="340"/>
                </a:xfrm>
                <a:custGeom>
                  <a:avLst/>
                  <a:gdLst>
                    <a:gd name="T0" fmla="*/ 11 w 332"/>
                    <a:gd name="T1" fmla="*/ 147 h 300"/>
                    <a:gd name="T2" fmla="*/ 29 w 332"/>
                    <a:gd name="T3" fmla="*/ 218 h 300"/>
                    <a:gd name="T4" fmla="*/ 66 w 332"/>
                    <a:gd name="T5" fmla="*/ 273 h 300"/>
                    <a:gd name="T6" fmla="*/ 268 w 332"/>
                    <a:gd name="T7" fmla="*/ 275 h 300"/>
                    <a:gd name="T8" fmla="*/ 332 w 332"/>
                    <a:gd name="T9" fmla="*/ 124 h 300"/>
                    <a:gd name="T10" fmla="*/ 268 w 332"/>
                    <a:gd name="T11" fmla="*/ 21 h 300"/>
                    <a:gd name="T12" fmla="*/ 78 w 332"/>
                    <a:gd name="T13" fmla="*/ 11 h 300"/>
                    <a:gd name="T14" fmla="*/ 12 w 332"/>
                    <a:gd name="T15" fmla="*/ 89 h 300"/>
                    <a:gd name="T16" fmla="*/ 4 w 332"/>
                    <a:gd name="T17" fmla="*/ 153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2" h="300">
                      <a:moveTo>
                        <a:pt x="11" y="147"/>
                      </a:moveTo>
                      <a:cubicBezTo>
                        <a:pt x="14" y="159"/>
                        <a:pt x="20" y="197"/>
                        <a:pt x="29" y="218"/>
                      </a:cubicBezTo>
                      <a:cubicBezTo>
                        <a:pt x="38" y="239"/>
                        <a:pt x="26" y="264"/>
                        <a:pt x="66" y="273"/>
                      </a:cubicBezTo>
                      <a:cubicBezTo>
                        <a:pt x="106" y="282"/>
                        <a:pt x="224" y="300"/>
                        <a:pt x="268" y="275"/>
                      </a:cubicBezTo>
                      <a:cubicBezTo>
                        <a:pt x="312" y="251"/>
                        <a:pt x="332" y="167"/>
                        <a:pt x="332" y="124"/>
                      </a:cubicBezTo>
                      <a:cubicBezTo>
                        <a:pt x="332" y="81"/>
                        <a:pt x="309" y="40"/>
                        <a:pt x="268" y="21"/>
                      </a:cubicBezTo>
                      <a:cubicBezTo>
                        <a:pt x="226" y="1"/>
                        <a:pt x="120" y="0"/>
                        <a:pt x="78" y="11"/>
                      </a:cubicBezTo>
                      <a:cubicBezTo>
                        <a:pt x="36" y="22"/>
                        <a:pt x="24" y="65"/>
                        <a:pt x="12" y="89"/>
                      </a:cubicBezTo>
                      <a:cubicBezTo>
                        <a:pt x="0" y="113"/>
                        <a:pt x="6" y="140"/>
                        <a:pt x="4" y="153"/>
                      </a:cubicBezTo>
                    </a:path>
                  </a:pathLst>
                </a:custGeom>
                <a:solidFill>
                  <a:srgbClr val="FFDDDE"/>
                </a:solidFill>
                <a:ln w="28575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zh-CN" altLang="en-US" sz="3200">
                    <a:solidFill>
                      <a:schemeClr val="tx1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5" name="Freeform 61"/>
                <p:cNvSpPr>
                  <a:spLocks/>
                </p:cNvSpPr>
                <p:nvPr/>
              </p:nvSpPr>
              <p:spPr bwMode="auto">
                <a:xfrm rot="15905429">
                  <a:off x="3997" y="1893"/>
                  <a:ext cx="19" cy="126"/>
                </a:xfrm>
                <a:custGeom>
                  <a:avLst/>
                  <a:gdLst>
                    <a:gd name="T0" fmla="*/ 7 w 51"/>
                    <a:gd name="T1" fmla="*/ 0 h 256"/>
                    <a:gd name="T2" fmla="*/ 7 w 51"/>
                    <a:gd name="T3" fmla="*/ 160 h 256"/>
                    <a:gd name="T4" fmla="*/ 51 w 51"/>
                    <a:gd name="T5" fmla="*/ 256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zh-CN" altLang="en-US" sz="3200">
                    <a:solidFill>
                      <a:schemeClr val="tx1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6" name="Freeform 62"/>
                <p:cNvSpPr>
                  <a:spLocks/>
                </p:cNvSpPr>
                <p:nvPr/>
              </p:nvSpPr>
              <p:spPr bwMode="auto">
                <a:xfrm rot="15905429">
                  <a:off x="4048" y="1895"/>
                  <a:ext cx="19" cy="126"/>
                </a:xfrm>
                <a:custGeom>
                  <a:avLst/>
                  <a:gdLst>
                    <a:gd name="T0" fmla="*/ 7 w 51"/>
                    <a:gd name="T1" fmla="*/ 0 h 256"/>
                    <a:gd name="T2" fmla="*/ 7 w 51"/>
                    <a:gd name="T3" fmla="*/ 160 h 256"/>
                    <a:gd name="T4" fmla="*/ 51 w 51"/>
                    <a:gd name="T5" fmla="*/ 256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zh-CN" altLang="en-US" sz="3200">
                    <a:solidFill>
                      <a:schemeClr val="tx1"/>
                    </a:solidFill>
                    <a:latin typeface="+mn-ea"/>
                    <a:ea typeface="+mn-ea"/>
                  </a:endParaRPr>
                </a:p>
              </p:txBody>
            </p:sp>
            <p:sp>
              <p:nvSpPr>
                <p:cNvPr id="27" name="Freeform 63"/>
                <p:cNvSpPr>
                  <a:spLocks/>
                </p:cNvSpPr>
                <p:nvPr/>
              </p:nvSpPr>
              <p:spPr bwMode="auto">
                <a:xfrm rot="15905429">
                  <a:off x="4069" y="2184"/>
                  <a:ext cx="18" cy="130"/>
                </a:xfrm>
                <a:custGeom>
                  <a:avLst/>
                  <a:gdLst>
                    <a:gd name="T0" fmla="*/ 7 w 51"/>
                    <a:gd name="T1" fmla="*/ 0 h 256"/>
                    <a:gd name="T2" fmla="*/ 7 w 51"/>
                    <a:gd name="T3" fmla="*/ 160 h 256"/>
                    <a:gd name="T4" fmla="*/ 51 w 51"/>
                    <a:gd name="T5" fmla="*/ 256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zh-CN" altLang="en-US" sz="3200">
                    <a:solidFill>
                      <a:schemeClr val="tx1"/>
                    </a:solidFill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15" name="Line 64"/>
            <p:cNvSpPr>
              <a:spLocks noChangeShapeType="1"/>
            </p:cNvSpPr>
            <p:nvPr/>
          </p:nvSpPr>
          <p:spPr bwMode="auto">
            <a:xfrm>
              <a:off x="4581" y="1650"/>
              <a:ext cx="0" cy="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6" name="Line 65"/>
            <p:cNvSpPr>
              <a:spLocks noChangeShapeType="1"/>
            </p:cNvSpPr>
            <p:nvPr/>
          </p:nvSpPr>
          <p:spPr bwMode="auto">
            <a:xfrm>
              <a:off x="4581" y="1763"/>
              <a:ext cx="4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7" name="Line 66"/>
            <p:cNvSpPr>
              <a:spLocks noChangeShapeType="1"/>
            </p:cNvSpPr>
            <p:nvPr/>
          </p:nvSpPr>
          <p:spPr bwMode="auto">
            <a:xfrm>
              <a:off x="5006" y="1650"/>
              <a:ext cx="0" cy="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/>
              <a:endParaRPr lang="zh-CN" altLang="en-US" sz="3200">
                <a:solidFill>
                  <a:schemeClr val="tx1"/>
                </a:solidFill>
                <a:latin typeface="+mn-ea"/>
                <a:ea typeface="+mn-ea"/>
              </a:endParaRPr>
            </a:p>
          </p:txBody>
        </p:sp>
        <p:sp>
          <p:nvSpPr>
            <p:cNvPr id="18" name="Text Box 67"/>
            <p:cNvSpPr txBox="1">
              <a:spLocks noChangeArrowheads="1"/>
            </p:cNvSpPr>
            <p:nvPr/>
          </p:nvSpPr>
          <p:spPr bwMode="auto">
            <a:xfrm>
              <a:off x="4410" y="1191"/>
              <a:ext cx="761" cy="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sz="3200" dirty="0">
                  <a:solidFill>
                    <a:schemeClr val="tx1"/>
                  </a:solidFill>
                  <a:latin typeface="+mn-ea"/>
                  <a:ea typeface="+mn-ea"/>
                </a:rPr>
                <a:t>1cm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9144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250031" y="499628"/>
            <a:ext cx="4129021" cy="58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400" dirty="0">
                <a:solidFill>
                  <a:srgbClr val="FFF8FF"/>
                </a:solidFill>
                <a:latin typeface="Times New Roman" charset="0"/>
              </a:rPr>
              <a:t>3</a:t>
            </a:r>
            <a:r>
              <a:rPr lang="zh-CN" altLang="en-US" sz="3400" dirty="0">
                <a:solidFill>
                  <a:srgbClr val="FFF8FF"/>
                </a:solidFill>
                <a:latin typeface="Times New Roman" charset="0"/>
              </a:rPr>
              <a:t>．换算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76545" y="368660"/>
            <a:ext cx="261029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>
                <a:latin typeface="+mn-ea"/>
                <a:ea typeface="+mn-ea"/>
              </a:rPr>
              <a:t>3</a:t>
            </a:r>
            <a:r>
              <a:rPr kumimoji="1" lang="zh-CN" altLang="en-US" sz="3200" dirty="0" smtClean="0">
                <a:latin typeface="+mn-ea"/>
                <a:ea typeface="+mn-ea"/>
              </a:rPr>
              <a:t>．换算关系：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4" name="未命名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19" y="1043735"/>
            <a:ext cx="6885765" cy="5353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未命名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9835" y="953725"/>
            <a:ext cx="5914165" cy="57191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2148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>
            <a:off x="746575" y="2483895"/>
            <a:ext cx="7620000" cy="1874838"/>
            <a:chOff x="192" y="1939"/>
            <a:chExt cx="4800" cy="1181"/>
          </a:xfrm>
        </p:grpSpPr>
        <p:grpSp>
          <p:nvGrpSpPr>
            <p:cNvPr id="43012" name="Group 4"/>
            <p:cNvGrpSpPr>
              <a:grpSpLocks/>
            </p:cNvGrpSpPr>
            <p:nvPr/>
          </p:nvGrpSpPr>
          <p:grpSpPr bwMode="auto">
            <a:xfrm>
              <a:off x="192" y="1939"/>
              <a:ext cx="2208" cy="1085"/>
              <a:chOff x="192" y="1939"/>
              <a:chExt cx="2208" cy="1085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>
                <a:off x="192" y="2016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>
                <a:off x="528" y="201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528" y="2256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6" name="Line 8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864" y="2496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8" name="Line 10"/>
              <p:cNvSpPr>
                <a:spLocks noChangeShapeType="1"/>
              </p:cNvSpPr>
              <p:nvPr/>
            </p:nvSpPr>
            <p:spPr bwMode="auto">
              <a:xfrm>
                <a:off x="1200" y="24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19" name="Line 11"/>
              <p:cNvSpPr>
                <a:spLocks noChangeShapeType="1"/>
              </p:cNvSpPr>
              <p:nvPr/>
            </p:nvSpPr>
            <p:spPr bwMode="auto">
              <a:xfrm>
                <a:off x="1200" y="273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0" name="Text Box 12"/>
              <p:cNvSpPr txBox="1">
                <a:spLocks noChangeArrowheads="1"/>
              </p:cNvSpPr>
              <p:nvPr/>
            </p:nvSpPr>
            <p:spPr bwMode="auto">
              <a:xfrm>
                <a:off x="447" y="1939"/>
                <a:ext cx="62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400" dirty="0">
                    <a:solidFill>
                      <a:srgbClr val="000000"/>
                    </a:solidFill>
                    <a:latin typeface="Tahoma" charset="0"/>
                  </a:rPr>
                  <a:t>m</a:t>
                </a:r>
              </a:p>
            </p:txBody>
          </p:sp>
          <p:sp>
            <p:nvSpPr>
              <p:cNvPr id="43021" name="Text Box 13"/>
              <p:cNvSpPr txBox="1">
                <a:spLocks noChangeArrowheads="1"/>
              </p:cNvSpPr>
              <p:nvPr/>
            </p:nvSpPr>
            <p:spPr bwMode="auto">
              <a:xfrm>
                <a:off x="702" y="2194"/>
                <a:ext cx="9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400" dirty="0">
                    <a:solidFill>
                      <a:srgbClr val="000000"/>
                    </a:solidFill>
                    <a:latin typeface="Tahoma" charset="0"/>
                  </a:rPr>
                  <a:t>mm</a:t>
                </a:r>
              </a:p>
            </p:txBody>
          </p:sp>
          <p:sp>
            <p:nvSpPr>
              <p:cNvPr id="43022" name="Text Box 14"/>
              <p:cNvSpPr txBox="1">
                <a:spLocks noChangeArrowheads="1"/>
              </p:cNvSpPr>
              <p:nvPr/>
            </p:nvSpPr>
            <p:spPr bwMode="auto">
              <a:xfrm>
                <a:off x="1156" y="2450"/>
                <a:ext cx="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400">
                    <a:solidFill>
                      <a:srgbClr val="000000"/>
                    </a:solidFill>
                    <a:latin typeface="Tahoma" charset="0"/>
                  </a:rPr>
                  <a:t>um</a:t>
                </a:r>
              </a:p>
            </p:txBody>
          </p:sp>
          <p:sp>
            <p:nvSpPr>
              <p:cNvPr id="43023" name="Line 15"/>
              <p:cNvSpPr>
                <a:spLocks noChangeShapeType="1"/>
              </p:cNvSpPr>
              <p:nvPr/>
            </p:nvSpPr>
            <p:spPr bwMode="auto">
              <a:xfrm>
                <a:off x="1584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4" name="Line 16"/>
              <p:cNvSpPr>
                <a:spLocks noChangeShapeType="1"/>
              </p:cNvSpPr>
              <p:nvPr/>
            </p:nvSpPr>
            <p:spPr bwMode="auto">
              <a:xfrm>
                <a:off x="1584" y="297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25" name="Text Box 17"/>
              <p:cNvSpPr txBox="1">
                <a:spLocks noChangeArrowheads="1"/>
              </p:cNvSpPr>
              <p:nvPr/>
            </p:nvSpPr>
            <p:spPr bwMode="auto">
              <a:xfrm>
                <a:off x="1632" y="2736"/>
                <a:ext cx="76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2400">
                    <a:solidFill>
                      <a:srgbClr val="000000"/>
                    </a:solidFill>
                    <a:latin typeface="Tahoma" charset="0"/>
                  </a:rPr>
                  <a:t>nm</a:t>
                </a:r>
              </a:p>
            </p:txBody>
          </p:sp>
        </p:grpSp>
        <p:sp>
          <p:nvSpPr>
            <p:cNvPr id="43028" name="Line 20"/>
            <p:cNvSpPr>
              <a:spLocks noChangeShapeType="1"/>
            </p:cNvSpPr>
            <p:nvPr/>
          </p:nvSpPr>
          <p:spPr bwMode="auto">
            <a:xfrm>
              <a:off x="192" y="201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29" name="Line 21"/>
            <p:cNvSpPr>
              <a:spLocks noChangeShapeType="1"/>
            </p:cNvSpPr>
            <p:nvPr/>
          </p:nvSpPr>
          <p:spPr bwMode="auto">
            <a:xfrm>
              <a:off x="528" y="201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0" name="Line 22"/>
            <p:cNvSpPr>
              <a:spLocks noChangeShapeType="1"/>
            </p:cNvSpPr>
            <p:nvPr/>
          </p:nvSpPr>
          <p:spPr bwMode="auto">
            <a:xfrm>
              <a:off x="528" y="225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1" name="Line 23"/>
            <p:cNvSpPr>
              <a:spLocks noChangeShapeType="1"/>
            </p:cNvSpPr>
            <p:nvPr/>
          </p:nvSpPr>
          <p:spPr bwMode="auto">
            <a:xfrm>
              <a:off x="864" y="225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2" name="Line 24"/>
            <p:cNvSpPr>
              <a:spLocks noChangeShapeType="1"/>
            </p:cNvSpPr>
            <p:nvPr/>
          </p:nvSpPr>
          <p:spPr bwMode="auto">
            <a:xfrm>
              <a:off x="864" y="249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3" name="Line 25"/>
            <p:cNvSpPr>
              <a:spLocks noChangeShapeType="1"/>
            </p:cNvSpPr>
            <p:nvPr/>
          </p:nvSpPr>
          <p:spPr bwMode="auto">
            <a:xfrm>
              <a:off x="1200" y="249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4" name="Line 26"/>
            <p:cNvSpPr>
              <a:spLocks noChangeShapeType="1"/>
            </p:cNvSpPr>
            <p:nvPr/>
          </p:nvSpPr>
          <p:spPr bwMode="auto">
            <a:xfrm>
              <a:off x="1200" y="273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8" name="Line 30"/>
            <p:cNvSpPr>
              <a:spLocks noChangeShapeType="1"/>
            </p:cNvSpPr>
            <p:nvPr/>
          </p:nvSpPr>
          <p:spPr bwMode="auto">
            <a:xfrm>
              <a:off x="1584" y="27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39" name="Line 31"/>
            <p:cNvSpPr>
              <a:spLocks noChangeShapeType="1"/>
            </p:cNvSpPr>
            <p:nvPr/>
          </p:nvSpPr>
          <p:spPr bwMode="auto">
            <a:xfrm>
              <a:off x="1584" y="297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43" name="Line 35"/>
            <p:cNvSpPr>
              <a:spLocks noChangeShapeType="1"/>
            </p:cNvSpPr>
            <p:nvPr/>
          </p:nvSpPr>
          <p:spPr bwMode="auto">
            <a:xfrm>
              <a:off x="3120" y="23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44" name="Line 36"/>
            <p:cNvSpPr>
              <a:spLocks noChangeShapeType="1"/>
            </p:cNvSpPr>
            <p:nvPr/>
          </p:nvSpPr>
          <p:spPr bwMode="auto">
            <a:xfrm>
              <a:off x="3456" y="23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45" name="Line 37"/>
            <p:cNvSpPr>
              <a:spLocks noChangeShapeType="1"/>
            </p:cNvSpPr>
            <p:nvPr/>
          </p:nvSpPr>
          <p:spPr bwMode="auto">
            <a:xfrm>
              <a:off x="3456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46" name="Line 38"/>
            <p:cNvSpPr>
              <a:spLocks noChangeShapeType="1"/>
            </p:cNvSpPr>
            <p:nvPr/>
          </p:nvSpPr>
          <p:spPr bwMode="auto">
            <a:xfrm>
              <a:off x="3792" y="259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47" name="Line 39"/>
            <p:cNvSpPr>
              <a:spLocks noChangeShapeType="1"/>
            </p:cNvSpPr>
            <p:nvPr/>
          </p:nvSpPr>
          <p:spPr bwMode="auto">
            <a:xfrm>
              <a:off x="3792" y="283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48" name="Text Box 40"/>
            <p:cNvSpPr txBox="1">
              <a:spLocks noChangeArrowheads="1"/>
            </p:cNvSpPr>
            <p:nvPr/>
          </p:nvSpPr>
          <p:spPr bwMode="auto">
            <a:xfrm>
              <a:off x="3120" y="2112"/>
              <a:ext cx="6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Tahoma" charset="0"/>
                </a:rPr>
                <a:t>m</a:t>
              </a:r>
            </a:p>
          </p:txBody>
        </p:sp>
        <p:sp>
          <p:nvSpPr>
            <p:cNvPr id="43049" name="Text Box 41"/>
            <p:cNvSpPr txBox="1">
              <a:spLocks noChangeArrowheads="1"/>
            </p:cNvSpPr>
            <p:nvPr/>
          </p:nvSpPr>
          <p:spPr bwMode="auto">
            <a:xfrm>
              <a:off x="3396" y="230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 dirty="0" err="1">
                  <a:solidFill>
                    <a:srgbClr val="000000"/>
                  </a:solidFill>
                  <a:latin typeface="Tahoma" charset="0"/>
                </a:rPr>
                <a:t>dm</a:t>
              </a:r>
              <a:endParaRPr kumimoji="1" lang="en-US" altLang="zh-CN" sz="2400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43050" name="Text Box 42"/>
            <p:cNvSpPr txBox="1">
              <a:spLocks noChangeArrowheads="1"/>
            </p:cNvSpPr>
            <p:nvPr/>
          </p:nvSpPr>
          <p:spPr bwMode="auto">
            <a:xfrm>
              <a:off x="3840" y="2592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Tahoma" charset="0"/>
                </a:rPr>
                <a:t>cm</a:t>
              </a:r>
            </a:p>
          </p:txBody>
        </p:sp>
        <p:sp>
          <p:nvSpPr>
            <p:cNvPr id="43051" name="Line 43"/>
            <p:cNvSpPr>
              <a:spLocks noChangeShapeType="1"/>
            </p:cNvSpPr>
            <p:nvPr/>
          </p:nvSpPr>
          <p:spPr bwMode="auto">
            <a:xfrm>
              <a:off x="4176" y="283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52" name="Line 44"/>
            <p:cNvSpPr>
              <a:spLocks noChangeShapeType="1"/>
            </p:cNvSpPr>
            <p:nvPr/>
          </p:nvSpPr>
          <p:spPr bwMode="auto">
            <a:xfrm>
              <a:off x="4176" y="307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053" name="Text Box 45"/>
            <p:cNvSpPr txBox="1">
              <a:spLocks noChangeArrowheads="1"/>
            </p:cNvSpPr>
            <p:nvPr/>
          </p:nvSpPr>
          <p:spPr bwMode="auto">
            <a:xfrm>
              <a:off x="4224" y="2832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>
                  <a:solidFill>
                    <a:srgbClr val="000000"/>
                  </a:solidFill>
                  <a:latin typeface="Tahoma" charset="0"/>
                </a:rPr>
                <a:t>mm</a:t>
              </a:r>
            </a:p>
          </p:txBody>
        </p:sp>
      </p:grpSp>
      <p:sp>
        <p:nvSpPr>
          <p:cNvPr id="43061" name="Text Box 53"/>
          <p:cNvSpPr txBox="1">
            <a:spLocks noChangeArrowheads="1"/>
          </p:cNvSpPr>
          <p:nvPr/>
        </p:nvSpPr>
        <p:spPr bwMode="auto">
          <a:xfrm>
            <a:off x="386535" y="2123855"/>
            <a:ext cx="9901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00"/>
                </a:solidFill>
              </a:rPr>
              <a:t>   km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01670" y="1898830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3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231740" y="2348880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3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951820" y="2888940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3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71900" y="3293985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3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355723" y="2483895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1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137285" y="2978950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1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902370" y="3429000"/>
            <a:ext cx="64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 smtClean="0">
                <a:solidFill>
                  <a:srgbClr val="FF0000"/>
                </a:solidFill>
              </a:rPr>
              <a:t>1</a:t>
            </a:r>
            <a:endParaRPr kumimoji="1" lang="zh-CN" altLang="en-US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4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未命名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106" y="134698"/>
            <a:ext cx="7137401" cy="572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未命名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4665" y="3206638"/>
            <a:ext cx="5866178" cy="33188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7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31540" y="368660"/>
            <a:ext cx="337537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>
                <a:latin typeface="+mn-ea"/>
                <a:ea typeface="+mn-ea"/>
              </a:rPr>
              <a:t>4</a:t>
            </a:r>
            <a:r>
              <a:rPr kumimoji="1" lang="zh-CN" altLang="en-US" sz="3200" dirty="0" smtClean="0">
                <a:latin typeface="+mn-ea"/>
                <a:ea typeface="+mn-ea"/>
              </a:rPr>
              <a:t>．长度常见估值：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81590" y="1088740"/>
            <a:ext cx="531059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en-US" altLang="zh-CN" sz="3200" dirty="0" smtClean="0">
                <a:latin typeface="+mn-ea"/>
                <a:ea typeface="+mn-ea"/>
              </a:rPr>
              <a:t>1</a:t>
            </a:r>
            <a:r>
              <a:rPr kumimoji="1" lang="zh-CN" altLang="en-US" sz="3200" dirty="0" smtClean="0">
                <a:latin typeface="+mn-ea"/>
                <a:ea typeface="+mn-ea"/>
              </a:rPr>
              <a:t>）中学生的平均身高接近：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327194" y="1088740"/>
            <a:ext cx="121513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160cm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81590" y="1763815"/>
            <a:ext cx="396044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>
                <a:latin typeface="+mn-ea"/>
                <a:ea typeface="+mn-ea"/>
              </a:rPr>
              <a:t>2</a:t>
            </a:r>
            <a:r>
              <a:rPr kumimoji="1" lang="zh-CN" altLang="en-US" sz="3200" dirty="0" smtClean="0">
                <a:latin typeface="+mn-ea"/>
                <a:ea typeface="+mn-ea"/>
              </a:rPr>
              <a:t>）课桌的高度为：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932040" y="1763815"/>
            <a:ext cx="108012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7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5cm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81590" y="2483895"/>
            <a:ext cx="531059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>
                <a:latin typeface="+mn-ea"/>
                <a:ea typeface="+mn-ea"/>
              </a:rPr>
              <a:t>3</a:t>
            </a:r>
            <a:r>
              <a:rPr kumimoji="1" lang="zh-CN" altLang="en-US" sz="3200" dirty="0" smtClean="0">
                <a:latin typeface="+mn-ea"/>
                <a:ea typeface="+mn-ea"/>
              </a:rPr>
              <a:t>）一根签字笔的长度为：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327195" y="2483895"/>
            <a:ext cx="108012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5cm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1590" y="3203975"/>
            <a:ext cx="454550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>
                <a:latin typeface="+mn-ea"/>
                <a:ea typeface="+mn-ea"/>
              </a:rPr>
              <a:t>4</a:t>
            </a:r>
            <a:r>
              <a:rPr kumimoji="1" lang="zh-CN" altLang="en-US" sz="3200" dirty="0" smtClean="0">
                <a:latin typeface="+mn-ea"/>
                <a:ea typeface="+mn-ea"/>
              </a:rPr>
              <a:t>）</a:t>
            </a:r>
            <a:r>
              <a:rPr kumimoji="1" lang="en-US" altLang="zh-CN" sz="3200" dirty="0" smtClean="0">
                <a:latin typeface="+mn-ea"/>
                <a:ea typeface="+mn-ea"/>
              </a:rPr>
              <a:t>1</a:t>
            </a:r>
            <a:r>
              <a:rPr kumimoji="1" lang="zh-CN" altLang="en-US" sz="3200" dirty="0" smtClean="0">
                <a:latin typeface="+mn-ea"/>
                <a:ea typeface="+mn-ea"/>
              </a:rPr>
              <a:t>元硬币的直径为：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07115" y="3203975"/>
            <a:ext cx="108012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cm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81590" y="4014065"/>
            <a:ext cx="531059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>
                <a:latin typeface="+mn-ea"/>
                <a:ea typeface="+mn-ea"/>
              </a:rPr>
              <a:t>5</a:t>
            </a:r>
            <a:r>
              <a:rPr kumimoji="1" lang="zh-CN" altLang="en-US" sz="3200" dirty="0" smtClean="0">
                <a:latin typeface="+mn-ea"/>
                <a:ea typeface="+mn-ea"/>
              </a:rPr>
              <a:t>）中学生的平均身高接近：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27194" y="4014065"/>
            <a:ext cx="1485166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4.6cm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81590" y="4779150"/>
            <a:ext cx="472552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>
                <a:latin typeface="+mn-ea"/>
                <a:ea typeface="+mn-ea"/>
              </a:rPr>
              <a:t>6</a:t>
            </a:r>
            <a:r>
              <a:rPr kumimoji="1" lang="zh-CN" altLang="en-US" sz="3200" dirty="0" smtClean="0">
                <a:latin typeface="+mn-ea"/>
                <a:ea typeface="+mn-ea"/>
              </a:rPr>
              <a:t>）物理课本的长和宽：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697124" y="4779150"/>
            <a:ext cx="229525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6cm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；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18cm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881590" y="5499230"/>
            <a:ext cx="400544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 smtClean="0">
                <a:latin typeface="+mn-ea"/>
                <a:ea typeface="+mn-ea"/>
              </a:rPr>
              <a:t>7</a:t>
            </a:r>
            <a:r>
              <a:rPr kumimoji="1" lang="zh-CN" altLang="en-US" sz="3200" dirty="0" smtClean="0">
                <a:latin typeface="+mn-ea"/>
                <a:ea typeface="+mn-ea"/>
              </a:rPr>
              <a:t>）一层楼的高度：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42031" y="5499230"/>
            <a:ext cx="63007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81591" y="6129300"/>
            <a:ext cx="396044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latin typeface="+mn-ea"/>
                <a:ea typeface="+mn-ea"/>
              </a:rPr>
              <a:t>（</a:t>
            </a:r>
            <a:r>
              <a:rPr kumimoji="1" lang="zh-CN" altLang="zh-CN" sz="3200" dirty="0">
                <a:latin typeface="+mn-ea"/>
                <a:ea typeface="+mn-ea"/>
              </a:rPr>
              <a:t>8</a:t>
            </a:r>
            <a:r>
              <a:rPr kumimoji="1" lang="zh-CN" altLang="en-US" sz="3200" dirty="0" smtClean="0">
                <a:latin typeface="+mn-ea"/>
                <a:ea typeface="+mn-ea"/>
              </a:rPr>
              <a:t>）门的高度：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076945" y="6129300"/>
            <a:ext cx="63007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zh-CN" sz="3200" dirty="0">
                <a:solidFill>
                  <a:srgbClr val="FF0000"/>
                </a:solidFill>
                <a:latin typeface="+mn-ea"/>
                <a:ea typeface="+mn-ea"/>
              </a:rPr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8953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118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5" y="728700"/>
            <a:ext cx="7979514" cy="486054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56765" y="5769260"/>
            <a:ext cx="1485166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长：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5m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932039" y="5769260"/>
            <a:ext cx="175519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宽：</a:t>
            </a:r>
            <a:r>
              <a:rPr kumimoji="1"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.3m</a:t>
            </a:r>
            <a:endParaRPr kumimoji="1" lang="en-US" altLang="zh-CN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92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701570" y="2663915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6000" dirty="0" smtClean="0"/>
              <a:t>测量活动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83395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41530" y="323655"/>
            <a:ext cx="4052910" cy="67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3800" dirty="0">
                <a:latin typeface="Times New Roman" charset="0"/>
              </a:rPr>
              <a:t>二、长度的测量</a:t>
            </a:r>
            <a:r>
              <a:rPr kumimoji="1" lang="zh-CN" altLang="en-US" sz="3600" dirty="0">
                <a:latin typeface="Times New Roman" charset="0"/>
              </a:rPr>
              <a:t>：</a:t>
            </a:r>
          </a:p>
        </p:txBody>
      </p:sp>
      <p:grpSp>
        <p:nvGrpSpPr>
          <p:cNvPr id="7186" name="Group 18"/>
          <p:cNvGrpSpPr>
            <a:grpSpLocks/>
          </p:cNvGrpSpPr>
          <p:nvPr/>
        </p:nvGrpSpPr>
        <p:grpSpPr bwMode="auto">
          <a:xfrm>
            <a:off x="521550" y="2213865"/>
            <a:ext cx="4386262" cy="1997075"/>
            <a:chOff x="343" y="1423"/>
            <a:chExt cx="2763" cy="1258"/>
          </a:xfrm>
        </p:grpSpPr>
        <p:pic>
          <p:nvPicPr>
            <p:cNvPr id="7182" name="Picture 5" descr="37_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" y="1423"/>
              <a:ext cx="1984" cy="1258"/>
            </a:xfrm>
            <a:prstGeom prst="rect">
              <a:avLst/>
            </a:prstGeom>
            <a:noFill/>
            <a:ln w="76200" cmpd="tri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3" name="Text Box 9"/>
            <p:cNvSpPr txBox="1">
              <a:spLocks noChangeArrowheads="1"/>
            </p:cNvSpPr>
            <p:nvPr/>
          </p:nvSpPr>
          <p:spPr bwMode="auto">
            <a:xfrm>
              <a:off x="2311" y="1820"/>
              <a:ext cx="79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zh-CN" altLang="en-US" sz="2800" dirty="0">
                  <a:latin typeface="宋体" charset="0"/>
                </a:rPr>
                <a:t>刻度尺</a:t>
              </a:r>
            </a:p>
          </p:txBody>
        </p:sp>
      </p:grpSp>
      <p:grpSp>
        <p:nvGrpSpPr>
          <p:cNvPr id="7187" name="Group 19"/>
          <p:cNvGrpSpPr>
            <a:grpSpLocks/>
          </p:cNvGrpSpPr>
          <p:nvPr/>
        </p:nvGrpSpPr>
        <p:grpSpPr bwMode="auto">
          <a:xfrm>
            <a:off x="5292080" y="2213865"/>
            <a:ext cx="3195355" cy="1935215"/>
            <a:chOff x="3674" y="1423"/>
            <a:chExt cx="1815" cy="1077"/>
          </a:xfrm>
        </p:grpSpPr>
        <p:pic>
          <p:nvPicPr>
            <p:cNvPr id="7178" name="Picture 8" descr="012008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" y="1423"/>
              <a:ext cx="1077" cy="1077"/>
            </a:xfrm>
            <a:prstGeom prst="rect">
              <a:avLst/>
            </a:prstGeom>
            <a:noFill/>
            <a:ln w="76200" cmpd="tri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>
              <a:off x="4920" y="1650"/>
              <a:ext cx="56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zh-CN" altLang="en-US" sz="2800" dirty="0">
                  <a:latin typeface="宋体" charset="0"/>
                </a:rPr>
                <a:t>卷尺</a:t>
              </a:r>
            </a:p>
          </p:txBody>
        </p:sp>
      </p:grpSp>
      <p:sp>
        <p:nvSpPr>
          <p:cNvPr id="9233" name="Text Box 6"/>
          <p:cNvSpPr txBox="1">
            <a:spLocks noChangeArrowheads="1"/>
          </p:cNvSpPr>
          <p:nvPr/>
        </p:nvSpPr>
        <p:spPr bwMode="auto">
          <a:xfrm>
            <a:off x="701571" y="1178750"/>
            <a:ext cx="4500500" cy="71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en-US" altLang="zh-CN" sz="3400" dirty="0">
                <a:latin typeface="宋体" charset="0"/>
              </a:rPr>
              <a:t>1</a:t>
            </a:r>
            <a:r>
              <a:rPr kumimoji="1" lang="zh-CN" altLang="en-US" sz="3400" dirty="0">
                <a:latin typeface="宋体" charset="0"/>
              </a:rPr>
              <a:t>．基本工具：</a:t>
            </a:r>
            <a:r>
              <a:rPr kumimoji="1" lang="zh-CN" altLang="en-US" sz="3400" dirty="0">
                <a:solidFill>
                  <a:srgbClr val="FF0000"/>
                </a:solidFill>
                <a:latin typeface="宋体" charset="0"/>
              </a:rPr>
              <a:t>刻度尺</a:t>
            </a:r>
            <a:r>
              <a:rPr kumimoji="1" lang="zh-CN" altLang="en-US" sz="3400" dirty="0">
                <a:latin typeface="宋体" charset="0"/>
              </a:rPr>
              <a:t> </a:t>
            </a:r>
          </a:p>
        </p:txBody>
      </p:sp>
      <p:grpSp>
        <p:nvGrpSpPr>
          <p:cNvPr id="7189" name="Group 21"/>
          <p:cNvGrpSpPr>
            <a:grpSpLocks/>
          </p:cNvGrpSpPr>
          <p:nvPr/>
        </p:nvGrpSpPr>
        <p:grpSpPr bwMode="auto">
          <a:xfrm>
            <a:off x="3131840" y="4599130"/>
            <a:ext cx="3825874" cy="1939925"/>
            <a:chOff x="2852" y="2699"/>
            <a:chExt cx="2410" cy="1222"/>
          </a:xfrm>
        </p:grpSpPr>
        <p:pic>
          <p:nvPicPr>
            <p:cNvPr id="7176" name="Picture 7" descr="plasticrul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" y="2699"/>
              <a:ext cx="1737" cy="1222"/>
            </a:xfrm>
            <a:prstGeom prst="rect">
              <a:avLst/>
            </a:prstGeom>
            <a:noFill/>
            <a:ln w="76200" cmpd="tri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5" name="Text Box 11"/>
            <p:cNvSpPr txBox="1">
              <a:spLocks noChangeArrowheads="1"/>
            </p:cNvSpPr>
            <p:nvPr/>
          </p:nvSpPr>
          <p:spPr bwMode="auto">
            <a:xfrm>
              <a:off x="4693" y="3152"/>
              <a:ext cx="56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zh-CN" altLang="en-US" sz="2800" dirty="0">
                  <a:latin typeface="宋体" charset="0"/>
                </a:rPr>
                <a:t>皮尺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3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143635"/>
            <a:ext cx="6084447" cy="3853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30" y="3744035"/>
            <a:ext cx="4905545" cy="277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4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3671900" y="5634245"/>
            <a:ext cx="182613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3200" dirty="0"/>
              <a:t>游标卡尺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881590" y="638690"/>
            <a:ext cx="7425825" cy="4725525"/>
            <a:chOff x="881590" y="638690"/>
            <a:chExt cx="7425825" cy="47255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590" y="638690"/>
              <a:ext cx="7425825" cy="4725525"/>
            </a:xfrm>
            <a:prstGeom prst="rect">
              <a:avLst/>
            </a:prstGeom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6597225" y="4779150"/>
              <a:ext cx="1620179" cy="584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 lIns="91435" tIns="45718" rIns="91435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endParaRPr lang="zh-CN" alt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6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00" y="1043735"/>
            <a:ext cx="5457123" cy="4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21878"/>
          <a:stretch/>
        </p:blipFill>
        <p:spPr>
          <a:xfrm>
            <a:off x="566555" y="1538790"/>
            <a:ext cx="8178555" cy="3505049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66855" y="5814265"/>
            <a:ext cx="22365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3200" dirty="0"/>
              <a:t>螺旋测微器</a:t>
            </a:r>
          </a:p>
        </p:txBody>
      </p:sp>
    </p:spTree>
    <p:extLst>
      <p:ext uri="{BB962C8B-B14F-4D97-AF65-F5344CB8AC3E}">
        <p14:creationId xmlns:p14="http://schemas.microsoft.com/office/powerpoint/2010/main" val="21113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96525" y="323655"/>
            <a:ext cx="3555395" cy="61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400" dirty="0">
                <a:latin typeface="宋体" charset="0"/>
              </a:rPr>
              <a:t>2</a:t>
            </a:r>
            <a:r>
              <a:rPr lang="zh-CN" altLang="en-US" sz="3400" dirty="0">
                <a:latin typeface="宋体" charset="0"/>
              </a:rPr>
              <a:t>．刻度尺使用</a:t>
            </a:r>
          </a:p>
        </p:txBody>
      </p:sp>
      <p:sp>
        <p:nvSpPr>
          <p:cNvPr id="11282" name="Text Box 8"/>
          <p:cNvSpPr txBox="1">
            <a:spLocks noChangeArrowheads="1"/>
          </p:cNvSpPr>
          <p:nvPr/>
        </p:nvSpPr>
        <p:spPr bwMode="auto">
          <a:xfrm>
            <a:off x="2456765" y="1223755"/>
            <a:ext cx="63007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zh-CN" altLang="en-US" sz="2800" dirty="0">
                <a:latin typeface="宋体" charset="0"/>
              </a:rPr>
              <a:t>使用前认清刻度尺的</a:t>
            </a: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单位</a:t>
            </a:r>
            <a:r>
              <a:rPr kumimoji="1" lang="zh-CN" altLang="en-US" sz="2800" dirty="0">
                <a:latin typeface="宋体" charset="0"/>
              </a:rPr>
              <a:t>、</a:t>
            </a: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零刻度线</a:t>
            </a:r>
            <a:r>
              <a:rPr kumimoji="1" lang="zh-CN" altLang="en-US" sz="2800" dirty="0">
                <a:latin typeface="宋体" charset="0"/>
              </a:rPr>
              <a:t>的位置、</a:t>
            </a: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量程</a:t>
            </a:r>
            <a:r>
              <a:rPr kumimoji="1" lang="zh-CN" altLang="en-US" sz="2800" dirty="0">
                <a:latin typeface="宋体" charset="0"/>
              </a:rPr>
              <a:t>、</a:t>
            </a: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分度值</a:t>
            </a:r>
            <a:r>
              <a:rPr kumimoji="1" lang="zh-CN" altLang="en-US" sz="2800" dirty="0">
                <a:latin typeface="宋体" charset="0"/>
              </a:rPr>
              <a:t>。</a:t>
            </a:r>
          </a:p>
        </p:txBody>
      </p:sp>
      <p:sp>
        <p:nvSpPr>
          <p:cNvPr id="11294" name="Text Box 20"/>
          <p:cNvSpPr txBox="1">
            <a:spLocks noChangeArrowheads="1"/>
          </p:cNvSpPr>
          <p:nvPr/>
        </p:nvSpPr>
        <p:spPr bwMode="auto">
          <a:xfrm>
            <a:off x="746575" y="1268760"/>
            <a:ext cx="1807703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2800" dirty="0">
                <a:latin typeface="宋体" charset="0"/>
              </a:rPr>
              <a:t>（</a:t>
            </a:r>
            <a:r>
              <a:rPr lang="en-US" altLang="zh-CN" sz="2800" dirty="0">
                <a:latin typeface="宋体" charset="0"/>
              </a:rPr>
              <a:t>1</a:t>
            </a:r>
            <a:r>
              <a:rPr lang="zh-CN" altLang="en-US" sz="2800" dirty="0">
                <a:latin typeface="宋体" charset="0"/>
              </a:rPr>
              <a:t>）认：</a:t>
            </a:r>
          </a:p>
        </p:txBody>
      </p: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0" y="3024189"/>
            <a:ext cx="9144000" cy="3424237"/>
            <a:chOff x="0" y="1905"/>
            <a:chExt cx="5760" cy="2157"/>
          </a:xfrm>
        </p:grpSpPr>
        <p:grpSp>
          <p:nvGrpSpPr>
            <p:cNvPr id="9243" name="Group 27"/>
            <p:cNvGrpSpPr>
              <a:grpSpLocks/>
            </p:cNvGrpSpPr>
            <p:nvPr/>
          </p:nvGrpSpPr>
          <p:grpSpPr bwMode="auto">
            <a:xfrm>
              <a:off x="0" y="1905"/>
              <a:ext cx="5760" cy="2157"/>
              <a:chOff x="0" y="1905"/>
              <a:chExt cx="5760" cy="2157"/>
            </a:xfrm>
          </p:grpSpPr>
          <p:pic>
            <p:nvPicPr>
              <p:cNvPr id="9222" name="Picture 10" descr="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85"/>
                <a:ext cx="5760" cy="1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3" name="Line 11"/>
              <p:cNvSpPr>
                <a:spLocks noChangeShapeType="1"/>
              </p:cNvSpPr>
              <p:nvPr/>
            </p:nvSpPr>
            <p:spPr bwMode="auto">
              <a:xfrm flipH="1" flipV="1">
                <a:off x="793" y="3432"/>
                <a:ext cx="1860" cy="386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 type="triangle" w="med" len="med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endParaRPr lang="zh-CN" altLang="en-US">
                  <a:ln>
                    <a:solidFill>
                      <a:srgbClr val="FFFF00"/>
                    </a:solidFill>
                  </a:ln>
                </a:endParaRPr>
              </a:p>
            </p:txBody>
          </p:sp>
          <p:sp>
            <p:nvSpPr>
              <p:cNvPr id="9224" name="Text Box 12"/>
              <p:cNvSpPr txBox="1">
                <a:spLocks noChangeArrowheads="1"/>
              </p:cNvSpPr>
              <p:nvPr/>
            </p:nvSpPr>
            <p:spPr bwMode="auto">
              <a:xfrm>
                <a:off x="2653" y="3732"/>
                <a:ext cx="998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kumimoji="1" lang="zh-CN" altLang="en-US" sz="2800" dirty="0">
                    <a:latin typeface="宋体" charset="0"/>
                  </a:rPr>
                  <a:t>单位</a:t>
                </a:r>
              </a:p>
            </p:txBody>
          </p:sp>
          <p:sp>
            <p:nvSpPr>
              <p:cNvPr id="9225" name="Line 13"/>
              <p:cNvSpPr>
                <a:spLocks noChangeShapeType="1"/>
              </p:cNvSpPr>
              <p:nvPr/>
            </p:nvSpPr>
            <p:spPr bwMode="auto">
              <a:xfrm flipH="1">
                <a:off x="300" y="2232"/>
                <a:ext cx="675" cy="69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26" name="Text Box 14"/>
              <p:cNvSpPr txBox="1">
                <a:spLocks noChangeArrowheads="1"/>
              </p:cNvSpPr>
              <p:nvPr/>
            </p:nvSpPr>
            <p:spPr bwMode="auto">
              <a:xfrm>
                <a:off x="527" y="1975"/>
                <a:ext cx="1361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kumimoji="1" lang="zh-CN" altLang="en-US" sz="2800" dirty="0">
                    <a:latin typeface="宋体" charset="0"/>
                  </a:rPr>
                  <a:t>零刻度线</a:t>
                </a:r>
              </a:p>
            </p:txBody>
          </p:sp>
          <p:sp>
            <p:nvSpPr>
              <p:cNvPr id="9228" name="Text Box 16"/>
              <p:cNvSpPr txBox="1">
                <a:spLocks noChangeArrowheads="1"/>
              </p:cNvSpPr>
              <p:nvPr/>
            </p:nvSpPr>
            <p:spPr bwMode="auto">
              <a:xfrm>
                <a:off x="2536" y="1905"/>
                <a:ext cx="883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kumimoji="1" lang="zh-CN" altLang="en-US" sz="2800" dirty="0">
                    <a:latin typeface="宋体" charset="0"/>
                  </a:rPr>
                  <a:t>量程</a:t>
                </a:r>
              </a:p>
            </p:txBody>
          </p:sp>
          <p:sp>
            <p:nvSpPr>
              <p:cNvPr id="9229" name="Text Box 17"/>
              <p:cNvSpPr txBox="1">
                <a:spLocks noChangeArrowheads="1"/>
              </p:cNvSpPr>
              <p:nvPr/>
            </p:nvSpPr>
            <p:spPr bwMode="auto">
              <a:xfrm>
                <a:off x="3383" y="3205"/>
                <a:ext cx="795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kumimoji="1" lang="zh-CN" altLang="en-US" sz="2800">
                    <a:latin typeface="宋体" charset="0"/>
                  </a:rPr>
                  <a:t>分度值</a:t>
                </a:r>
              </a:p>
            </p:txBody>
          </p:sp>
          <p:sp>
            <p:nvSpPr>
              <p:cNvPr id="9233" name="AutoShape 17"/>
              <p:cNvSpPr>
                <a:spLocks/>
              </p:cNvSpPr>
              <p:nvPr/>
            </p:nvSpPr>
            <p:spPr bwMode="auto">
              <a:xfrm rot="-5400000">
                <a:off x="2724" y="-235"/>
                <a:ext cx="283" cy="5188"/>
              </a:xfrm>
              <a:prstGeom prst="rightBrace">
                <a:avLst>
                  <a:gd name="adj1" fmla="val 59325"/>
                  <a:gd name="adj2" fmla="val 50000"/>
                </a:avLst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242" name="Group 26"/>
            <p:cNvGrpSpPr>
              <a:grpSpLocks/>
            </p:cNvGrpSpPr>
            <p:nvPr/>
          </p:nvGrpSpPr>
          <p:grpSpPr bwMode="auto">
            <a:xfrm>
              <a:off x="3419" y="2841"/>
              <a:ext cx="595" cy="284"/>
              <a:chOff x="3419" y="2841"/>
              <a:chExt cx="595" cy="284"/>
            </a:xfrm>
          </p:grpSpPr>
          <p:sp>
            <p:nvSpPr>
              <p:cNvPr id="9238" name="Line 22"/>
              <p:cNvSpPr>
                <a:spLocks noChangeShapeType="1"/>
              </p:cNvSpPr>
              <p:nvPr/>
            </p:nvSpPr>
            <p:spPr bwMode="auto">
              <a:xfrm>
                <a:off x="3711" y="2841"/>
                <a:ext cx="0" cy="283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39" name="Line 23"/>
              <p:cNvSpPr>
                <a:spLocks noChangeShapeType="1"/>
              </p:cNvSpPr>
              <p:nvPr/>
            </p:nvSpPr>
            <p:spPr bwMode="auto">
              <a:xfrm>
                <a:off x="3784" y="2842"/>
                <a:ext cx="0" cy="283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40" name="Line 24"/>
              <p:cNvSpPr>
                <a:spLocks noChangeShapeType="1"/>
              </p:cNvSpPr>
              <p:nvPr/>
            </p:nvSpPr>
            <p:spPr bwMode="auto">
              <a:xfrm>
                <a:off x="3419" y="2982"/>
                <a:ext cx="283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41" name="Line 25"/>
              <p:cNvSpPr>
                <a:spLocks noChangeShapeType="1"/>
              </p:cNvSpPr>
              <p:nvPr/>
            </p:nvSpPr>
            <p:spPr bwMode="auto">
              <a:xfrm flipH="1">
                <a:off x="3787" y="2982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07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2" grpId="0"/>
      <p:bldP spid="112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 Box 6"/>
          <p:cNvSpPr txBox="1">
            <a:spLocks noChangeArrowheads="1"/>
          </p:cNvSpPr>
          <p:nvPr/>
        </p:nvSpPr>
        <p:spPr bwMode="auto">
          <a:xfrm>
            <a:off x="2321750" y="593685"/>
            <a:ext cx="66992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放正</a:t>
            </a:r>
            <a:r>
              <a:rPr kumimoji="1" lang="zh-CN" altLang="en-US" sz="2800" dirty="0">
                <a:latin typeface="宋体" charset="0"/>
              </a:rPr>
              <a:t>不歪斜</a:t>
            </a:r>
            <a:r>
              <a:rPr kumimoji="1" lang="en-US" altLang="zh-CN" sz="2800" dirty="0">
                <a:latin typeface="宋体" charset="0"/>
              </a:rPr>
              <a:t>;</a:t>
            </a:r>
            <a:r>
              <a:rPr kumimoji="1" lang="zh-CN" altLang="en-US" sz="2800" dirty="0">
                <a:latin typeface="宋体" charset="0"/>
              </a:rPr>
              <a:t>有刻度的一边要</a:t>
            </a: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紧贴</a:t>
            </a:r>
            <a:r>
              <a:rPr kumimoji="1" lang="zh-CN" altLang="en-US" sz="2800" dirty="0">
                <a:latin typeface="宋体" charset="0"/>
              </a:rPr>
              <a:t>被测</a:t>
            </a:r>
            <a:r>
              <a:rPr kumimoji="1" lang="zh-CN" altLang="en-US" sz="2800" dirty="0" smtClean="0">
                <a:latin typeface="宋体" charset="0"/>
              </a:rPr>
              <a:t>物体。 </a:t>
            </a:r>
            <a:endParaRPr kumimoji="1" lang="zh-CN" altLang="en-US" sz="2800" dirty="0">
              <a:latin typeface="宋体" charset="0"/>
            </a:endParaRPr>
          </a:p>
        </p:txBody>
      </p:sp>
      <p:sp>
        <p:nvSpPr>
          <p:cNvPr id="12673" name="Text Box 5"/>
          <p:cNvSpPr txBox="1">
            <a:spLocks noChangeArrowheads="1"/>
          </p:cNvSpPr>
          <p:nvPr/>
        </p:nvSpPr>
        <p:spPr bwMode="auto">
          <a:xfrm>
            <a:off x="521550" y="638690"/>
            <a:ext cx="1575175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2800" dirty="0">
                <a:latin typeface="宋体" charset="0"/>
              </a:rPr>
              <a:t>（</a:t>
            </a:r>
            <a:r>
              <a:rPr kumimoji="1" lang="en-US" altLang="zh-CN" sz="2800" dirty="0">
                <a:latin typeface="宋体" charset="0"/>
              </a:rPr>
              <a:t>2</a:t>
            </a:r>
            <a:r>
              <a:rPr kumimoji="1" lang="zh-CN" altLang="en-US" sz="2800" dirty="0">
                <a:latin typeface="宋体" charset="0"/>
              </a:rPr>
              <a:t>）放：</a:t>
            </a:r>
          </a:p>
        </p:txBody>
      </p:sp>
      <p:grpSp>
        <p:nvGrpSpPr>
          <p:cNvPr id="2" name="Group 397"/>
          <p:cNvGrpSpPr>
            <a:grpSpLocks/>
          </p:cNvGrpSpPr>
          <p:nvPr/>
        </p:nvGrpSpPr>
        <p:grpSpPr bwMode="auto">
          <a:xfrm>
            <a:off x="854075" y="3743326"/>
            <a:ext cx="6172200" cy="1230313"/>
            <a:chOff x="952" y="895"/>
            <a:chExt cx="3888" cy="775"/>
          </a:xfrm>
        </p:grpSpPr>
        <p:sp>
          <p:nvSpPr>
            <p:cNvPr id="10499" name="AutoShape 398"/>
            <p:cNvSpPr>
              <a:spLocks noChangeArrowheads="1"/>
            </p:cNvSpPr>
            <p:nvPr/>
          </p:nvSpPr>
          <p:spPr bwMode="auto">
            <a:xfrm>
              <a:off x="1051" y="895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>
                <a:solidFill>
                  <a:schemeClr val="tx1"/>
                </a:solidFill>
              </a:endParaRPr>
            </a:p>
          </p:txBody>
        </p:sp>
        <p:grpSp>
          <p:nvGrpSpPr>
            <p:cNvPr id="10500" name="Group 399"/>
            <p:cNvGrpSpPr>
              <a:grpSpLocks/>
            </p:cNvGrpSpPr>
            <p:nvPr/>
          </p:nvGrpSpPr>
          <p:grpSpPr bwMode="auto">
            <a:xfrm>
              <a:off x="952" y="1172"/>
              <a:ext cx="3888" cy="367"/>
              <a:chOff x="808" y="1328"/>
              <a:chExt cx="3888" cy="499"/>
            </a:xfrm>
          </p:grpSpPr>
          <p:sp>
            <p:nvSpPr>
              <p:cNvPr id="10501" name="AutoShape 400"/>
              <p:cNvSpPr>
                <a:spLocks noChangeArrowheads="1"/>
              </p:cNvSpPr>
              <p:nvPr/>
            </p:nvSpPr>
            <p:spPr bwMode="auto"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zh-CN" sz="1200">
                    <a:solidFill>
                      <a:schemeClr val="tx1"/>
                    </a:solidFill>
                  </a:rPr>
                  <a:t>0 cm     1            2            3           4            5           6           7            8           9          10 </a:t>
                </a:r>
              </a:p>
            </p:txBody>
          </p:sp>
          <p:sp>
            <p:nvSpPr>
              <p:cNvPr id="10502" name="Line 401"/>
              <p:cNvSpPr>
                <a:spLocks noChangeShapeType="1"/>
              </p:cNvSpPr>
              <p:nvPr/>
            </p:nvSpPr>
            <p:spPr bwMode="auto">
              <a:xfrm>
                <a:off x="89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3" name="Line 402"/>
              <p:cNvSpPr>
                <a:spLocks noChangeShapeType="1"/>
              </p:cNvSpPr>
              <p:nvPr/>
            </p:nvSpPr>
            <p:spPr bwMode="auto">
              <a:xfrm>
                <a:off x="93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4" name="Line 403"/>
              <p:cNvSpPr>
                <a:spLocks noChangeShapeType="1"/>
              </p:cNvSpPr>
              <p:nvPr/>
            </p:nvSpPr>
            <p:spPr bwMode="auto">
              <a:xfrm>
                <a:off x="97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5" name="Line 404"/>
              <p:cNvSpPr>
                <a:spLocks noChangeShapeType="1"/>
              </p:cNvSpPr>
              <p:nvPr/>
            </p:nvSpPr>
            <p:spPr bwMode="auto">
              <a:xfrm>
                <a:off x="10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6" name="Line 405"/>
              <p:cNvSpPr>
                <a:spLocks noChangeShapeType="1"/>
              </p:cNvSpPr>
              <p:nvPr/>
            </p:nvSpPr>
            <p:spPr bwMode="auto">
              <a:xfrm>
                <a:off x="10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7" name="Line 406"/>
              <p:cNvSpPr>
                <a:spLocks noChangeShapeType="1"/>
              </p:cNvSpPr>
              <p:nvPr/>
            </p:nvSpPr>
            <p:spPr bwMode="auto">
              <a:xfrm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8" name="Line 407"/>
              <p:cNvSpPr>
                <a:spLocks noChangeShapeType="1"/>
              </p:cNvSpPr>
              <p:nvPr/>
            </p:nvSpPr>
            <p:spPr bwMode="auto">
              <a:xfrm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09" name="Line 408"/>
              <p:cNvSpPr>
                <a:spLocks noChangeShapeType="1"/>
              </p:cNvSpPr>
              <p:nvPr/>
            </p:nvSpPr>
            <p:spPr bwMode="auto">
              <a:xfrm>
                <a:off x="111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0" name="Line 409"/>
              <p:cNvSpPr>
                <a:spLocks noChangeShapeType="1"/>
              </p:cNvSpPr>
              <p:nvPr/>
            </p:nvSpPr>
            <p:spPr bwMode="auto">
              <a:xfrm>
                <a:off x="115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1" name="Line 410"/>
              <p:cNvSpPr>
                <a:spLocks noChangeShapeType="1"/>
              </p:cNvSpPr>
              <p:nvPr/>
            </p:nvSpPr>
            <p:spPr bwMode="auto">
              <a:xfrm>
                <a:off x="11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2" name="Line 411"/>
              <p:cNvSpPr>
                <a:spLocks noChangeShapeType="1"/>
              </p:cNvSpPr>
              <p:nvPr/>
            </p:nvSpPr>
            <p:spPr bwMode="auto">
              <a:xfrm>
                <a:off x="12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3" name="Line 412"/>
              <p:cNvSpPr>
                <a:spLocks noChangeShapeType="1"/>
              </p:cNvSpPr>
              <p:nvPr/>
            </p:nvSpPr>
            <p:spPr bwMode="auto">
              <a:xfrm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4" name="Line 413"/>
              <p:cNvSpPr>
                <a:spLocks noChangeShapeType="1"/>
              </p:cNvSpPr>
              <p:nvPr/>
            </p:nvSpPr>
            <p:spPr bwMode="auto">
              <a:xfrm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5" name="Line 414"/>
              <p:cNvSpPr>
                <a:spLocks noChangeShapeType="1"/>
              </p:cNvSpPr>
              <p:nvPr/>
            </p:nvSpPr>
            <p:spPr bwMode="auto">
              <a:xfrm>
                <a:off x="129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6" name="Line 415"/>
              <p:cNvSpPr>
                <a:spLocks noChangeShapeType="1"/>
              </p:cNvSpPr>
              <p:nvPr/>
            </p:nvSpPr>
            <p:spPr bwMode="auto">
              <a:xfrm>
                <a:off x="13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7" name="Line 416"/>
              <p:cNvSpPr>
                <a:spLocks noChangeShapeType="1"/>
              </p:cNvSpPr>
              <p:nvPr/>
            </p:nvSpPr>
            <p:spPr bwMode="auto">
              <a:xfrm>
                <a:off x="13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8" name="Line 417"/>
              <p:cNvSpPr>
                <a:spLocks noChangeShapeType="1"/>
              </p:cNvSpPr>
              <p:nvPr/>
            </p:nvSpPr>
            <p:spPr bwMode="auto">
              <a:xfrm>
                <a:off x="14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19" name="Line 418"/>
              <p:cNvSpPr>
                <a:spLocks noChangeShapeType="1"/>
              </p:cNvSpPr>
              <p:nvPr/>
            </p:nvSpPr>
            <p:spPr bwMode="auto">
              <a:xfrm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0" name="Line 419"/>
              <p:cNvSpPr>
                <a:spLocks noChangeShapeType="1"/>
              </p:cNvSpPr>
              <p:nvPr/>
            </p:nvSpPr>
            <p:spPr bwMode="auto">
              <a:xfrm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1" name="Line 420"/>
              <p:cNvSpPr>
                <a:spLocks noChangeShapeType="1"/>
              </p:cNvSpPr>
              <p:nvPr/>
            </p:nvSpPr>
            <p:spPr bwMode="auto">
              <a:xfrm>
                <a:off x="147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2" name="Line 421"/>
              <p:cNvSpPr>
                <a:spLocks noChangeShapeType="1"/>
              </p:cNvSpPr>
              <p:nvPr/>
            </p:nvSpPr>
            <p:spPr bwMode="auto">
              <a:xfrm>
                <a:off x="15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3" name="Line 422"/>
              <p:cNvSpPr>
                <a:spLocks noChangeShapeType="1"/>
              </p:cNvSpPr>
              <p:nvPr/>
            </p:nvSpPr>
            <p:spPr bwMode="auto">
              <a:xfrm>
                <a:off x="15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4" name="Line 423"/>
              <p:cNvSpPr>
                <a:spLocks noChangeShapeType="1"/>
              </p:cNvSpPr>
              <p:nvPr/>
            </p:nvSpPr>
            <p:spPr bwMode="auto">
              <a:xfrm>
                <a:off x="15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5" name="Line 424"/>
              <p:cNvSpPr>
                <a:spLocks noChangeShapeType="1"/>
              </p:cNvSpPr>
              <p:nvPr/>
            </p:nvSpPr>
            <p:spPr bwMode="auto">
              <a:xfrm>
                <a:off x="162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6" name="Line 425"/>
              <p:cNvSpPr>
                <a:spLocks noChangeShapeType="1"/>
              </p:cNvSpPr>
              <p:nvPr/>
            </p:nvSpPr>
            <p:spPr bwMode="auto">
              <a:xfrm>
                <a:off x="162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7" name="Line 426"/>
              <p:cNvSpPr>
                <a:spLocks noChangeShapeType="1"/>
              </p:cNvSpPr>
              <p:nvPr/>
            </p:nvSpPr>
            <p:spPr bwMode="auto">
              <a:xfrm>
                <a:off x="16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8" name="Line 427"/>
              <p:cNvSpPr>
                <a:spLocks noChangeShapeType="1"/>
              </p:cNvSpPr>
              <p:nvPr/>
            </p:nvSpPr>
            <p:spPr bwMode="auto">
              <a:xfrm>
                <a:off x="169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29" name="Line 428"/>
              <p:cNvSpPr>
                <a:spLocks noChangeShapeType="1"/>
              </p:cNvSpPr>
              <p:nvPr/>
            </p:nvSpPr>
            <p:spPr bwMode="auto">
              <a:xfrm>
                <a:off x="17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0" name="Line 429"/>
              <p:cNvSpPr>
                <a:spLocks noChangeShapeType="1"/>
              </p:cNvSpPr>
              <p:nvPr/>
            </p:nvSpPr>
            <p:spPr bwMode="auto">
              <a:xfrm>
                <a:off x="176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1" name="Line 430"/>
              <p:cNvSpPr>
                <a:spLocks noChangeShapeType="1"/>
              </p:cNvSpPr>
              <p:nvPr/>
            </p:nvSpPr>
            <p:spPr bwMode="auto">
              <a:xfrm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2" name="Line 431"/>
              <p:cNvSpPr>
                <a:spLocks noChangeShapeType="1"/>
              </p:cNvSpPr>
              <p:nvPr/>
            </p:nvSpPr>
            <p:spPr bwMode="auto">
              <a:xfrm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3" name="Line 432"/>
              <p:cNvSpPr>
                <a:spLocks noChangeShapeType="1"/>
              </p:cNvSpPr>
              <p:nvPr/>
            </p:nvSpPr>
            <p:spPr bwMode="auto">
              <a:xfrm>
                <a:off x="184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4" name="Line 433"/>
              <p:cNvSpPr>
                <a:spLocks noChangeShapeType="1"/>
              </p:cNvSpPr>
              <p:nvPr/>
            </p:nvSpPr>
            <p:spPr bwMode="auto">
              <a:xfrm>
                <a:off x="187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5" name="Line 434"/>
              <p:cNvSpPr>
                <a:spLocks noChangeShapeType="1"/>
              </p:cNvSpPr>
              <p:nvPr/>
            </p:nvSpPr>
            <p:spPr bwMode="auto">
              <a:xfrm>
                <a:off x="19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6" name="Line 435"/>
              <p:cNvSpPr>
                <a:spLocks noChangeShapeType="1"/>
              </p:cNvSpPr>
              <p:nvPr/>
            </p:nvSpPr>
            <p:spPr bwMode="auto">
              <a:xfrm>
                <a:off x="195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7" name="Line 436"/>
              <p:cNvSpPr>
                <a:spLocks noChangeShapeType="1"/>
              </p:cNvSpPr>
              <p:nvPr/>
            </p:nvSpPr>
            <p:spPr bwMode="auto">
              <a:xfrm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8" name="Line 437"/>
              <p:cNvSpPr>
                <a:spLocks noChangeShapeType="1"/>
              </p:cNvSpPr>
              <p:nvPr/>
            </p:nvSpPr>
            <p:spPr bwMode="auto">
              <a:xfrm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39" name="Line 438"/>
              <p:cNvSpPr>
                <a:spLocks noChangeShapeType="1"/>
              </p:cNvSpPr>
              <p:nvPr/>
            </p:nvSpPr>
            <p:spPr bwMode="auto">
              <a:xfrm>
                <a:off x="202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0" name="Line 439"/>
              <p:cNvSpPr>
                <a:spLocks noChangeShapeType="1"/>
              </p:cNvSpPr>
              <p:nvPr/>
            </p:nvSpPr>
            <p:spPr bwMode="auto">
              <a:xfrm>
                <a:off x="205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1" name="Line 440"/>
              <p:cNvSpPr>
                <a:spLocks noChangeShapeType="1"/>
              </p:cNvSpPr>
              <p:nvPr/>
            </p:nvSpPr>
            <p:spPr bwMode="auto">
              <a:xfrm>
                <a:off x="209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2" name="Line 441"/>
              <p:cNvSpPr>
                <a:spLocks noChangeShapeType="1"/>
              </p:cNvSpPr>
              <p:nvPr/>
            </p:nvSpPr>
            <p:spPr bwMode="auto">
              <a:xfrm>
                <a:off x="213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3" name="Line 442"/>
              <p:cNvSpPr>
                <a:spLocks noChangeShapeType="1"/>
              </p:cNvSpPr>
              <p:nvPr/>
            </p:nvSpPr>
            <p:spPr bwMode="auto">
              <a:xfrm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4" name="Line 443"/>
              <p:cNvSpPr>
                <a:spLocks noChangeShapeType="1"/>
              </p:cNvSpPr>
              <p:nvPr/>
            </p:nvSpPr>
            <p:spPr bwMode="auto">
              <a:xfrm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5" name="Line 444"/>
              <p:cNvSpPr>
                <a:spLocks noChangeShapeType="1"/>
              </p:cNvSpPr>
              <p:nvPr/>
            </p:nvSpPr>
            <p:spPr bwMode="auto">
              <a:xfrm>
                <a:off x="220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6" name="Line 445"/>
              <p:cNvSpPr>
                <a:spLocks noChangeShapeType="1"/>
              </p:cNvSpPr>
              <p:nvPr/>
            </p:nvSpPr>
            <p:spPr bwMode="auto">
              <a:xfrm>
                <a:off x="223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7" name="Line 446"/>
              <p:cNvSpPr>
                <a:spLocks noChangeShapeType="1"/>
              </p:cNvSpPr>
              <p:nvPr/>
            </p:nvSpPr>
            <p:spPr bwMode="auto">
              <a:xfrm>
                <a:off x="227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8" name="Line 447"/>
              <p:cNvSpPr>
                <a:spLocks noChangeShapeType="1"/>
              </p:cNvSpPr>
              <p:nvPr/>
            </p:nvSpPr>
            <p:spPr bwMode="auto">
              <a:xfrm>
                <a:off x="231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49" name="Line 448"/>
              <p:cNvSpPr>
                <a:spLocks noChangeShapeType="1"/>
              </p:cNvSpPr>
              <p:nvPr/>
            </p:nvSpPr>
            <p:spPr bwMode="auto">
              <a:xfrm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0" name="Line 449"/>
              <p:cNvSpPr>
                <a:spLocks noChangeShapeType="1"/>
              </p:cNvSpPr>
              <p:nvPr/>
            </p:nvSpPr>
            <p:spPr bwMode="auto">
              <a:xfrm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1" name="Line 450"/>
              <p:cNvSpPr>
                <a:spLocks noChangeShapeType="1"/>
              </p:cNvSpPr>
              <p:nvPr/>
            </p:nvSpPr>
            <p:spPr bwMode="auto">
              <a:xfrm>
                <a:off x="23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2" name="Line 451"/>
              <p:cNvSpPr>
                <a:spLocks noChangeShapeType="1"/>
              </p:cNvSpPr>
              <p:nvPr/>
            </p:nvSpPr>
            <p:spPr bwMode="auto">
              <a:xfrm>
                <a:off x="24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3" name="Line 452"/>
              <p:cNvSpPr>
                <a:spLocks noChangeShapeType="1"/>
              </p:cNvSpPr>
              <p:nvPr/>
            </p:nvSpPr>
            <p:spPr bwMode="auto">
              <a:xfrm>
                <a:off x="245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4" name="Line 453"/>
              <p:cNvSpPr>
                <a:spLocks noChangeShapeType="1"/>
              </p:cNvSpPr>
              <p:nvPr/>
            </p:nvSpPr>
            <p:spPr bwMode="auto">
              <a:xfrm>
                <a:off x="249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5" name="Line 454"/>
              <p:cNvSpPr>
                <a:spLocks noChangeShapeType="1"/>
              </p:cNvSpPr>
              <p:nvPr/>
            </p:nvSpPr>
            <p:spPr bwMode="auto">
              <a:xfrm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6" name="Line 455"/>
              <p:cNvSpPr>
                <a:spLocks noChangeShapeType="1"/>
              </p:cNvSpPr>
              <p:nvPr/>
            </p:nvSpPr>
            <p:spPr bwMode="auto">
              <a:xfrm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7" name="Line 456"/>
              <p:cNvSpPr>
                <a:spLocks noChangeShapeType="1"/>
              </p:cNvSpPr>
              <p:nvPr/>
            </p:nvSpPr>
            <p:spPr bwMode="auto">
              <a:xfrm>
                <a:off x="256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8" name="Line 457"/>
              <p:cNvSpPr>
                <a:spLocks noChangeShapeType="1"/>
              </p:cNvSpPr>
              <p:nvPr/>
            </p:nvSpPr>
            <p:spPr bwMode="auto">
              <a:xfrm>
                <a:off x="260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59" name="Line 458"/>
              <p:cNvSpPr>
                <a:spLocks noChangeShapeType="1"/>
              </p:cNvSpPr>
              <p:nvPr/>
            </p:nvSpPr>
            <p:spPr bwMode="auto">
              <a:xfrm>
                <a:off x="263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0" name="Line 459"/>
              <p:cNvSpPr>
                <a:spLocks noChangeShapeType="1"/>
              </p:cNvSpPr>
              <p:nvPr/>
            </p:nvSpPr>
            <p:spPr bwMode="auto">
              <a:xfrm>
                <a:off x="267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1" name="Line 460"/>
              <p:cNvSpPr>
                <a:spLocks noChangeShapeType="1"/>
              </p:cNvSpPr>
              <p:nvPr/>
            </p:nvSpPr>
            <p:spPr bwMode="auto">
              <a:xfrm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2" name="Line 461"/>
              <p:cNvSpPr>
                <a:spLocks noChangeShapeType="1"/>
              </p:cNvSpPr>
              <p:nvPr/>
            </p:nvSpPr>
            <p:spPr bwMode="auto">
              <a:xfrm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3" name="Line 462"/>
              <p:cNvSpPr>
                <a:spLocks noChangeShapeType="1"/>
              </p:cNvSpPr>
              <p:nvPr/>
            </p:nvSpPr>
            <p:spPr bwMode="auto">
              <a:xfrm>
                <a:off x="274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4" name="Line 463"/>
              <p:cNvSpPr>
                <a:spLocks noChangeShapeType="1"/>
              </p:cNvSpPr>
              <p:nvPr/>
            </p:nvSpPr>
            <p:spPr bwMode="auto">
              <a:xfrm>
                <a:off x="278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5" name="Line 464"/>
              <p:cNvSpPr>
                <a:spLocks noChangeShapeType="1"/>
              </p:cNvSpPr>
              <p:nvPr/>
            </p:nvSpPr>
            <p:spPr bwMode="auto">
              <a:xfrm>
                <a:off x="281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6" name="Line 465"/>
              <p:cNvSpPr>
                <a:spLocks noChangeShapeType="1"/>
              </p:cNvSpPr>
              <p:nvPr/>
            </p:nvSpPr>
            <p:spPr bwMode="auto">
              <a:xfrm>
                <a:off x="285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7" name="Line 466"/>
              <p:cNvSpPr>
                <a:spLocks noChangeShapeType="1"/>
              </p:cNvSpPr>
              <p:nvPr/>
            </p:nvSpPr>
            <p:spPr bwMode="auto">
              <a:xfrm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8" name="Line 467"/>
              <p:cNvSpPr>
                <a:spLocks noChangeShapeType="1"/>
              </p:cNvSpPr>
              <p:nvPr/>
            </p:nvSpPr>
            <p:spPr bwMode="auto">
              <a:xfrm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69" name="Line 468"/>
              <p:cNvSpPr>
                <a:spLocks noChangeShapeType="1"/>
              </p:cNvSpPr>
              <p:nvPr/>
            </p:nvSpPr>
            <p:spPr bwMode="auto">
              <a:xfrm>
                <a:off x="292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0" name="Line 469"/>
              <p:cNvSpPr>
                <a:spLocks noChangeShapeType="1"/>
              </p:cNvSpPr>
              <p:nvPr/>
            </p:nvSpPr>
            <p:spPr bwMode="auto">
              <a:xfrm>
                <a:off x="296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1" name="Line 470"/>
              <p:cNvSpPr>
                <a:spLocks noChangeShapeType="1"/>
              </p:cNvSpPr>
              <p:nvPr/>
            </p:nvSpPr>
            <p:spPr bwMode="auto">
              <a:xfrm>
                <a:off x="300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2" name="Line 471"/>
              <p:cNvSpPr>
                <a:spLocks noChangeShapeType="1"/>
              </p:cNvSpPr>
              <p:nvPr/>
            </p:nvSpPr>
            <p:spPr bwMode="auto">
              <a:xfrm>
                <a:off x="303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3" name="Line 472"/>
              <p:cNvSpPr>
                <a:spLocks noChangeShapeType="1"/>
              </p:cNvSpPr>
              <p:nvPr/>
            </p:nvSpPr>
            <p:spPr bwMode="auto">
              <a:xfrm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4" name="Line 473"/>
              <p:cNvSpPr>
                <a:spLocks noChangeShapeType="1"/>
              </p:cNvSpPr>
              <p:nvPr/>
            </p:nvSpPr>
            <p:spPr bwMode="auto">
              <a:xfrm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5" name="Line 474"/>
              <p:cNvSpPr>
                <a:spLocks noChangeShapeType="1"/>
              </p:cNvSpPr>
              <p:nvPr/>
            </p:nvSpPr>
            <p:spPr bwMode="auto">
              <a:xfrm>
                <a:off x="31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6" name="Line 475"/>
              <p:cNvSpPr>
                <a:spLocks noChangeShapeType="1"/>
              </p:cNvSpPr>
              <p:nvPr/>
            </p:nvSpPr>
            <p:spPr bwMode="auto">
              <a:xfrm>
                <a:off x="31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7" name="Line 476"/>
              <p:cNvSpPr>
                <a:spLocks noChangeShapeType="1"/>
              </p:cNvSpPr>
              <p:nvPr/>
            </p:nvSpPr>
            <p:spPr bwMode="auto">
              <a:xfrm>
                <a:off x="318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8" name="Line 477"/>
              <p:cNvSpPr>
                <a:spLocks noChangeShapeType="1"/>
              </p:cNvSpPr>
              <p:nvPr/>
            </p:nvSpPr>
            <p:spPr bwMode="auto">
              <a:xfrm>
                <a:off x="321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79" name="Line 478"/>
              <p:cNvSpPr>
                <a:spLocks noChangeShapeType="1"/>
              </p:cNvSpPr>
              <p:nvPr/>
            </p:nvSpPr>
            <p:spPr bwMode="auto">
              <a:xfrm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0" name="Line 479"/>
              <p:cNvSpPr>
                <a:spLocks noChangeShapeType="1"/>
              </p:cNvSpPr>
              <p:nvPr/>
            </p:nvSpPr>
            <p:spPr bwMode="auto">
              <a:xfrm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1" name="Line 480"/>
              <p:cNvSpPr>
                <a:spLocks noChangeShapeType="1"/>
              </p:cNvSpPr>
              <p:nvPr/>
            </p:nvSpPr>
            <p:spPr bwMode="auto">
              <a:xfrm>
                <a:off x="32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2" name="Line 481"/>
              <p:cNvSpPr>
                <a:spLocks noChangeShapeType="1"/>
              </p:cNvSpPr>
              <p:nvPr/>
            </p:nvSpPr>
            <p:spPr bwMode="auto">
              <a:xfrm>
                <a:off x="33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3" name="Line 482"/>
              <p:cNvSpPr>
                <a:spLocks noChangeShapeType="1"/>
              </p:cNvSpPr>
              <p:nvPr/>
            </p:nvSpPr>
            <p:spPr bwMode="auto">
              <a:xfrm>
                <a:off x="336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4" name="Line 483"/>
              <p:cNvSpPr>
                <a:spLocks noChangeShapeType="1"/>
              </p:cNvSpPr>
              <p:nvPr/>
            </p:nvSpPr>
            <p:spPr bwMode="auto">
              <a:xfrm>
                <a:off x="339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5" name="Line 484"/>
              <p:cNvSpPr>
                <a:spLocks noChangeShapeType="1"/>
              </p:cNvSpPr>
              <p:nvPr/>
            </p:nvSpPr>
            <p:spPr bwMode="auto">
              <a:xfrm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6" name="Line 485"/>
              <p:cNvSpPr>
                <a:spLocks noChangeShapeType="1"/>
              </p:cNvSpPr>
              <p:nvPr/>
            </p:nvSpPr>
            <p:spPr bwMode="auto">
              <a:xfrm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7" name="Line 486"/>
              <p:cNvSpPr>
                <a:spLocks noChangeShapeType="1"/>
              </p:cNvSpPr>
              <p:nvPr/>
            </p:nvSpPr>
            <p:spPr bwMode="auto">
              <a:xfrm>
                <a:off x="34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8" name="Line 487"/>
              <p:cNvSpPr>
                <a:spLocks noChangeShapeType="1"/>
              </p:cNvSpPr>
              <p:nvPr/>
            </p:nvSpPr>
            <p:spPr bwMode="auto">
              <a:xfrm>
                <a:off x="35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89" name="Line 488"/>
              <p:cNvSpPr>
                <a:spLocks noChangeShapeType="1"/>
              </p:cNvSpPr>
              <p:nvPr/>
            </p:nvSpPr>
            <p:spPr bwMode="auto">
              <a:xfrm>
                <a:off x="354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0" name="Line 489"/>
              <p:cNvSpPr>
                <a:spLocks noChangeShapeType="1"/>
              </p:cNvSpPr>
              <p:nvPr/>
            </p:nvSpPr>
            <p:spPr bwMode="auto">
              <a:xfrm>
                <a:off x="357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1" name="Line 490"/>
              <p:cNvSpPr>
                <a:spLocks noChangeShapeType="1"/>
              </p:cNvSpPr>
              <p:nvPr/>
            </p:nvSpPr>
            <p:spPr bwMode="auto">
              <a:xfrm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2" name="Line 491"/>
              <p:cNvSpPr>
                <a:spLocks noChangeShapeType="1"/>
              </p:cNvSpPr>
              <p:nvPr/>
            </p:nvSpPr>
            <p:spPr bwMode="auto">
              <a:xfrm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3" name="Line 492"/>
              <p:cNvSpPr>
                <a:spLocks noChangeShapeType="1"/>
              </p:cNvSpPr>
              <p:nvPr/>
            </p:nvSpPr>
            <p:spPr bwMode="auto">
              <a:xfrm>
                <a:off x="36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4" name="Line 493"/>
              <p:cNvSpPr>
                <a:spLocks noChangeShapeType="1"/>
              </p:cNvSpPr>
              <p:nvPr/>
            </p:nvSpPr>
            <p:spPr bwMode="auto">
              <a:xfrm>
                <a:off x="36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5" name="Line 494"/>
              <p:cNvSpPr>
                <a:spLocks noChangeShapeType="1"/>
              </p:cNvSpPr>
              <p:nvPr/>
            </p:nvSpPr>
            <p:spPr bwMode="auto">
              <a:xfrm>
                <a:off x="372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6" name="Line 495"/>
              <p:cNvSpPr>
                <a:spLocks noChangeShapeType="1"/>
              </p:cNvSpPr>
              <p:nvPr/>
            </p:nvSpPr>
            <p:spPr bwMode="auto">
              <a:xfrm>
                <a:off x="37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97" name="Line 496"/>
              <p:cNvSpPr>
                <a:spLocks noChangeShapeType="1"/>
              </p:cNvSpPr>
              <p:nvPr/>
            </p:nvSpPr>
            <p:spPr bwMode="auto">
              <a:xfrm>
                <a:off x="379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98" name="Group 497"/>
              <p:cNvGrpSpPr>
                <a:grpSpLocks/>
              </p:cNvGrpSpPr>
              <p:nvPr/>
            </p:nvGrpSpPr>
            <p:grpSpPr bwMode="auto"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0619" name="Line 498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20" name="Line 499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21" name="Line 500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22" name="Line 501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23" name="Line 502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599" name="Line 503"/>
              <p:cNvSpPr>
                <a:spLocks noChangeShapeType="1"/>
              </p:cNvSpPr>
              <p:nvPr/>
            </p:nvSpPr>
            <p:spPr bwMode="auto">
              <a:xfrm>
                <a:off x="397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00" name="Line 504"/>
              <p:cNvSpPr>
                <a:spLocks noChangeShapeType="1"/>
              </p:cNvSpPr>
              <p:nvPr/>
            </p:nvSpPr>
            <p:spPr bwMode="auto">
              <a:xfrm>
                <a:off x="397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01" name="Line 505"/>
              <p:cNvSpPr>
                <a:spLocks noChangeShapeType="1"/>
              </p:cNvSpPr>
              <p:nvPr/>
            </p:nvSpPr>
            <p:spPr bwMode="auto">
              <a:xfrm>
                <a:off x="401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02" name="Line 506"/>
              <p:cNvSpPr>
                <a:spLocks noChangeShapeType="1"/>
              </p:cNvSpPr>
              <p:nvPr/>
            </p:nvSpPr>
            <p:spPr bwMode="auto">
              <a:xfrm>
                <a:off x="404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03" name="Line 507"/>
              <p:cNvSpPr>
                <a:spLocks noChangeShapeType="1"/>
              </p:cNvSpPr>
              <p:nvPr/>
            </p:nvSpPr>
            <p:spPr bwMode="auto">
              <a:xfrm>
                <a:off x="40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604" name="Line 508"/>
              <p:cNvSpPr>
                <a:spLocks noChangeShapeType="1"/>
              </p:cNvSpPr>
              <p:nvPr/>
            </p:nvSpPr>
            <p:spPr bwMode="auto">
              <a:xfrm>
                <a:off x="41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605" name="Group 509"/>
              <p:cNvGrpSpPr>
                <a:grpSpLocks/>
              </p:cNvGrpSpPr>
              <p:nvPr/>
            </p:nvGrpSpPr>
            <p:grpSpPr bwMode="auto"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0614" name="Line 510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5" name="Line 511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6" name="Line 512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7" name="Line 513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8" name="Line 514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606" name="Line 515"/>
              <p:cNvSpPr>
                <a:spLocks noChangeShapeType="1"/>
              </p:cNvSpPr>
              <p:nvPr/>
            </p:nvSpPr>
            <p:spPr bwMode="auto">
              <a:xfrm>
                <a:off x="433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607" name="Group 516"/>
              <p:cNvGrpSpPr>
                <a:grpSpLocks/>
              </p:cNvGrpSpPr>
              <p:nvPr/>
            </p:nvGrpSpPr>
            <p:grpSpPr bwMode="auto"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0609" name="Line 517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0" name="Line 518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1" name="Line 519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2" name="Line 520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13" name="Line 521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608" name="Line 522"/>
              <p:cNvSpPr>
                <a:spLocks noChangeShapeType="1"/>
              </p:cNvSpPr>
              <p:nvPr/>
            </p:nvSpPr>
            <p:spPr bwMode="auto">
              <a:xfrm>
                <a:off x="451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" name="Group 950"/>
          <p:cNvGrpSpPr>
            <a:grpSpLocks/>
          </p:cNvGrpSpPr>
          <p:nvPr/>
        </p:nvGrpSpPr>
        <p:grpSpPr bwMode="auto">
          <a:xfrm>
            <a:off x="566738" y="5337176"/>
            <a:ext cx="6408737" cy="1230313"/>
            <a:chOff x="476" y="2659"/>
            <a:chExt cx="4037" cy="775"/>
          </a:xfrm>
        </p:grpSpPr>
        <p:sp>
          <p:nvSpPr>
            <p:cNvPr id="10375" name="AutoShape 652"/>
            <p:cNvSpPr>
              <a:spLocks noChangeArrowheads="1"/>
            </p:cNvSpPr>
            <p:nvPr/>
          </p:nvSpPr>
          <p:spPr bwMode="auto">
            <a:xfrm>
              <a:off x="775" y="2659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>
                <a:solidFill>
                  <a:schemeClr val="tx1"/>
                </a:solidFill>
              </a:endParaRPr>
            </a:p>
          </p:txBody>
        </p:sp>
        <p:sp>
          <p:nvSpPr>
            <p:cNvPr id="10376" name="AutoShape 650"/>
            <p:cNvSpPr>
              <a:spLocks noChangeArrowheads="1"/>
            </p:cNvSpPr>
            <p:nvPr/>
          </p:nvSpPr>
          <p:spPr bwMode="auto">
            <a:xfrm>
              <a:off x="476" y="2967"/>
              <a:ext cx="4037" cy="282"/>
            </a:xfrm>
            <a:prstGeom prst="cube">
              <a:avLst>
                <a:gd name="adj" fmla="val 66912"/>
              </a:avLst>
            </a:prstGeom>
            <a:solidFill>
              <a:srgbClr val="FFCC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>
                <a:solidFill>
                  <a:schemeClr val="tx1"/>
                </a:solidFill>
              </a:endParaRPr>
            </a:p>
          </p:txBody>
        </p:sp>
        <p:grpSp>
          <p:nvGrpSpPr>
            <p:cNvPr id="10377" name="Group 815"/>
            <p:cNvGrpSpPr>
              <a:grpSpLocks/>
            </p:cNvGrpSpPr>
            <p:nvPr/>
          </p:nvGrpSpPr>
          <p:grpSpPr bwMode="auto">
            <a:xfrm>
              <a:off x="693" y="2981"/>
              <a:ext cx="3697" cy="16"/>
              <a:chOff x="793" y="3884"/>
              <a:chExt cx="3697" cy="21"/>
            </a:xfrm>
          </p:grpSpPr>
          <p:sp>
            <p:nvSpPr>
              <p:cNvPr id="10379" name="Line 655"/>
              <p:cNvSpPr>
                <a:spLocks noChangeShapeType="1"/>
              </p:cNvSpPr>
              <p:nvPr/>
            </p:nvSpPr>
            <p:spPr bwMode="auto">
              <a:xfrm rot="2700000">
                <a:off x="83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0" name="Line 656"/>
              <p:cNvSpPr>
                <a:spLocks noChangeShapeType="1"/>
              </p:cNvSpPr>
              <p:nvPr/>
            </p:nvSpPr>
            <p:spPr bwMode="auto">
              <a:xfrm rot="2700000">
                <a:off x="87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1" name="Line 657"/>
              <p:cNvSpPr>
                <a:spLocks noChangeShapeType="1"/>
              </p:cNvSpPr>
              <p:nvPr/>
            </p:nvSpPr>
            <p:spPr bwMode="auto">
              <a:xfrm rot="2700000">
                <a:off x="90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2" name="Line 658"/>
              <p:cNvSpPr>
                <a:spLocks noChangeShapeType="1"/>
              </p:cNvSpPr>
              <p:nvPr/>
            </p:nvSpPr>
            <p:spPr bwMode="auto">
              <a:xfrm rot="2700000">
                <a:off x="94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3" name="Line 659"/>
              <p:cNvSpPr>
                <a:spLocks noChangeShapeType="1"/>
              </p:cNvSpPr>
              <p:nvPr/>
            </p:nvSpPr>
            <p:spPr bwMode="auto">
              <a:xfrm rot="2700000">
                <a:off x="98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4" name="Line 660"/>
              <p:cNvSpPr>
                <a:spLocks noChangeShapeType="1"/>
              </p:cNvSpPr>
              <p:nvPr/>
            </p:nvSpPr>
            <p:spPr bwMode="auto">
              <a:xfrm rot="2700000">
                <a:off x="101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5" name="Line 661"/>
              <p:cNvSpPr>
                <a:spLocks noChangeShapeType="1"/>
              </p:cNvSpPr>
              <p:nvPr/>
            </p:nvSpPr>
            <p:spPr bwMode="auto">
              <a:xfrm rot="2700000">
                <a:off x="101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6" name="Line 662"/>
              <p:cNvSpPr>
                <a:spLocks noChangeShapeType="1"/>
              </p:cNvSpPr>
              <p:nvPr/>
            </p:nvSpPr>
            <p:spPr bwMode="auto">
              <a:xfrm rot="2700000">
                <a:off x="105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7" name="Line 663"/>
              <p:cNvSpPr>
                <a:spLocks noChangeShapeType="1"/>
              </p:cNvSpPr>
              <p:nvPr/>
            </p:nvSpPr>
            <p:spPr bwMode="auto">
              <a:xfrm rot="2700000">
                <a:off x="108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8" name="Line 664"/>
              <p:cNvSpPr>
                <a:spLocks noChangeShapeType="1"/>
              </p:cNvSpPr>
              <p:nvPr/>
            </p:nvSpPr>
            <p:spPr bwMode="auto">
              <a:xfrm rot="2700000">
                <a:off x="112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89" name="Line 665"/>
              <p:cNvSpPr>
                <a:spLocks noChangeShapeType="1"/>
              </p:cNvSpPr>
              <p:nvPr/>
            </p:nvSpPr>
            <p:spPr bwMode="auto">
              <a:xfrm rot="2700000">
                <a:off x="116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0" name="Line 666"/>
              <p:cNvSpPr>
                <a:spLocks noChangeShapeType="1"/>
              </p:cNvSpPr>
              <p:nvPr/>
            </p:nvSpPr>
            <p:spPr bwMode="auto">
              <a:xfrm rot="2700000">
                <a:off x="119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1" name="Line 667"/>
              <p:cNvSpPr>
                <a:spLocks noChangeShapeType="1"/>
              </p:cNvSpPr>
              <p:nvPr/>
            </p:nvSpPr>
            <p:spPr bwMode="auto">
              <a:xfrm rot="2700000">
                <a:off x="119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2" name="Line 668"/>
              <p:cNvSpPr>
                <a:spLocks noChangeShapeType="1"/>
              </p:cNvSpPr>
              <p:nvPr/>
            </p:nvSpPr>
            <p:spPr bwMode="auto">
              <a:xfrm rot="2700000">
                <a:off x="123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3" name="Line 669"/>
              <p:cNvSpPr>
                <a:spLocks noChangeShapeType="1"/>
              </p:cNvSpPr>
              <p:nvPr/>
            </p:nvSpPr>
            <p:spPr bwMode="auto">
              <a:xfrm rot="2700000">
                <a:off x="127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4" name="Line 670"/>
              <p:cNvSpPr>
                <a:spLocks noChangeShapeType="1"/>
              </p:cNvSpPr>
              <p:nvPr/>
            </p:nvSpPr>
            <p:spPr bwMode="auto">
              <a:xfrm rot="2700000">
                <a:off x="130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5" name="Line 671"/>
              <p:cNvSpPr>
                <a:spLocks noChangeShapeType="1"/>
              </p:cNvSpPr>
              <p:nvPr/>
            </p:nvSpPr>
            <p:spPr bwMode="auto">
              <a:xfrm rot="2700000">
                <a:off x="134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6" name="Line 672"/>
              <p:cNvSpPr>
                <a:spLocks noChangeShapeType="1"/>
              </p:cNvSpPr>
              <p:nvPr/>
            </p:nvSpPr>
            <p:spPr bwMode="auto">
              <a:xfrm rot="2700000">
                <a:off x="137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7" name="Line 673"/>
              <p:cNvSpPr>
                <a:spLocks noChangeShapeType="1"/>
              </p:cNvSpPr>
              <p:nvPr/>
            </p:nvSpPr>
            <p:spPr bwMode="auto">
              <a:xfrm rot="2700000">
                <a:off x="137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8" name="Line 674"/>
              <p:cNvSpPr>
                <a:spLocks noChangeShapeType="1"/>
              </p:cNvSpPr>
              <p:nvPr/>
            </p:nvSpPr>
            <p:spPr bwMode="auto">
              <a:xfrm rot="2700000">
                <a:off x="141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99" name="Line 675"/>
              <p:cNvSpPr>
                <a:spLocks noChangeShapeType="1"/>
              </p:cNvSpPr>
              <p:nvPr/>
            </p:nvSpPr>
            <p:spPr bwMode="auto">
              <a:xfrm rot="2700000">
                <a:off x="145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0" name="Line 676"/>
              <p:cNvSpPr>
                <a:spLocks noChangeShapeType="1"/>
              </p:cNvSpPr>
              <p:nvPr/>
            </p:nvSpPr>
            <p:spPr bwMode="auto">
              <a:xfrm rot="2700000">
                <a:off x="148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1" name="Line 677"/>
              <p:cNvSpPr>
                <a:spLocks noChangeShapeType="1"/>
              </p:cNvSpPr>
              <p:nvPr/>
            </p:nvSpPr>
            <p:spPr bwMode="auto">
              <a:xfrm rot="2700000">
                <a:off x="152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2" name="Line 678"/>
              <p:cNvSpPr>
                <a:spLocks noChangeShapeType="1"/>
              </p:cNvSpPr>
              <p:nvPr/>
            </p:nvSpPr>
            <p:spPr bwMode="auto">
              <a:xfrm rot="2700000">
                <a:off x="156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3" name="Line 679"/>
              <p:cNvSpPr>
                <a:spLocks noChangeShapeType="1"/>
              </p:cNvSpPr>
              <p:nvPr/>
            </p:nvSpPr>
            <p:spPr bwMode="auto">
              <a:xfrm rot="2700000">
                <a:off x="156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4" name="Line 680"/>
              <p:cNvSpPr>
                <a:spLocks noChangeShapeType="1"/>
              </p:cNvSpPr>
              <p:nvPr/>
            </p:nvSpPr>
            <p:spPr bwMode="auto">
              <a:xfrm rot="2700000">
                <a:off x="159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5" name="Line 681"/>
              <p:cNvSpPr>
                <a:spLocks noChangeShapeType="1"/>
              </p:cNvSpPr>
              <p:nvPr/>
            </p:nvSpPr>
            <p:spPr bwMode="auto">
              <a:xfrm rot="2700000">
                <a:off x="163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6" name="Line 682"/>
              <p:cNvSpPr>
                <a:spLocks noChangeShapeType="1"/>
              </p:cNvSpPr>
              <p:nvPr/>
            </p:nvSpPr>
            <p:spPr bwMode="auto">
              <a:xfrm rot="2700000">
                <a:off x="167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7" name="Line 683"/>
              <p:cNvSpPr>
                <a:spLocks noChangeShapeType="1"/>
              </p:cNvSpPr>
              <p:nvPr/>
            </p:nvSpPr>
            <p:spPr bwMode="auto">
              <a:xfrm rot="2700000">
                <a:off x="170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8" name="Line 684"/>
              <p:cNvSpPr>
                <a:spLocks noChangeShapeType="1"/>
              </p:cNvSpPr>
              <p:nvPr/>
            </p:nvSpPr>
            <p:spPr bwMode="auto">
              <a:xfrm rot="2700000">
                <a:off x="174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09" name="Line 685"/>
              <p:cNvSpPr>
                <a:spLocks noChangeShapeType="1"/>
              </p:cNvSpPr>
              <p:nvPr/>
            </p:nvSpPr>
            <p:spPr bwMode="auto">
              <a:xfrm rot="2700000">
                <a:off x="174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0" name="Line 686"/>
              <p:cNvSpPr>
                <a:spLocks noChangeShapeType="1"/>
              </p:cNvSpPr>
              <p:nvPr/>
            </p:nvSpPr>
            <p:spPr bwMode="auto">
              <a:xfrm rot="2700000">
                <a:off x="177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1" name="Line 687"/>
              <p:cNvSpPr>
                <a:spLocks noChangeShapeType="1"/>
              </p:cNvSpPr>
              <p:nvPr/>
            </p:nvSpPr>
            <p:spPr bwMode="auto">
              <a:xfrm rot="2700000">
                <a:off x="181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2" name="Line 688"/>
              <p:cNvSpPr>
                <a:spLocks noChangeShapeType="1"/>
              </p:cNvSpPr>
              <p:nvPr/>
            </p:nvSpPr>
            <p:spPr bwMode="auto">
              <a:xfrm rot="2700000">
                <a:off x="185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3" name="Line 689"/>
              <p:cNvSpPr>
                <a:spLocks noChangeShapeType="1"/>
              </p:cNvSpPr>
              <p:nvPr/>
            </p:nvSpPr>
            <p:spPr bwMode="auto">
              <a:xfrm rot="2700000">
                <a:off x="188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4" name="Line 690"/>
              <p:cNvSpPr>
                <a:spLocks noChangeShapeType="1"/>
              </p:cNvSpPr>
              <p:nvPr/>
            </p:nvSpPr>
            <p:spPr bwMode="auto">
              <a:xfrm rot="2700000">
                <a:off x="1923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5" name="Line 691"/>
              <p:cNvSpPr>
                <a:spLocks noChangeShapeType="1"/>
              </p:cNvSpPr>
              <p:nvPr/>
            </p:nvSpPr>
            <p:spPr bwMode="auto">
              <a:xfrm rot="2700000">
                <a:off x="1923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6" name="Line 692"/>
              <p:cNvSpPr>
                <a:spLocks noChangeShapeType="1"/>
              </p:cNvSpPr>
              <p:nvPr/>
            </p:nvSpPr>
            <p:spPr bwMode="auto">
              <a:xfrm rot="2700000">
                <a:off x="195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7" name="Line 693"/>
              <p:cNvSpPr>
                <a:spLocks noChangeShapeType="1"/>
              </p:cNvSpPr>
              <p:nvPr/>
            </p:nvSpPr>
            <p:spPr bwMode="auto">
              <a:xfrm rot="2700000">
                <a:off x="199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8" name="Line 694"/>
              <p:cNvSpPr>
                <a:spLocks noChangeShapeType="1"/>
              </p:cNvSpPr>
              <p:nvPr/>
            </p:nvSpPr>
            <p:spPr bwMode="auto">
              <a:xfrm rot="2700000">
                <a:off x="203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19" name="Line 695"/>
              <p:cNvSpPr>
                <a:spLocks noChangeShapeType="1"/>
              </p:cNvSpPr>
              <p:nvPr/>
            </p:nvSpPr>
            <p:spPr bwMode="auto">
              <a:xfrm rot="2700000">
                <a:off x="206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0" name="Line 696"/>
              <p:cNvSpPr>
                <a:spLocks noChangeShapeType="1"/>
              </p:cNvSpPr>
              <p:nvPr/>
            </p:nvSpPr>
            <p:spPr bwMode="auto">
              <a:xfrm rot="2700000">
                <a:off x="2104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1" name="Line 697"/>
              <p:cNvSpPr>
                <a:spLocks noChangeShapeType="1"/>
              </p:cNvSpPr>
              <p:nvPr/>
            </p:nvSpPr>
            <p:spPr bwMode="auto">
              <a:xfrm rot="2700000">
                <a:off x="2104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2" name="Line 698"/>
              <p:cNvSpPr>
                <a:spLocks noChangeShapeType="1"/>
              </p:cNvSpPr>
              <p:nvPr/>
            </p:nvSpPr>
            <p:spPr bwMode="auto">
              <a:xfrm rot="2700000">
                <a:off x="214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3" name="Line 699"/>
              <p:cNvSpPr>
                <a:spLocks noChangeShapeType="1"/>
              </p:cNvSpPr>
              <p:nvPr/>
            </p:nvSpPr>
            <p:spPr bwMode="auto">
              <a:xfrm rot="2700000">
                <a:off x="217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4" name="Line 700"/>
              <p:cNvSpPr>
                <a:spLocks noChangeShapeType="1"/>
              </p:cNvSpPr>
              <p:nvPr/>
            </p:nvSpPr>
            <p:spPr bwMode="auto">
              <a:xfrm rot="2700000">
                <a:off x="221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5" name="Line 701"/>
              <p:cNvSpPr>
                <a:spLocks noChangeShapeType="1"/>
              </p:cNvSpPr>
              <p:nvPr/>
            </p:nvSpPr>
            <p:spPr bwMode="auto">
              <a:xfrm rot="2700000">
                <a:off x="224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6" name="Line 702"/>
              <p:cNvSpPr>
                <a:spLocks noChangeShapeType="1"/>
              </p:cNvSpPr>
              <p:nvPr/>
            </p:nvSpPr>
            <p:spPr bwMode="auto">
              <a:xfrm rot="2700000">
                <a:off x="2285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7" name="Line 703"/>
              <p:cNvSpPr>
                <a:spLocks noChangeShapeType="1"/>
              </p:cNvSpPr>
              <p:nvPr/>
            </p:nvSpPr>
            <p:spPr bwMode="auto">
              <a:xfrm rot="2700000">
                <a:off x="2285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8" name="Line 704"/>
              <p:cNvSpPr>
                <a:spLocks noChangeShapeType="1"/>
              </p:cNvSpPr>
              <p:nvPr/>
            </p:nvSpPr>
            <p:spPr bwMode="auto">
              <a:xfrm rot="2700000">
                <a:off x="232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29" name="Line 705"/>
              <p:cNvSpPr>
                <a:spLocks noChangeShapeType="1"/>
              </p:cNvSpPr>
              <p:nvPr/>
            </p:nvSpPr>
            <p:spPr bwMode="auto">
              <a:xfrm rot="2700000">
                <a:off x="235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0" name="Line 706"/>
              <p:cNvSpPr>
                <a:spLocks noChangeShapeType="1"/>
              </p:cNvSpPr>
              <p:nvPr/>
            </p:nvSpPr>
            <p:spPr bwMode="auto">
              <a:xfrm rot="2700000">
                <a:off x="239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1" name="Line 707"/>
              <p:cNvSpPr>
                <a:spLocks noChangeShapeType="1"/>
              </p:cNvSpPr>
              <p:nvPr/>
            </p:nvSpPr>
            <p:spPr bwMode="auto">
              <a:xfrm rot="2700000">
                <a:off x="243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2" name="Line 708"/>
              <p:cNvSpPr>
                <a:spLocks noChangeShapeType="1"/>
              </p:cNvSpPr>
              <p:nvPr/>
            </p:nvSpPr>
            <p:spPr bwMode="auto">
              <a:xfrm rot="2700000">
                <a:off x="246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3" name="Line 709"/>
              <p:cNvSpPr>
                <a:spLocks noChangeShapeType="1"/>
              </p:cNvSpPr>
              <p:nvPr/>
            </p:nvSpPr>
            <p:spPr bwMode="auto">
              <a:xfrm rot="2700000">
                <a:off x="246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4" name="Line 710"/>
              <p:cNvSpPr>
                <a:spLocks noChangeShapeType="1"/>
              </p:cNvSpPr>
              <p:nvPr/>
            </p:nvSpPr>
            <p:spPr bwMode="auto">
              <a:xfrm rot="2700000">
                <a:off x="250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5" name="Line 711"/>
              <p:cNvSpPr>
                <a:spLocks noChangeShapeType="1"/>
              </p:cNvSpPr>
              <p:nvPr/>
            </p:nvSpPr>
            <p:spPr bwMode="auto">
              <a:xfrm rot="2700000">
                <a:off x="253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6" name="Line 712"/>
              <p:cNvSpPr>
                <a:spLocks noChangeShapeType="1"/>
              </p:cNvSpPr>
              <p:nvPr/>
            </p:nvSpPr>
            <p:spPr bwMode="auto">
              <a:xfrm rot="2700000">
                <a:off x="257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7" name="Line 713"/>
              <p:cNvSpPr>
                <a:spLocks noChangeShapeType="1"/>
              </p:cNvSpPr>
              <p:nvPr/>
            </p:nvSpPr>
            <p:spPr bwMode="auto">
              <a:xfrm rot="2700000">
                <a:off x="261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8" name="Line 714"/>
              <p:cNvSpPr>
                <a:spLocks noChangeShapeType="1"/>
              </p:cNvSpPr>
              <p:nvPr/>
            </p:nvSpPr>
            <p:spPr bwMode="auto">
              <a:xfrm rot="2700000">
                <a:off x="26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39" name="Line 715"/>
              <p:cNvSpPr>
                <a:spLocks noChangeShapeType="1"/>
              </p:cNvSpPr>
              <p:nvPr/>
            </p:nvSpPr>
            <p:spPr bwMode="auto">
              <a:xfrm rot="2700000">
                <a:off x="26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0" name="Line 716"/>
              <p:cNvSpPr>
                <a:spLocks noChangeShapeType="1"/>
              </p:cNvSpPr>
              <p:nvPr/>
            </p:nvSpPr>
            <p:spPr bwMode="auto">
              <a:xfrm rot="2700000">
                <a:off x="268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1" name="Line 717"/>
              <p:cNvSpPr>
                <a:spLocks noChangeShapeType="1"/>
              </p:cNvSpPr>
              <p:nvPr/>
            </p:nvSpPr>
            <p:spPr bwMode="auto">
              <a:xfrm rot="2700000">
                <a:off x="271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2" name="Line 718"/>
              <p:cNvSpPr>
                <a:spLocks noChangeShapeType="1"/>
              </p:cNvSpPr>
              <p:nvPr/>
            </p:nvSpPr>
            <p:spPr bwMode="auto">
              <a:xfrm rot="2700000">
                <a:off x="275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3" name="Line 719"/>
              <p:cNvSpPr>
                <a:spLocks noChangeShapeType="1"/>
              </p:cNvSpPr>
              <p:nvPr/>
            </p:nvSpPr>
            <p:spPr bwMode="auto">
              <a:xfrm rot="2700000">
                <a:off x="279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4" name="Line 720"/>
              <p:cNvSpPr>
                <a:spLocks noChangeShapeType="1"/>
              </p:cNvSpPr>
              <p:nvPr/>
            </p:nvSpPr>
            <p:spPr bwMode="auto">
              <a:xfrm rot="2700000">
                <a:off x="282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5" name="Line 721"/>
              <p:cNvSpPr>
                <a:spLocks noChangeShapeType="1"/>
              </p:cNvSpPr>
              <p:nvPr/>
            </p:nvSpPr>
            <p:spPr bwMode="auto">
              <a:xfrm rot="2700000">
                <a:off x="282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6" name="Line 722"/>
              <p:cNvSpPr>
                <a:spLocks noChangeShapeType="1"/>
              </p:cNvSpPr>
              <p:nvPr/>
            </p:nvSpPr>
            <p:spPr bwMode="auto">
              <a:xfrm rot="2700000">
                <a:off x="286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7" name="Line 723"/>
              <p:cNvSpPr>
                <a:spLocks noChangeShapeType="1"/>
              </p:cNvSpPr>
              <p:nvPr/>
            </p:nvSpPr>
            <p:spPr bwMode="auto">
              <a:xfrm rot="2700000">
                <a:off x="290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8" name="Line 724"/>
              <p:cNvSpPr>
                <a:spLocks noChangeShapeType="1"/>
              </p:cNvSpPr>
              <p:nvPr/>
            </p:nvSpPr>
            <p:spPr bwMode="auto">
              <a:xfrm rot="2700000">
                <a:off x="293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49" name="Line 725"/>
              <p:cNvSpPr>
                <a:spLocks noChangeShapeType="1"/>
              </p:cNvSpPr>
              <p:nvPr/>
            </p:nvSpPr>
            <p:spPr bwMode="auto">
              <a:xfrm rot="2700000">
                <a:off x="297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0" name="Line 726"/>
              <p:cNvSpPr>
                <a:spLocks noChangeShapeType="1"/>
              </p:cNvSpPr>
              <p:nvPr/>
            </p:nvSpPr>
            <p:spPr bwMode="auto">
              <a:xfrm rot="2700000">
                <a:off x="300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1" name="Line 727"/>
              <p:cNvSpPr>
                <a:spLocks noChangeShapeType="1"/>
              </p:cNvSpPr>
              <p:nvPr/>
            </p:nvSpPr>
            <p:spPr bwMode="auto">
              <a:xfrm rot="2700000">
                <a:off x="300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2" name="Line 728"/>
              <p:cNvSpPr>
                <a:spLocks noChangeShapeType="1"/>
              </p:cNvSpPr>
              <p:nvPr/>
            </p:nvSpPr>
            <p:spPr bwMode="auto">
              <a:xfrm rot="2700000">
                <a:off x="304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3" name="Line 729"/>
              <p:cNvSpPr>
                <a:spLocks noChangeShapeType="1"/>
              </p:cNvSpPr>
              <p:nvPr/>
            </p:nvSpPr>
            <p:spPr bwMode="auto">
              <a:xfrm rot="2700000">
                <a:off x="308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4" name="Line 730"/>
              <p:cNvSpPr>
                <a:spLocks noChangeShapeType="1"/>
              </p:cNvSpPr>
              <p:nvPr/>
            </p:nvSpPr>
            <p:spPr bwMode="auto">
              <a:xfrm rot="2700000">
                <a:off x="311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5" name="Line 731"/>
              <p:cNvSpPr>
                <a:spLocks noChangeShapeType="1"/>
              </p:cNvSpPr>
              <p:nvPr/>
            </p:nvSpPr>
            <p:spPr bwMode="auto">
              <a:xfrm rot="2700000">
                <a:off x="315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6" name="Line 732"/>
              <p:cNvSpPr>
                <a:spLocks noChangeShapeType="1"/>
              </p:cNvSpPr>
              <p:nvPr/>
            </p:nvSpPr>
            <p:spPr bwMode="auto">
              <a:xfrm rot="2700000">
                <a:off x="319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7" name="Line 733"/>
              <p:cNvSpPr>
                <a:spLocks noChangeShapeType="1"/>
              </p:cNvSpPr>
              <p:nvPr/>
            </p:nvSpPr>
            <p:spPr bwMode="auto">
              <a:xfrm rot="2700000">
                <a:off x="319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8" name="Line 734"/>
              <p:cNvSpPr>
                <a:spLocks noChangeShapeType="1"/>
              </p:cNvSpPr>
              <p:nvPr/>
            </p:nvSpPr>
            <p:spPr bwMode="auto">
              <a:xfrm rot="2700000">
                <a:off x="322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59" name="Line 735"/>
              <p:cNvSpPr>
                <a:spLocks noChangeShapeType="1"/>
              </p:cNvSpPr>
              <p:nvPr/>
            </p:nvSpPr>
            <p:spPr bwMode="auto">
              <a:xfrm rot="2700000">
                <a:off x="326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0" name="Line 736"/>
              <p:cNvSpPr>
                <a:spLocks noChangeShapeType="1"/>
              </p:cNvSpPr>
              <p:nvPr/>
            </p:nvSpPr>
            <p:spPr bwMode="auto">
              <a:xfrm rot="2700000">
                <a:off x="329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1" name="Line 737"/>
              <p:cNvSpPr>
                <a:spLocks noChangeShapeType="1"/>
              </p:cNvSpPr>
              <p:nvPr/>
            </p:nvSpPr>
            <p:spPr bwMode="auto">
              <a:xfrm rot="2700000">
                <a:off x="333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2" name="Line 738"/>
              <p:cNvSpPr>
                <a:spLocks noChangeShapeType="1"/>
              </p:cNvSpPr>
              <p:nvPr/>
            </p:nvSpPr>
            <p:spPr bwMode="auto">
              <a:xfrm rot="2700000">
                <a:off x="337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3" name="Line 739"/>
              <p:cNvSpPr>
                <a:spLocks noChangeShapeType="1"/>
              </p:cNvSpPr>
              <p:nvPr/>
            </p:nvSpPr>
            <p:spPr bwMode="auto">
              <a:xfrm rot="2700000">
                <a:off x="337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4" name="Line 740"/>
              <p:cNvSpPr>
                <a:spLocks noChangeShapeType="1"/>
              </p:cNvSpPr>
              <p:nvPr/>
            </p:nvSpPr>
            <p:spPr bwMode="auto">
              <a:xfrm rot="2700000">
                <a:off x="340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5" name="Line 741"/>
              <p:cNvSpPr>
                <a:spLocks noChangeShapeType="1"/>
              </p:cNvSpPr>
              <p:nvPr/>
            </p:nvSpPr>
            <p:spPr bwMode="auto">
              <a:xfrm rot="2700000">
                <a:off x="344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6" name="Line 742"/>
              <p:cNvSpPr>
                <a:spLocks noChangeShapeType="1"/>
              </p:cNvSpPr>
              <p:nvPr/>
            </p:nvSpPr>
            <p:spPr bwMode="auto">
              <a:xfrm rot="2700000">
                <a:off x="348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7" name="Line 743"/>
              <p:cNvSpPr>
                <a:spLocks noChangeShapeType="1"/>
              </p:cNvSpPr>
              <p:nvPr/>
            </p:nvSpPr>
            <p:spPr bwMode="auto">
              <a:xfrm rot="2700000">
                <a:off x="351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8" name="Line 744"/>
              <p:cNvSpPr>
                <a:spLocks noChangeShapeType="1"/>
              </p:cNvSpPr>
              <p:nvPr/>
            </p:nvSpPr>
            <p:spPr bwMode="auto">
              <a:xfrm rot="2700000">
                <a:off x="355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69" name="Line 745"/>
              <p:cNvSpPr>
                <a:spLocks noChangeShapeType="1"/>
              </p:cNvSpPr>
              <p:nvPr/>
            </p:nvSpPr>
            <p:spPr bwMode="auto">
              <a:xfrm rot="2700000">
                <a:off x="355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0" name="Line 746"/>
              <p:cNvSpPr>
                <a:spLocks noChangeShapeType="1"/>
              </p:cNvSpPr>
              <p:nvPr/>
            </p:nvSpPr>
            <p:spPr bwMode="auto">
              <a:xfrm rot="2700000">
                <a:off x="358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1" name="Line 778"/>
              <p:cNvSpPr>
                <a:spLocks noChangeShapeType="1"/>
              </p:cNvSpPr>
              <p:nvPr/>
            </p:nvSpPr>
            <p:spPr bwMode="auto">
              <a:xfrm rot="2700000">
                <a:off x="3628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2" name="Line 779"/>
              <p:cNvSpPr>
                <a:spLocks noChangeShapeType="1"/>
              </p:cNvSpPr>
              <p:nvPr/>
            </p:nvSpPr>
            <p:spPr bwMode="auto">
              <a:xfrm rot="2700000">
                <a:off x="3665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3" name="Line 780"/>
              <p:cNvSpPr>
                <a:spLocks noChangeShapeType="1"/>
              </p:cNvSpPr>
              <p:nvPr/>
            </p:nvSpPr>
            <p:spPr bwMode="auto">
              <a:xfrm rot="2700000">
                <a:off x="3701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4" name="Line 781"/>
              <p:cNvSpPr>
                <a:spLocks noChangeShapeType="1"/>
              </p:cNvSpPr>
              <p:nvPr/>
            </p:nvSpPr>
            <p:spPr bwMode="auto">
              <a:xfrm rot="2700000">
                <a:off x="3737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5" name="Line 782"/>
              <p:cNvSpPr>
                <a:spLocks noChangeShapeType="1"/>
              </p:cNvSpPr>
              <p:nvPr/>
            </p:nvSpPr>
            <p:spPr bwMode="auto">
              <a:xfrm rot="2700000">
                <a:off x="3737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6" name="Line 783"/>
              <p:cNvSpPr>
                <a:spLocks noChangeShapeType="1"/>
              </p:cNvSpPr>
              <p:nvPr/>
            </p:nvSpPr>
            <p:spPr bwMode="auto">
              <a:xfrm rot="2700000">
                <a:off x="3773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7" name="Line 784"/>
              <p:cNvSpPr>
                <a:spLocks noChangeShapeType="1"/>
              </p:cNvSpPr>
              <p:nvPr/>
            </p:nvSpPr>
            <p:spPr bwMode="auto">
              <a:xfrm rot="2700000">
                <a:off x="3809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8" name="Line 785"/>
              <p:cNvSpPr>
                <a:spLocks noChangeShapeType="1"/>
              </p:cNvSpPr>
              <p:nvPr/>
            </p:nvSpPr>
            <p:spPr bwMode="auto">
              <a:xfrm rot="2700000">
                <a:off x="3846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79" name="Line 786"/>
              <p:cNvSpPr>
                <a:spLocks noChangeShapeType="1"/>
              </p:cNvSpPr>
              <p:nvPr/>
            </p:nvSpPr>
            <p:spPr bwMode="auto">
              <a:xfrm rot="2700000">
                <a:off x="3882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0" name="Line 787"/>
              <p:cNvSpPr>
                <a:spLocks noChangeShapeType="1"/>
              </p:cNvSpPr>
              <p:nvPr/>
            </p:nvSpPr>
            <p:spPr bwMode="auto">
              <a:xfrm rot="2700000">
                <a:off x="3918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1" name="Line 788"/>
              <p:cNvSpPr>
                <a:spLocks noChangeShapeType="1"/>
              </p:cNvSpPr>
              <p:nvPr/>
            </p:nvSpPr>
            <p:spPr bwMode="auto">
              <a:xfrm rot="2700000">
                <a:off x="3918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2" name="Line 789"/>
              <p:cNvSpPr>
                <a:spLocks noChangeShapeType="1"/>
              </p:cNvSpPr>
              <p:nvPr/>
            </p:nvSpPr>
            <p:spPr bwMode="auto">
              <a:xfrm rot="2700000">
                <a:off x="3954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3" name="Line 790"/>
              <p:cNvSpPr>
                <a:spLocks noChangeShapeType="1"/>
              </p:cNvSpPr>
              <p:nvPr/>
            </p:nvSpPr>
            <p:spPr bwMode="auto">
              <a:xfrm rot="2700000">
                <a:off x="3990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4" name="Line 791"/>
              <p:cNvSpPr>
                <a:spLocks noChangeShapeType="1"/>
              </p:cNvSpPr>
              <p:nvPr/>
            </p:nvSpPr>
            <p:spPr bwMode="auto">
              <a:xfrm rot="2700000">
                <a:off x="4027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5" name="Line 792"/>
              <p:cNvSpPr>
                <a:spLocks noChangeShapeType="1"/>
              </p:cNvSpPr>
              <p:nvPr/>
            </p:nvSpPr>
            <p:spPr bwMode="auto">
              <a:xfrm rot="2700000">
                <a:off x="4063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6" name="Line 793"/>
              <p:cNvSpPr>
                <a:spLocks noChangeShapeType="1"/>
              </p:cNvSpPr>
              <p:nvPr/>
            </p:nvSpPr>
            <p:spPr bwMode="auto">
              <a:xfrm rot="2700000">
                <a:off x="4099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7" name="Line 794"/>
              <p:cNvSpPr>
                <a:spLocks noChangeShapeType="1"/>
              </p:cNvSpPr>
              <p:nvPr/>
            </p:nvSpPr>
            <p:spPr bwMode="auto">
              <a:xfrm rot="2700000">
                <a:off x="4099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8" name="Line 795"/>
              <p:cNvSpPr>
                <a:spLocks noChangeShapeType="1"/>
              </p:cNvSpPr>
              <p:nvPr/>
            </p:nvSpPr>
            <p:spPr bwMode="auto">
              <a:xfrm rot="2700000">
                <a:off x="4135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89" name="Line 796"/>
              <p:cNvSpPr>
                <a:spLocks noChangeShapeType="1"/>
              </p:cNvSpPr>
              <p:nvPr/>
            </p:nvSpPr>
            <p:spPr bwMode="auto">
              <a:xfrm rot="2700000">
                <a:off x="4171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0" name="Line 797"/>
              <p:cNvSpPr>
                <a:spLocks noChangeShapeType="1"/>
              </p:cNvSpPr>
              <p:nvPr/>
            </p:nvSpPr>
            <p:spPr bwMode="auto">
              <a:xfrm rot="2700000">
                <a:off x="4208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1" name="Line 798"/>
              <p:cNvSpPr>
                <a:spLocks noChangeShapeType="1"/>
              </p:cNvSpPr>
              <p:nvPr/>
            </p:nvSpPr>
            <p:spPr bwMode="auto">
              <a:xfrm rot="2700000">
                <a:off x="4244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2" name="Line 799"/>
              <p:cNvSpPr>
                <a:spLocks noChangeShapeType="1"/>
              </p:cNvSpPr>
              <p:nvPr/>
            </p:nvSpPr>
            <p:spPr bwMode="auto">
              <a:xfrm rot="2700000">
                <a:off x="4280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3" name="Line 800"/>
              <p:cNvSpPr>
                <a:spLocks noChangeShapeType="1"/>
              </p:cNvSpPr>
              <p:nvPr/>
            </p:nvSpPr>
            <p:spPr bwMode="auto">
              <a:xfrm rot="2700000">
                <a:off x="4280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4" name="Line 801"/>
              <p:cNvSpPr>
                <a:spLocks noChangeShapeType="1"/>
              </p:cNvSpPr>
              <p:nvPr/>
            </p:nvSpPr>
            <p:spPr bwMode="auto">
              <a:xfrm rot="2700000">
                <a:off x="4316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5" name="Line 808"/>
              <p:cNvSpPr>
                <a:spLocks noChangeShapeType="1"/>
              </p:cNvSpPr>
              <p:nvPr/>
            </p:nvSpPr>
            <p:spPr bwMode="auto">
              <a:xfrm rot="2700000">
                <a:off x="4348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6" name="Line 809"/>
              <p:cNvSpPr>
                <a:spLocks noChangeShapeType="1"/>
              </p:cNvSpPr>
              <p:nvPr/>
            </p:nvSpPr>
            <p:spPr bwMode="auto">
              <a:xfrm rot="2700000">
                <a:off x="4384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7" name="Line 810"/>
              <p:cNvSpPr>
                <a:spLocks noChangeShapeType="1"/>
              </p:cNvSpPr>
              <p:nvPr/>
            </p:nvSpPr>
            <p:spPr bwMode="auto">
              <a:xfrm rot="2700000">
                <a:off x="44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98" name="Line 813"/>
              <p:cNvSpPr>
                <a:spLocks noChangeShapeType="1"/>
              </p:cNvSpPr>
              <p:nvPr/>
            </p:nvSpPr>
            <p:spPr bwMode="auto">
              <a:xfrm rot="2700000">
                <a:off x="4421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378" name="Text Box 817"/>
            <p:cNvSpPr txBox="1">
              <a:spLocks noChangeArrowheads="1"/>
            </p:cNvSpPr>
            <p:nvPr/>
          </p:nvSpPr>
          <p:spPr bwMode="auto">
            <a:xfrm>
              <a:off x="584" y="2976"/>
              <a:ext cx="390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1200" i="1"/>
                <a:t>0 cm      1          2            3           4            5            6           7            8          9          10 </a:t>
              </a:r>
              <a:endParaRPr lang="en-US" altLang="zh-CN" i="1"/>
            </a:p>
          </p:txBody>
        </p:sp>
      </p:grpSp>
      <p:grpSp>
        <p:nvGrpSpPr>
          <p:cNvPr id="9" name="Group 951"/>
          <p:cNvGrpSpPr>
            <a:grpSpLocks/>
          </p:cNvGrpSpPr>
          <p:nvPr/>
        </p:nvGrpSpPr>
        <p:grpSpPr bwMode="auto">
          <a:xfrm>
            <a:off x="927100" y="1898651"/>
            <a:ext cx="6172200" cy="1382713"/>
            <a:chOff x="671" y="300"/>
            <a:chExt cx="3888" cy="871"/>
          </a:xfrm>
        </p:grpSpPr>
        <p:sp>
          <p:nvSpPr>
            <p:cNvPr id="10250" name="AutoShape 821"/>
            <p:cNvSpPr>
              <a:spLocks noChangeArrowheads="1"/>
            </p:cNvSpPr>
            <p:nvPr/>
          </p:nvSpPr>
          <p:spPr bwMode="auto">
            <a:xfrm>
              <a:off x="729" y="300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>
                <a:solidFill>
                  <a:schemeClr val="tx1"/>
                </a:solidFill>
              </a:endParaRPr>
            </a:p>
          </p:txBody>
        </p:sp>
        <p:grpSp>
          <p:nvGrpSpPr>
            <p:cNvPr id="10251" name="Group 822"/>
            <p:cNvGrpSpPr>
              <a:grpSpLocks/>
            </p:cNvGrpSpPr>
            <p:nvPr/>
          </p:nvGrpSpPr>
          <p:grpSpPr bwMode="auto">
            <a:xfrm rot="411307">
              <a:off x="671" y="804"/>
              <a:ext cx="3888" cy="367"/>
              <a:chOff x="808" y="1328"/>
              <a:chExt cx="3888" cy="499"/>
            </a:xfrm>
          </p:grpSpPr>
          <p:sp>
            <p:nvSpPr>
              <p:cNvPr id="10252" name="AutoShape 823"/>
              <p:cNvSpPr>
                <a:spLocks noChangeArrowheads="1"/>
              </p:cNvSpPr>
              <p:nvPr/>
            </p:nvSpPr>
            <p:spPr bwMode="auto"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zh-CN" sz="1200">
                    <a:solidFill>
                      <a:schemeClr val="tx1"/>
                    </a:solidFill>
                  </a:rPr>
                  <a:t>0 cm     1           2            3           4            5            6           7            8          9          10 </a:t>
                </a:r>
              </a:p>
            </p:txBody>
          </p:sp>
          <p:sp>
            <p:nvSpPr>
              <p:cNvPr id="10253" name="Line 824"/>
              <p:cNvSpPr>
                <a:spLocks noChangeShapeType="1"/>
              </p:cNvSpPr>
              <p:nvPr/>
            </p:nvSpPr>
            <p:spPr bwMode="auto">
              <a:xfrm>
                <a:off x="89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4" name="Line 825"/>
              <p:cNvSpPr>
                <a:spLocks noChangeShapeType="1"/>
              </p:cNvSpPr>
              <p:nvPr/>
            </p:nvSpPr>
            <p:spPr bwMode="auto">
              <a:xfrm>
                <a:off x="93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5" name="Line 826"/>
              <p:cNvSpPr>
                <a:spLocks noChangeShapeType="1"/>
              </p:cNvSpPr>
              <p:nvPr/>
            </p:nvSpPr>
            <p:spPr bwMode="auto">
              <a:xfrm>
                <a:off x="97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6" name="Line 827"/>
              <p:cNvSpPr>
                <a:spLocks noChangeShapeType="1"/>
              </p:cNvSpPr>
              <p:nvPr/>
            </p:nvSpPr>
            <p:spPr bwMode="auto">
              <a:xfrm>
                <a:off x="10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7" name="Line 828"/>
              <p:cNvSpPr>
                <a:spLocks noChangeShapeType="1"/>
              </p:cNvSpPr>
              <p:nvPr/>
            </p:nvSpPr>
            <p:spPr bwMode="auto">
              <a:xfrm>
                <a:off x="10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8" name="Line 829"/>
              <p:cNvSpPr>
                <a:spLocks noChangeShapeType="1"/>
              </p:cNvSpPr>
              <p:nvPr/>
            </p:nvSpPr>
            <p:spPr bwMode="auto">
              <a:xfrm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59" name="Line 830"/>
              <p:cNvSpPr>
                <a:spLocks noChangeShapeType="1"/>
              </p:cNvSpPr>
              <p:nvPr/>
            </p:nvSpPr>
            <p:spPr bwMode="auto">
              <a:xfrm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0" name="Line 831"/>
              <p:cNvSpPr>
                <a:spLocks noChangeShapeType="1"/>
              </p:cNvSpPr>
              <p:nvPr/>
            </p:nvSpPr>
            <p:spPr bwMode="auto">
              <a:xfrm>
                <a:off x="111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1" name="Line 832"/>
              <p:cNvSpPr>
                <a:spLocks noChangeShapeType="1"/>
              </p:cNvSpPr>
              <p:nvPr/>
            </p:nvSpPr>
            <p:spPr bwMode="auto">
              <a:xfrm>
                <a:off x="115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2" name="Line 833"/>
              <p:cNvSpPr>
                <a:spLocks noChangeShapeType="1"/>
              </p:cNvSpPr>
              <p:nvPr/>
            </p:nvSpPr>
            <p:spPr bwMode="auto">
              <a:xfrm>
                <a:off x="11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3" name="Line 834"/>
              <p:cNvSpPr>
                <a:spLocks noChangeShapeType="1"/>
              </p:cNvSpPr>
              <p:nvPr/>
            </p:nvSpPr>
            <p:spPr bwMode="auto">
              <a:xfrm>
                <a:off x="12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4" name="Line 835"/>
              <p:cNvSpPr>
                <a:spLocks noChangeShapeType="1"/>
              </p:cNvSpPr>
              <p:nvPr/>
            </p:nvSpPr>
            <p:spPr bwMode="auto">
              <a:xfrm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5" name="Line 836"/>
              <p:cNvSpPr>
                <a:spLocks noChangeShapeType="1"/>
              </p:cNvSpPr>
              <p:nvPr/>
            </p:nvSpPr>
            <p:spPr bwMode="auto">
              <a:xfrm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6" name="Line 837"/>
              <p:cNvSpPr>
                <a:spLocks noChangeShapeType="1"/>
              </p:cNvSpPr>
              <p:nvPr/>
            </p:nvSpPr>
            <p:spPr bwMode="auto">
              <a:xfrm>
                <a:off x="129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7" name="Line 838"/>
              <p:cNvSpPr>
                <a:spLocks noChangeShapeType="1"/>
              </p:cNvSpPr>
              <p:nvPr/>
            </p:nvSpPr>
            <p:spPr bwMode="auto">
              <a:xfrm>
                <a:off x="13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8" name="Line 839"/>
              <p:cNvSpPr>
                <a:spLocks noChangeShapeType="1"/>
              </p:cNvSpPr>
              <p:nvPr/>
            </p:nvSpPr>
            <p:spPr bwMode="auto">
              <a:xfrm>
                <a:off x="13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69" name="Line 840"/>
              <p:cNvSpPr>
                <a:spLocks noChangeShapeType="1"/>
              </p:cNvSpPr>
              <p:nvPr/>
            </p:nvSpPr>
            <p:spPr bwMode="auto">
              <a:xfrm>
                <a:off x="14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0" name="Line 841"/>
              <p:cNvSpPr>
                <a:spLocks noChangeShapeType="1"/>
              </p:cNvSpPr>
              <p:nvPr/>
            </p:nvSpPr>
            <p:spPr bwMode="auto">
              <a:xfrm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1" name="Line 842"/>
              <p:cNvSpPr>
                <a:spLocks noChangeShapeType="1"/>
              </p:cNvSpPr>
              <p:nvPr/>
            </p:nvSpPr>
            <p:spPr bwMode="auto">
              <a:xfrm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2" name="Line 843"/>
              <p:cNvSpPr>
                <a:spLocks noChangeShapeType="1"/>
              </p:cNvSpPr>
              <p:nvPr/>
            </p:nvSpPr>
            <p:spPr bwMode="auto">
              <a:xfrm>
                <a:off x="147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3" name="Line 844"/>
              <p:cNvSpPr>
                <a:spLocks noChangeShapeType="1"/>
              </p:cNvSpPr>
              <p:nvPr/>
            </p:nvSpPr>
            <p:spPr bwMode="auto">
              <a:xfrm>
                <a:off x="15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4" name="Line 845"/>
              <p:cNvSpPr>
                <a:spLocks noChangeShapeType="1"/>
              </p:cNvSpPr>
              <p:nvPr/>
            </p:nvSpPr>
            <p:spPr bwMode="auto">
              <a:xfrm>
                <a:off x="15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5" name="Line 846"/>
              <p:cNvSpPr>
                <a:spLocks noChangeShapeType="1"/>
              </p:cNvSpPr>
              <p:nvPr/>
            </p:nvSpPr>
            <p:spPr bwMode="auto">
              <a:xfrm>
                <a:off x="15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6" name="Line 847"/>
              <p:cNvSpPr>
                <a:spLocks noChangeShapeType="1"/>
              </p:cNvSpPr>
              <p:nvPr/>
            </p:nvSpPr>
            <p:spPr bwMode="auto">
              <a:xfrm>
                <a:off x="162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7" name="Line 848"/>
              <p:cNvSpPr>
                <a:spLocks noChangeShapeType="1"/>
              </p:cNvSpPr>
              <p:nvPr/>
            </p:nvSpPr>
            <p:spPr bwMode="auto">
              <a:xfrm>
                <a:off x="162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8" name="Line 849"/>
              <p:cNvSpPr>
                <a:spLocks noChangeShapeType="1"/>
              </p:cNvSpPr>
              <p:nvPr/>
            </p:nvSpPr>
            <p:spPr bwMode="auto">
              <a:xfrm>
                <a:off x="16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79" name="Line 850"/>
              <p:cNvSpPr>
                <a:spLocks noChangeShapeType="1"/>
              </p:cNvSpPr>
              <p:nvPr/>
            </p:nvSpPr>
            <p:spPr bwMode="auto">
              <a:xfrm>
                <a:off x="169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0" name="Line 851"/>
              <p:cNvSpPr>
                <a:spLocks noChangeShapeType="1"/>
              </p:cNvSpPr>
              <p:nvPr/>
            </p:nvSpPr>
            <p:spPr bwMode="auto">
              <a:xfrm>
                <a:off x="17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1" name="Line 852"/>
              <p:cNvSpPr>
                <a:spLocks noChangeShapeType="1"/>
              </p:cNvSpPr>
              <p:nvPr/>
            </p:nvSpPr>
            <p:spPr bwMode="auto">
              <a:xfrm>
                <a:off x="176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2" name="Line 853"/>
              <p:cNvSpPr>
                <a:spLocks noChangeShapeType="1"/>
              </p:cNvSpPr>
              <p:nvPr/>
            </p:nvSpPr>
            <p:spPr bwMode="auto">
              <a:xfrm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3" name="Line 854"/>
              <p:cNvSpPr>
                <a:spLocks noChangeShapeType="1"/>
              </p:cNvSpPr>
              <p:nvPr/>
            </p:nvSpPr>
            <p:spPr bwMode="auto">
              <a:xfrm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4" name="Line 855"/>
              <p:cNvSpPr>
                <a:spLocks noChangeShapeType="1"/>
              </p:cNvSpPr>
              <p:nvPr/>
            </p:nvSpPr>
            <p:spPr bwMode="auto">
              <a:xfrm>
                <a:off x="184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5" name="Line 856"/>
              <p:cNvSpPr>
                <a:spLocks noChangeShapeType="1"/>
              </p:cNvSpPr>
              <p:nvPr/>
            </p:nvSpPr>
            <p:spPr bwMode="auto">
              <a:xfrm>
                <a:off x="187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6" name="Line 857"/>
              <p:cNvSpPr>
                <a:spLocks noChangeShapeType="1"/>
              </p:cNvSpPr>
              <p:nvPr/>
            </p:nvSpPr>
            <p:spPr bwMode="auto">
              <a:xfrm>
                <a:off x="19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7" name="Line 858"/>
              <p:cNvSpPr>
                <a:spLocks noChangeShapeType="1"/>
              </p:cNvSpPr>
              <p:nvPr/>
            </p:nvSpPr>
            <p:spPr bwMode="auto">
              <a:xfrm>
                <a:off x="195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8" name="Line 859"/>
              <p:cNvSpPr>
                <a:spLocks noChangeShapeType="1"/>
              </p:cNvSpPr>
              <p:nvPr/>
            </p:nvSpPr>
            <p:spPr bwMode="auto">
              <a:xfrm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89" name="Line 860"/>
              <p:cNvSpPr>
                <a:spLocks noChangeShapeType="1"/>
              </p:cNvSpPr>
              <p:nvPr/>
            </p:nvSpPr>
            <p:spPr bwMode="auto">
              <a:xfrm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0" name="Line 861"/>
              <p:cNvSpPr>
                <a:spLocks noChangeShapeType="1"/>
              </p:cNvSpPr>
              <p:nvPr/>
            </p:nvSpPr>
            <p:spPr bwMode="auto">
              <a:xfrm>
                <a:off x="202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1" name="Line 862"/>
              <p:cNvSpPr>
                <a:spLocks noChangeShapeType="1"/>
              </p:cNvSpPr>
              <p:nvPr/>
            </p:nvSpPr>
            <p:spPr bwMode="auto">
              <a:xfrm>
                <a:off x="205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2" name="Line 863"/>
              <p:cNvSpPr>
                <a:spLocks noChangeShapeType="1"/>
              </p:cNvSpPr>
              <p:nvPr/>
            </p:nvSpPr>
            <p:spPr bwMode="auto">
              <a:xfrm>
                <a:off x="209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3" name="Line 864"/>
              <p:cNvSpPr>
                <a:spLocks noChangeShapeType="1"/>
              </p:cNvSpPr>
              <p:nvPr/>
            </p:nvSpPr>
            <p:spPr bwMode="auto">
              <a:xfrm>
                <a:off x="213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4" name="Line 865"/>
              <p:cNvSpPr>
                <a:spLocks noChangeShapeType="1"/>
              </p:cNvSpPr>
              <p:nvPr/>
            </p:nvSpPr>
            <p:spPr bwMode="auto">
              <a:xfrm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5" name="Line 866"/>
              <p:cNvSpPr>
                <a:spLocks noChangeShapeType="1"/>
              </p:cNvSpPr>
              <p:nvPr/>
            </p:nvSpPr>
            <p:spPr bwMode="auto">
              <a:xfrm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6" name="Line 867"/>
              <p:cNvSpPr>
                <a:spLocks noChangeShapeType="1"/>
              </p:cNvSpPr>
              <p:nvPr/>
            </p:nvSpPr>
            <p:spPr bwMode="auto">
              <a:xfrm>
                <a:off x="220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7" name="Line 868"/>
              <p:cNvSpPr>
                <a:spLocks noChangeShapeType="1"/>
              </p:cNvSpPr>
              <p:nvPr/>
            </p:nvSpPr>
            <p:spPr bwMode="auto">
              <a:xfrm>
                <a:off x="223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8" name="Line 869"/>
              <p:cNvSpPr>
                <a:spLocks noChangeShapeType="1"/>
              </p:cNvSpPr>
              <p:nvPr/>
            </p:nvSpPr>
            <p:spPr bwMode="auto">
              <a:xfrm>
                <a:off x="227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99" name="Line 870"/>
              <p:cNvSpPr>
                <a:spLocks noChangeShapeType="1"/>
              </p:cNvSpPr>
              <p:nvPr/>
            </p:nvSpPr>
            <p:spPr bwMode="auto">
              <a:xfrm>
                <a:off x="231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0" name="Line 871"/>
              <p:cNvSpPr>
                <a:spLocks noChangeShapeType="1"/>
              </p:cNvSpPr>
              <p:nvPr/>
            </p:nvSpPr>
            <p:spPr bwMode="auto">
              <a:xfrm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1" name="Line 872"/>
              <p:cNvSpPr>
                <a:spLocks noChangeShapeType="1"/>
              </p:cNvSpPr>
              <p:nvPr/>
            </p:nvSpPr>
            <p:spPr bwMode="auto">
              <a:xfrm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2" name="Line 873"/>
              <p:cNvSpPr>
                <a:spLocks noChangeShapeType="1"/>
              </p:cNvSpPr>
              <p:nvPr/>
            </p:nvSpPr>
            <p:spPr bwMode="auto">
              <a:xfrm>
                <a:off x="23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3" name="Line 874"/>
              <p:cNvSpPr>
                <a:spLocks noChangeShapeType="1"/>
              </p:cNvSpPr>
              <p:nvPr/>
            </p:nvSpPr>
            <p:spPr bwMode="auto">
              <a:xfrm>
                <a:off x="24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4" name="Line 875"/>
              <p:cNvSpPr>
                <a:spLocks noChangeShapeType="1"/>
              </p:cNvSpPr>
              <p:nvPr/>
            </p:nvSpPr>
            <p:spPr bwMode="auto">
              <a:xfrm>
                <a:off x="245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5" name="Line 876"/>
              <p:cNvSpPr>
                <a:spLocks noChangeShapeType="1"/>
              </p:cNvSpPr>
              <p:nvPr/>
            </p:nvSpPr>
            <p:spPr bwMode="auto">
              <a:xfrm>
                <a:off x="249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6" name="Line 877"/>
              <p:cNvSpPr>
                <a:spLocks noChangeShapeType="1"/>
              </p:cNvSpPr>
              <p:nvPr/>
            </p:nvSpPr>
            <p:spPr bwMode="auto">
              <a:xfrm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7" name="Line 878"/>
              <p:cNvSpPr>
                <a:spLocks noChangeShapeType="1"/>
              </p:cNvSpPr>
              <p:nvPr/>
            </p:nvSpPr>
            <p:spPr bwMode="auto">
              <a:xfrm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8" name="Line 879"/>
              <p:cNvSpPr>
                <a:spLocks noChangeShapeType="1"/>
              </p:cNvSpPr>
              <p:nvPr/>
            </p:nvSpPr>
            <p:spPr bwMode="auto">
              <a:xfrm>
                <a:off x="256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09" name="Line 880"/>
              <p:cNvSpPr>
                <a:spLocks noChangeShapeType="1"/>
              </p:cNvSpPr>
              <p:nvPr/>
            </p:nvSpPr>
            <p:spPr bwMode="auto">
              <a:xfrm>
                <a:off x="260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0" name="Line 881"/>
              <p:cNvSpPr>
                <a:spLocks noChangeShapeType="1"/>
              </p:cNvSpPr>
              <p:nvPr/>
            </p:nvSpPr>
            <p:spPr bwMode="auto">
              <a:xfrm>
                <a:off x="263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1" name="Line 882"/>
              <p:cNvSpPr>
                <a:spLocks noChangeShapeType="1"/>
              </p:cNvSpPr>
              <p:nvPr/>
            </p:nvSpPr>
            <p:spPr bwMode="auto">
              <a:xfrm>
                <a:off x="267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2" name="Line 883"/>
              <p:cNvSpPr>
                <a:spLocks noChangeShapeType="1"/>
              </p:cNvSpPr>
              <p:nvPr/>
            </p:nvSpPr>
            <p:spPr bwMode="auto">
              <a:xfrm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3" name="Line 884"/>
              <p:cNvSpPr>
                <a:spLocks noChangeShapeType="1"/>
              </p:cNvSpPr>
              <p:nvPr/>
            </p:nvSpPr>
            <p:spPr bwMode="auto">
              <a:xfrm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4" name="Line 885"/>
              <p:cNvSpPr>
                <a:spLocks noChangeShapeType="1"/>
              </p:cNvSpPr>
              <p:nvPr/>
            </p:nvSpPr>
            <p:spPr bwMode="auto">
              <a:xfrm>
                <a:off x="274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5" name="Line 886"/>
              <p:cNvSpPr>
                <a:spLocks noChangeShapeType="1"/>
              </p:cNvSpPr>
              <p:nvPr/>
            </p:nvSpPr>
            <p:spPr bwMode="auto">
              <a:xfrm>
                <a:off x="278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6" name="Line 887"/>
              <p:cNvSpPr>
                <a:spLocks noChangeShapeType="1"/>
              </p:cNvSpPr>
              <p:nvPr/>
            </p:nvSpPr>
            <p:spPr bwMode="auto">
              <a:xfrm>
                <a:off x="281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7" name="Line 888"/>
              <p:cNvSpPr>
                <a:spLocks noChangeShapeType="1"/>
              </p:cNvSpPr>
              <p:nvPr/>
            </p:nvSpPr>
            <p:spPr bwMode="auto">
              <a:xfrm>
                <a:off x="285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8" name="Line 889"/>
              <p:cNvSpPr>
                <a:spLocks noChangeShapeType="1"/>
              </p:cNvSpPr>
              <p:nvPr/>
            </p:nvSpPr>
            <p:spPr bwMode="auto">
              <a:xfrm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19" name="Line 890"/>
              <p:cNvSpPr>
                <a:spLocks noChangeShapeType="1"/>
              </p:cNvSpPr>
              <p:nvPr/>
            </p:nvSpPr>
            <p:spPr bwMode="auto">
              <a:xfrm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0" name="Line 891"/>
              <p:cNvSpPr>
                <a:spLocks noChangeShapeType="1"/>
              </p:cNvSpPr>
              <p:nvPr/>
            </p:nvSpPr>
            <p:spPr bwMode="auto">
              <a:xfrm>
                <a:off x="292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1" name="Line 892"/>
              <p:cNvSpPr>
                <a:spLocks noChangeShapeType="1"/>
              </p:cNvSpPr>
              <p:nvPr/>
            </p:nvSpPr>
            <p:spPr bwMode="auto">
              <a:xfrm>
                <a:off x="296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2" name="Line 893"/>
              <p:cNvSpPr>
                <a:spLocks noChangeShapeType="1"/>
              </p:cNvSpPr>
              <p:nvPr/>
            </p:nvSpPr>
            <p:spPr bwMode="auto">
              <a:xfrm>
                <a:off x="300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3" name="Line 894"/>
              <p:cNvSpPr>
                <a:spLocks noChangeShapeType="1"/>
              </p:cNvSpPr>
              <p:nvPr/>
            </p:nvSpPr>
            <p:spPr bwMode="auto">
              <a:xfrm>
                <a:off x="303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4" name="Line 895"/>
              <p:cNvSpPr>
                <a:spLocks noChangeShapeType="1"/>
              </p:cNvSpPr>
              <p:nvPr/>
            </p:nvSpPr>
            <p:spPr bwMode="auto">
              <a:xfrm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5" name="Line 896"/>
              <p:cNvSpPr>
                <a:spLocks noChangeShapeType="1"/>
              </p:cNvSpPr>
              <p:nvPr/>
            </p:nvSpPr>
            <p:spPr bwMode="auto">
              <a:xfrm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6" name="Line 897"/>
              <p:cNvSpPr>
                <a:spLocks noChangeShapeType="1"/>
              </p:cNvSpPr>
              <p:nvPr/>
            </p:nvSpPr>
            <p:spPr bwMode="auto">
              <a:xfrm>
                <a:off x="31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7" name="Line 898"/>
              <p:cNvSpPr>
                <a:spLocks noChangeShapeType="1"/>
              </p:cNvSpPr>
              <p:nvPr/>
            </p:nvSpPr>
            <p:spPr bwMode="auto">
              <a:xfrm>
                <a:off x="31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8" name="Line 899"/>
              <p:cNvSpPr>
                <a:spLocks noChangeShapeType="1"/>
              </p:cNvSpPr>
              <p:nvPr/>
            </p:nvSpPr>
            <p:spPr bwMode="auto">
              <a:xfrm>
                <a:off x="318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29" name="Line 900"/>
              <p:cNvSpPr>
                <a:spLocks noChangeShapeType="1"/>
              </p:cNvSpPr>
              <p:nvPr/>
            </p:nvSpPr>
            <p:spPr bwMode="auto">
              <a:xfrm>
                <a:off x="321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0" name="Line 901"/>
              <p:cNvSpPr>
                <a:spLocks noChangeShapeType="1"/>
              </p:cNvSpPr>
              <p:nvPr/>
            </p:nvSpPr>
            <p:spPr bwMode="auto">
              <a:xfrm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1" name="Line 902"/>
              <p:cNvSpPr>
                <a:spLocks noChangeShapeType="1"/>
              </p:cNvSpPr>
              <p:nvPr/>
            </p:nvSpPr>
            <p:spPr bwMode="auto">
              <a:xfrm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2" name="Line 903"/>
              <p:cNvSpPr>
                <a:spLocks noChangeShapeType="1"/>
              </p:cNvSpPr>
              <p:nvPr/>
            </p:nvSpPr>
            <p:spPr bwMode="auto">
              <a:xfrm>
                <a:off x="32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3" name="Line 904"/>
              <p:cNvSpPr>
                <a:spLocks noChangeShapeType="1"/>
              </p:cNvSpPr>
              <p:nvPr/>
            </p:nvSpPr>
            <p:spPr bwMode="auto">
              <a:xfrm>
                <a:off x="33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4" name="Line 905"/>
              <p:cNvSpPr>
                <a:spLocks noChangeShapeType="1"/>
              </p:cNvSpPr>
              <p:nvPr/>
            </p:nvSpPr>
            <p:spPr bwMode="auto">
              <a:xfrm>
                <a:off x="336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5" name="Line 906"/>
              <p:cNvSpPr>
                <a:spLocks noChangeShapeType="1"/>
              </p:cNvSpPr>
              <p:nvPr/>
            </p:nvSpPr>
            <p:spPr bwMode="auto">
              <a:xfrm>
                <a:off x="339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6" name="Line 907"/>
              <p:cNvSpPr>
                <a:spLocks noChangeShapeType="1"/>
              </p:cNvSpPr>
              <p:nvPr/>
            </p:nvSpPr>
            <p:spPr bwMode="auto">
              <a:xfrm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7" name="Line 908"/>
              <p:cNvSpPr>
                <a:spLocks noChangeShapeType="1"/>
              </p:cNvSpPr>
              <p:nvPr/>
            </p:nvSpPr>
            <p:spPr bwMode="auto">
              <a:xfrm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8" name="Line 909"/>
              <p:cNvSpPr>
                <a:spLocks noChangeShapeType="1"/>
              </p:cNvSpPr>
              <p:nvPr/>
            </p:nvSpPr>
            <p:spPr bwMode="auto">
              <a:xfrm>
                <a:off x="34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39" name="Line 910"/>
              <p:cNvSpPr>
                <a:spLocks noChangeShapeType="1"/>
              </p:cNvSpPr>
              <p:nvPr/>
            </p:nvSpPr>
            <p:spPr bwMode="auto">
              <a:xfrm>
                <a:off x="35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0" name="Line 911"/>
              <p:cNvSpPr>
                <a:spLocks noChangeShapeType="1"/>
              </p:cNvSpPr>
              <p:nvPr/>
            </p:nvSpPr>
            <p:spPr bwMode="auto">
              <a:xfrm>
                <a:off x="354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1" name="Line 912"/>
              <p:cNvSpPr>
                <a:spLocks noChangeShapeType="1"/>
              </p:cNvSpPr>
              <p:nvPr/>
            </p:nvSpPr>
            <p:spPr bwMode="auto">
              <a:xfrm>
                <a:off x="357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2" name="Line 913"/>
              <p:cNvSpPr>
                <a:spLocks noChangeShapeType="1"/>
              </p:cNvSpPr>
              <p:nvPr/>
            </p:nvSpPr>
            <p:spPr bwMode="auto">
              <a:xfrm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3" name="Line 914"/>
              <p:cNvSpPr>
                <a:spLocks noChangeShapeType="1"/>
              </p:cNvSpPr>
              <p:nvPr/>
            </p:nvSpPr>
            <p:spPr bwMode="auto">
              <a:xfrm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4" name="Line 915"/>
              <p:cNvSpPr>
                <a:spLocks noChangeShapeType="1"/>
              </p:cNvSpPr>
              <p:nvPr/>
            </p:nvSpPr>
            <p:spPr bwMode="auto">
              <a:xfrm>
                <a:off x="36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5" name="Line 916"/>
              <p:cNvSpPr>
                <a:spLocks noChangeShapeType="1"/>
              </p:cNvSpPr>
              <p:nvPr/>
            </p:nvSpPr>
            <p:spPr bwMode="auto">
              <a:xfrm>
                <a:off x="36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6" name="Line 917"/>
              <p:cNvSpPr>
                <a:spLocks noChangeShapeType="1"/>
              </p:cNvSpPr>
              <p:nvPr/>
            </p:nvSpPr>
            <p:spPr bwMode="auto">
              <a:xfrm>
                <a:off x="372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7" name="Line 918"/>
              <p:cNvSpPr>
                <a:spLocks noChangeShapeType="1"/>
              </p:cNvSpPr>
              <p:nvPr/>
            </p:nvSpPr>
            <p:spPr bwMode="auto">
              <a:xfrm>
                <a:off x="37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48" name="Line 919"/>
              <p:cNvSpPr>
                <a:spLocks noChangeShapeType="1"/>
              </p:cNvSpPr>
              <p:nvPr/>
            </p:nvSpPr>
            <p:spPr bwMode="auto">
              <a:xfrm>
                <a:off x="379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349" name="Group 920"/>
              <p:cNvGrpSpPr>
                <a:grpSpLocks/>
              </p:cNvGrpSpPr>
              <p:nvPr/>
            </p:nvGrpSpPr>
            <p:grpSpPr bwMode="auto"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0370" name="Line 921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71" name="Line 922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72" name="Line 923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73" name="Line 924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74" name="Line 925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50" name="Line 926"/>
              <p:cNvSpPr>
                <a:spLocks noChangeShapeType="1"/>
              </p:cNvSpPr>
              <p:nvPr/>
            </p:nvSpPr>
            <p:spPr bwMode="auto">
              <a:xfrm>
                <a:off x="397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51" name="Line 927"/>
              <p:cNvSpPr>
                <a:spLocks noChangeShapeType="1"/>
              </p:cNvSpPr>
              <p:nvPr/>
            </p:nvSpPr>
            <p:spPr bwMode="auto">
              <a:xfrm>
                <a:off x="397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52" name="Line 928"/>
              <p:cNvSpPr>
                <a:spLocks noChangeShapeType="1"/>
              </p:cNvSpPr>
              <p:nvPr/>
            </p:nvSpPr>
            <p:spPr bwMode="auto">
              <a:xfrm>
                <a:off x="401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53" name="Line 929"/>
              <p:cNvSpPr>
                <a:spLocks noChangeShapeType="1"/>
              </p:cNvSpPr>
              <p:nvPr/>
            </p:nvSpPr>
            <p:spPr bwMode="auto">
              <a:xfrm>
                <a:off x="404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54" name="Line 930"/>
              <p:cNvSpPr>
                <a:spLocks noChangeShapeType="1"/>
              </p:cNvSpPr>
              <p:nvPr/>
            </p:nvSpPr>
            <p:spPr bwMode="auto">
              <a:xfrm>
                <a:off x="40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55" name="Line 931"/>
              <p:cNvSpPr>
                <a:spLocks noChangeShapeType="1"/>
              </p:cNvSpPr>
              <p:nvPr/>
            </p:nvSpPr>
            <p:spPr bwMode="auto">
              <a:xfrm>
                <a:off x="41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356" name="Group 932"/>
              <p:cNvGrpSpPr>
                <a:grpSpLocks/>
              </p:cNvGrpSpPr>
              <p:nvPr/>
            </p:nvGrpSpPr>
            <p:grpSpPr bwMode="auto"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0365" name="Line 933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6" name="Line 934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7" name="Line 935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8" name="Line 936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9" name="Line 937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57" name="Line 938"/>
              <p:cNvSpPr>
                <a:spLocks noChangeShapeType="1"/>
              </p:cNvSpPr>
              <p:nvPr/>
            </p:nvSpPr>
            <p:spPr bwMode="auto">
              <a:xfrm>
                <a:off x="433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358" name="Group 939"/>
              <p:cNvGrpSpPr>
                <a:grpSpLocks/>
              </p:cNvGrpSpPr>
              <p:nvPr/>
            </p:nvGrpSpPr>
            <p:grpSpPr bwMode="auto"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0360" name="Line 940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1" name="Line 941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2" name="Line 942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3" name="Line 943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64" name="Line 944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359" name="Line 945"/>
              <p:cNvSpPr>
                <a:spLocks noChangeShapeType="1"/>
              </p:cNvSpPr>
              <p:nvPr/>
            </p:nvSpPr>
            <p:spPr bwMode="auto">
              <a:xfrm>
                <a:off x="451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169" name="Text Box 953"/>
          <p:cNvSpPr txBox="1">
            <a:spLocks noChangeArrowheads="1"/>
          </p:cNvSpPr>
          <p:nvPr/>
        </p:nvSpPr>
        <p:spPr bwMode="auto">
          <a:xfrm>
            <a:off x="6975476" y="2651125"/>
            <a:ext cx="1152525" cy="7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latin typeface="Times New Roman" charset="0"/>
                <a:ea typeface="黑体" charset="0"/>
                <a:cs typeface="黑体" charset="0"/>
              </a:rPr>
              <a:t>×</a:t>
            </a:r>
          </a:p>
        </p:txBody>
      </p:sp>
      <p:sp>
        <p:nvSpPr>
          <p:cNvPr id="10170" name="Text Box 954"/>
          <p:cNvSpPr txBox="1">
            <a:spLocks noChangeArrowheads="1"/>
          </p:cNvSpPr>
          <p:nvPr/>
        </p:nvSpPr>
        <p:spPr bwMode="auto">
          <a:xfrm>
            <a:off x="6831014" y="5480050"/>
            <a:ext cx="1152525" cy="7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latin typeface="Times New Roman" charset="0"/>
                <a:ea typeface="黑体" charset="0"/>
                <a:cs typeface="黑体" charset="0"/>
              </a:rPr>
              <a:t>√</a:t>
            </a:r>
          </a:p>
        </p:txBody>
      </p:sp>
      <p:sp>
        <p:nvSpPr>
          <p:cNvPr id="10171" name="Text Box 955"/>
          <p:cNvSpPr txBox="1">
            <a:spLocks noChangeArrowheads="1"/>
          </p:cNvSpPr>
          <p:nvPr/>
        </p:nvSpPr>
        <p:spPr bwMode="auto">
          <a:xfrm>
            <a:off x="6946901" y="4037014"/>
            <a:ext cx="1152525" cy="7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latin typeface="Times New Roman" charset="0"/>
                <a:ea typeface="黑体" charset="0"/>
                <a:cs typeface="黑体" charset="0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5773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69" grpId="0"/>
      <p:bldP spid="10170" grpId="0"/>
      <p:bldP spid="101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22"/>
          <p:cNvSpPr txBox="1">
            <a:spLocks noChangeArrowheads="1"/>
          </p:cNvSpPr>
          <p:nvPr/>
        </p:nvSpPr>
        <p:spPr bwMode="auto">
          <a:xfrm>
            <a:off x="701570" y="503675"/>
            <a:ext cx="1620180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en-US" altLang="zh-CN" sz="2800" dirty="0">
                <a:latin typeface="宋体" charset="0"/>
              </a:rPr>
              <a:t> </a:t>
            </a:r>
            <a:r>
              <a:rPr kumimoji="1" lang="zh-CN" altLang="en-US" sz="2800" dirty="0">
                <a:latin typeface="宋体" charset="0"/>
              </a:rPr>
              <a:t>（</a:t>
            </a:r>
            <a:r>
              <a:rPr kumimoji="1" lang="en-US" altLang="zh-CN" sz="2800" dirty="0">
                <a:latin typeface="宋体" charset="0"/>
              </a:rPr>
              <a:t>3</a:t>
            </a:r>
            <a:r>
              <a:rPr kumimoji="1" lang="zh-CN" altLang="en-US" sz="2800" dirty="0">
                <a:latin typeface="宋体" charset="0"/>
              </a:rPr>
              <a:t>）看：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2681790" y="503675"/>
            <a:ext cx="5234122" cy="52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2800" dirty="0">
                <a:latin typeface="宋体" charset="0"/>
              </a:rPr>
              <a:t>读数时视线与刻度尺尺面</a:t>
            </a: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垂直</a:t>
            </a:r>
            <a:r>
              <a:rPr kumimoji="1" lang="zh-CN" altLang="en-US" sz="2800" dirty="0">
                <a:latin typeface="宋体" charset="0"/>
              </a:rPr>
              <a:t>。 </a:t>
            </a:r>
          </a:p>
        </p:txBody>
      </p:sp>
      <p:grpSp>
        <p:nvGrpSpPr>
          <p:cNvPr id="11268" name="Group 394"/>
          <p:cNvGrpSpPr>
            <a:grpSpLocks/>
          </p:cNvGrpSpPr>
          <p:nvPr/>
        </p:nvGrpSpPr>
        <p:grpSpPr bwMode="auto">
          <a:xfrm>
            <a:off x="1081088" y="3417197"/>
            <a:ext cx="6172200" cy="1128712"/>
            <a:chOff x="1020" y="2109"/>
            <a:chExt cx="3888" cy="711"/>
          </a:xfrm>
        </p:grpSpPr>
        <p:grpSp>
          <p:nvGrpSpPr>
            <p:cNvPr id="11279" name="Group 132"/>
            <p:cNvGrpSpPr>
              <a:grpSpLocks/>
            </p:cNvGrpSpPr>
            <p:nvPr/>
          </p:nvGrpSpPr>
          <p:grpSpPr bwMode="auto">
            <a:xfrm>
              <a:off x="1020" y="2321"/>
              <a:ext cx="3888" cy="499"/>
              <a:chOff x="808" y="1328"/>
              <a:chExt cx="3888" cy="499"/>
            </a:xfrm>
          </p:grpSpPr>
          <p:sp>
            <p:nvSpPr>
              <p:cNvPr id="11283" name="AutoShape 133"/>
              <p:cNvSpPr>
                <a:spLocks noChangeArrowheads="1"/>
              </p:cNvSpPr>
              <p:nvPr/>
            </p:nvSpPr>
            <p:spPr bwMode="auto"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zh-CN" sz="1200" dirty="0">
                    <a:solidFill>
                      <a:schemeClr val="tx1"/>
                    </a:solidFill>
                  </a:rPr>
                  <a:t>0 cm     1           2            3           4            5            6           7            8          9          10 </a:t>
                </a:r>
              </a:p>
            </p:txBody>
          </p:sp>
          <p:sp>
            <p:nvSpPr>
              <p:cNvPr id="11284" name="Line 134"/>
              <p:cNvSpPr>
                <a:spLocks noChangeShapeType="1"/>
              </p:cNvSpPr>
              <p:nvPr/>
            </p:nvSpPr>
            <p:spPr bwMode="auto">
              <a:xfrm>
                <a:off x="899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85" name="Line 135"/>
              <p:cNvSpPr>
                <a:spLocks noChangeShapeType="1"/>
              </p:cNvSpPr>
              <p:nvPr/>
            </p:nvSpPr>
            <p:spPr bwMode="auto">
              <a:xfrm>
                <a:off x="935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86" name="Line 136"/>
              <p:cNvSpPr>
                <a:spLocks noChangeShapeType="1"/>
              </p:cNvSpPr>
              <p:nvPr/>
            </p:nvSpPr>
            <p:spPr bwMode="auto">
              <a:xfrm>
                <a:off x="97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Line 137"/>
              <p:cNvSpPr>
                <a:spLocks noChangeShapeType="1"/>
              </p:cNvSpPr>
              <p:nvPr/>
            </p:nvSpPr>
            <p:spPr bwMode="auto">
              <a:xfrm>
                <a:off x="1008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88" name="Line 138"/>
              <p:cNvSpPr>
                <a:spLocks noChangeShapeType="1"/>
              </p:cNvSpPr>
              <p:nvPr/>
            </p:nvSpPr>
            <p:spPr bwMode="auto">
              <a:xfrm>
                <a:off x="104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89" name="Line 139"/>
              <p:cNvSpPr>
                <a:spLocks noChangeShapeType="1"/>
              </p:cNvSpPr>
              <p:nvPr/>
            </p:nvSpPr>
            <p:spPr bwMode="auto">
              <a:xfrm>
                <a:off x="1080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0" name="Line 140"/>
              <p:cNvSpPr>
                <a:spLocks noChangeShapeType="1"/>
              </p:cNvSpPr>
              <p:nvPr/>
            </p:nvSpPr>
            <p:spPr bwMode="auto">
              <a:xfrm>
                <a:off x="1080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1" name="Line 141"/>
              <p:cNvSpPr>
                <a:spLocks noChangeShapeType="1"/>
              </p:cNvSpPr>
              <p:nvPr/>
            </p:nvSpPr>
            <p:spPr bwMode="auto">
              <a:xfrm>
                <a:off x="111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2" name="Line 142"/>
              <p:cNvSpPr>
                <a:spLocks noChangeShapeType="1"/>
              </p:cNvSpPr>
              <p:nvPr/>
            </p:nvSpPr>
            <p:spPr bwMode="auto">
              <a:xfrm>
                <a:off x="1152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3" name="Line 143"/>
              <p:cNvSpPr>
                <a:spLocks noChangeShapeType="1"/>
              </p:cNvSpPr>
              <p:nvPr/>
            </p:nvSpPr>
            <p:spPr bwMode="auto">
              <a:xfrm>
                <a:off x="1189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4" name="Line 144"/>
              <p:cNvSpPr>
                <a:spLocks noChangeShapeType="1"/>
              </p:cNvSpPr>
              <p:nvPr/>
            </p:nvSpPr>
            <p:spPr bwMode="auto">
              <a:xfrm>
                <a:off x="1225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5" name="Line 145"/>
              <p:cNvSpPr>
                <a:spLocks noChangeShapeType="1"/>
              </p:cNvSpPr>
              <p:nvPr/>
            </p:nvSpPr>
            <p:spPr bwMode="auto">
              <a:xfrm>
                <a:off x="1261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6" name="Line 146"/>
              <p:cNvSpPr>
                <a:spLocks noChangeShapeType="1"/>
              </p:cNvSpPr>
              <p:nvPr/>
            </p:nvSpPr>
            <p:spPr bwMode="auto">
              <a:xfrm>
                <a:off x="1261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7" name="Line 147"/>
              <p:cNvSpPr>
                <a:spLocks noChangeShapeType="1"/>
              </p:cNvSpPr>
              <p:nvPr/>
            </p:nvSpPr>
            <p:spPr bwMode="auto">
              <a:xfrm>
                <a:off x="129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8" name="Line 148"/>
              <p:cNvSpPr>
                <a:spLocks noChangeShapeType="1"/>
              </p:cNvSpPr>
              <p:nvPr/>
            </p:nvSpPr>
            <p:spPr bwMode="auto">
              <a:xfrm>
                <a:off x="1333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99" name="Line 149"/>
              <p:cNvSpPr>
                <a:spLocks noChangeShapeType="1"/>
              </p:cNvSpPr>
              <p:nvPr/>
            </p:nvSpPr>
            <p:spPr bwMode="auto">
              <a:xfrm>
                <a:off x="137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0" name="Line 150"/>
              <p:cNvSpPr>
                <a:spLocks noChangeShapeType="1"/>
              </p:cNvSpPr>
              <p:nvPr/>
            </p:nvSpPr>
            <p:spPr bwMode="auto">
              <a:xfrm>
                <a:off x="140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1" name="Line 151"/>
              <p:cNvSpPr>
                <a:spLocks noChangeShapeType="1"/>
              </p:cNvSpPr>
              <p:nvPr/>
            </p:nvSpPr>
            <p:spPr bwMode="auto">
              <a:xfrm>
                <a:off x="1442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2" name="Line 152"/>
              <p:cNvSpPr>
                <a:spLocks noChangeShapeType="1"/>
              </p:cNvSpPr>
              <p:nvPr/>
            </p:nvSpPr>
            <p:spPr bwMode="auto">
              <a:xfrm>
                <a:off x="1442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3" name="Line 153"/>
              <p:cNvSpPr>
                <a:spLocks noChangeShapeType="1"/>
              </p:cNvSpPr>
              <p:nvPr/>
            </p:nvSpPr>
            <p:spPr bwMode="auto">
              <a:xfrm>
                <a:off x="1478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4" name="Line 154"/>
              <p:cNvSpPr>
                <a:spLocks noChangeShapeType="1"/>
              </p:cNvSpPr>
              <p:nvPr/>
            </p:nvSpPr>
            <p:spPr bwMode="auto">
              <a:xfrm>
                <a:off x="151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5" name="Line 155"/>
              <p:cNvSpPr>
                <a:spLocks noChangeShapeType="1"/>
              </p:cNvSpPr>
              <p:nvPr/>
            </p:nvSpPr>
            <p:spPr bwMode="auto">
              <a:xfrm>
                <a:off x="155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6" name="Line 156"/>
              <p:cNvSpPr>
                <a:spLocks noChangeShapeType="1"/>
              </p:cNvSpPr>
              <p:nvPr/>
            </p:nvSpPr>
            <p:spPr bwMode="auto">
              <a:xfrm>
                <a:off x="158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7" name="Line 157"/>
              <p:cNvSpPr>
                <a:spLocks noChangeShapeType="1"/>
              </p:cNvSpPr>
              <p:nvPr/>
            </p:nvSpPr>
            <p:spPr bwMode="auto">
              <a:xfrm>
                <a:off x="1623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8" name="Line 158"/>
              <p:cNvSpPr>
                <a:spLocks noChangeShapeType="1"/>
              </p:cNvSpPr>
              <p:nvPr/>
            </p:nvSpPr>
            <p:spPr bwMode="auto">
              <a:xfrm>
                <a:off x="1624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09" name="Line 159"/>
              <p:cNvSpPr>
                <a:spLocks noChangeShapeType="1"/>
              </p:cNvSpPr>
              <p:nvPr/>
            </p:nvSpPr>
            <p:spPr bwMode="auto">
              <a:xfrm>
                <a:off x="166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0" name="Line 160"/>
              <p:cNvSpPr>
                <a:spLocks noChangeShapeType="1"/>
              </p:cNvSpPr>
              <p:nvPr/>
            </p:nvSpPr>
            <p:spPr bwMode="auto">
              <a:xfrm>
                <a:off x="169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1" name="Line 161"/>
              <p:cNvSpPr>
                <a:spLocks noChangeShapeType="1"/>
              </p:cNvSpPr>
              <p:nvPr/>
            </p:nvSpPr>
            <p:spPr bwMode="auto">
              <a:xfrm>
                <a:off x="1733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2" name="Line 162"/>
              <p:cNvSpPr>
                <a:spLocks noChangeShapeType="1"/>
              </p:cNvSpPr>
              <p:nvPr/>
            </p:nvSpPr>
            <p:spPr bwMode="auto">
              <a:xfrm>
                <a:off x="1769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3" name="Line 163"/>
              <p:cNvSpPr>
                <a:spLocks noChangeShapeType="1"/>
              </p:cNvSpPr>
              <p:nvPr/>
            </p:nvSpPr>
            <p:spPr bwMode="auto">
              <a:xfrm>
                <a:off x="1805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4" name="Line 164"/>
              <p:cNvSpPr>
                <a:spLocks noChangeShapeType="1"/>
              </p:cNvSpPr>
              <p:nvPr/>
            </p:nvSpPr>
            <p:spPr bwMode="auto">
              <a:xfrm>
                <a:off x="1805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5" name="Line 165"/>
              <p:cNvSpPr>
                <a:spLocks noChangeShapeType="1"/>
              </p:cNvSpPr>
              <p:nvPr/>
            </p:nvSpPr>
            <p:spPr bwMode="auto">
              <a:xfrm>
                <a:off x="184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6" name="Line 166"/>
              <p:cNvSpPr>
                <a:spLocks noChangeShapeType="1"/>
              </p:cNvSpPr>
              <p:nvPr/>
            </p:nvSpPr>
            <p:spPr bwMode="auto">
              <a:xfrm>
                <a:off x="187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7" name="Line 167"/>
              <p:cNvSpPr>
                <a:spLocks noChangeShapeType="1"/>
              </p:cNvSpPr>
              <p:nvPr/>
            </p:nvSpPr>
            <p:spPr bwMode="auto">
              <a:xfrm>
                <a:off x="191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8" name="Line 168"/>
              <p:cNvSpPr>
                <a:spLocks noChangeShapeType="1"/>
              </p:cNvSpPr>
              <p:nvPr/>
            </p:nvSpPr>
            <p:spPr bwMode="auto">
              <a:xfrm>
                <a:off x="195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19" name="Line 169"/>
              <p:cNvSpPr>
                <a:spLocks noChangeShapeType="1"/>
              </p:cNvSpPr>
              <p:nvPr/>
            </p:nvSpPr>
            <p:spPr bwMode="auto">
              <a:xfrm>
                <a:off x="1986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0" name="Line 170"/>
              <p:cNvSpPr>
                <a:spLocks noChangeShapeType="1"/>
              </p:cNvSpPr>
              <p:nvPr/>
            </p:nvSpPr>
            <p:spPr bwMode="auto">
              <a:xfrm>
                <a:off x="1986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1" name="Line 171"/>
              <p:cNvSpPr>
                <a:spLocks noChangeShapeType="1"/>
              </p:cNvSpPr>
              <p:nvPr/>
            </p:nvSpPr>
            <p:spPr bwMode="auto">
              <a:xfrm>
                <a:off x="2022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2" name="Line 172"/>
              <p:cNvSpPr>
                <a:spLocks noChangeShapeType="1"/>
              </p:cNvSpPr>
              <p:nvPr/>
            </p:nvSpPr>
            <p:spPr bwMode="auto">
              <a:xfrm>
                <a:off x="2058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3" name="Line 173"/>
              <p:cNvSpPr>
                <a:spLocks noChangeShapeType="1"/>
              </p:cNvSpPr>
              <p:nvPr/>
            </p:nvSpPr>
            <p:spPr bwMode="auto">
              <a:xfrm>
                <a:off x="2095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4" name="Line 174"/>
              <p:cNvSpPr>
                <a:spLocks noChangeShapeType="1"/>
              </p:cNvSpPr>
              <p:nvPr/>
            </p:nvSpPr>
            <p:spPr bwMode="auto">
              <a:xfrm>
                <a:off x="213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5" name="Line 175"/>
              <p:cNvSpPr>
                <a:spLocks noChangeShapeType="1"/>
              </p:cNvSpPr>
              <p:nvPr/>
            </p:nvSpPr>
            <p:spPr bwMode="auto">
              <a:xfrm>
                <a:off x="2167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6" name="Line 176"/>
              <p:cNvSpPr>
                <a:spLocks noChangeShapeType="1"/>
              </p:cNvSpPr>
              <p:nvPr/>
            </p:nvSpPr>
            <p:spPr bwMode="auto">
              <a:xfrm>
                <a:off x="2167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7" name="Line 177"/>
              <p:cNvSpPr>
                <a:spLocks noChangeShapeType="1"/>
              </p:cNvSpPr>
              <p:nvPr/>
            </p:nvSpPr>
            <p:spPr bwMode="auto">
              <a:xfrm>
                <a:off x="2203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8" name="Line 178"/>
              <p:cNvSpPr>
                <a:spLocks noChangeShapeType="1"/>
              </p:cNvSpPr>
              <p:nvPr/>
            </p:nvSpPr>
            <p:spPr bwMode="auto">
              <a:xfrm>
                <a:off x="2239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29" name="Line 179"/>
              <p:cNvSpPr>
                <a:spLocks noChangeShapeType="1"/>
              </p:cNvSpPr>
              <p:nvPr/>
            </p:nvSpPr>
            <p:spPr bwMode="auto">
              <a:xfrm>
                <a:off x="227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0" name="Line 180"/>
              <p:cNvSpPr>
                <a:spLocks noChangeShapeType="1"/>
              </p:cNvSpPr>
              <p:nvPr/>
            </p:nvSpPr>
            <p:spPr bwMode="auto">
              <a:xfrm>
                <a:off x="2312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1" name="Line 181"/>
              <p:cNvSpPr>
                <a:spLocks noChangeShapeType="1"/>
              </p:cNvSpPr>
              <p:nvPr/>
            </p:nvSpPr>
            <p:spPr bwMode="auto">
              <a:xfrm>
                <a:off x="2348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2" name="Line 182"/>
              <p:cNvSpPr>
                <a:spLocks noChangeShapeType="1"/>
              </p:cNvSpPr>
              <p:nvPr/>
            </p:nvSpPr>
            <p:spPr bwMode="auto">
              <a:xfrm>
                <a:off x="2348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3" name="Line 183"/>
              <p:cNvSpPr>
                <a:spLocks noChangeShapeType="1"/>
              </p:cNvSpPr>
              <p:nvPr/>
            </p:nvSpPr>
            <p:spPr bwMode="auto">
              <a:xfrm>
                <a:off x="238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4" name="Line 184"/>
              <p:cNvSpPr>
                <a:spLocks noChangeShapeType="1"/>
              </p:cNvSpPr>
              <p:nvPr/>
            </p:nvSpPr>
            <p:spPr bwMode="auto">
              <a:xfrm>
                <a:off x="242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5" name="Line 185"/>
              <p:cNvSpPr>
                <a:spLocks noChangeShapeType="1"/>
              </p:cNvSpPr>
              <p:nvPr/>
            </p:nvSpPr>
            <p:spPr bwMode="auto">
              <a:xfrm>
                <a:off x="245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6" name="Line 186"/>
              <p:cNvSpPr>
                <a:spLocks noChangeShapeType="1"/>
              </p:cNvSpPr>
              <p:nvPr/>
            </p:nvSpPr>
            <p:spPr bwMode="auto">
              <a:xfrm>
                <a:off x="2493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7" name="Line 187"/>
              <p:cNvSpPr>
                <a:spLocks noChangeShapeType="1"/>
              </p:cNvSpPr>
              <p:nvPr/>
            </p:nvSpPr>
            <p:spPr bwMode="auto">
              <a:xfrm>
                <a:off x="2529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8" name="Line 188"/>
              <p:cNvSpPr>
                <a:spLocks noChangeShapeType="1"/>
              </p:cNvSpPr>
              <p:nvPr/>
            </p:nvSpPr>
            <p:spPr bwMode="auto">
              <a:xfrm>
                <a:off x="2529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39" name="Line 189"/>
              <p:cNvSpPr>
                <a:spLocks noChangeShapeType="1"/>
              </p:cNvSpPr>
              <p:nvPr/>
            </p:nvSpPr>
            <p:spPr bwMode="auto">
              <a:xfrm>
                <a:off x="2565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0" name="Line 190"/>
              <p:cNvSpPr>
                <a:spLocks noChangeShapeType="1"/>
              </p:cNvSpPr>
              <p:nvPr/>
            </p:nvSpPr>
            <p:spPr bwMode="auto">
              <a:xfrm>
                <a:off x="260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1" name="Line 191"/>
              <p:cNvSpPr>
                <a:spLocks noChangeShapeType="1"/>
              </p:cNvSpPr>
              <p:nvPr/>
            </p:nvSpPr>
            <p:spPr bwMode="auto">
              <a:xfrm>
                <a:off x="2638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2" name="Line 192"/>
              <p:cNvSpPr>
                <a:spLocks noChangeShapeType="1"/>
              </p:cNvSpPr>
              <p:nvPr/>
            </p:nvSpPr>
            <p:spPr bwMode="auto">
              <a:xfrm>
                <a:off x="267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3" name="Line 193"/>
              <p:cNvSpPr>
                <a:spLocks noChangeShapeType="1"/>
              </p:cNvSpPr>
              <p:nvPr/>
            </p:nvSpPr>
            <p:spPr bwMode="auto">
              <a:xfrm>
                <a:off x="2710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4" name="Line 194"/>
              <p:cNvSpPr>
                <a:spLocks noChangeShapeType="1"/>
              </p:cNvSpPr>
              <p:nvPr/>
            </p:nvSpPr>
            <p:spPr bwMode="auto">
              <a:xfrm>
                <a:off x="2710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5" name="Line 195"/>
              <p:cNvSpPr>
                <a:spLocks noChangeShapeType="1"/>
              </p:cNvSpPr>
              <p:nvPr/>
            </p:nvSpPr>
            <p:spPr bwMode="auto">
              <a:xfrm>
                <a:off x="274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6" name="Line 196"/>
              <p:cNvSpPr>
                <a:spLocks noChangeShapeType="1"/>
              </p:cNvSpPr>
              <p:nvPr/>
            </p:nvSpPr>
            <p:spPr bwMode="auto">
              <a:xfrm>
                <a:off x="2782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7" name="Line 197"/>
              <p:cNvSpPr>
                <a:spLocks noChangeShapeType="1"/>
              </p:cNvSpPr>
              <p:nvPr/>
            </p:nvSpPr>
            <p:spPr bwMode="auto">
              <a:xfrm>
                <a:off x="2819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8" name="Line 198"/>
              <p:cNvSpPr>
                <a:spLocks noChangeShapeType="1"/>
              </p:cNvSpPr>
              <p:nvPr/>
            </p:nvSpPr>
            <p:spPr bwMode="auto">
              <a:xfrm>
                <a:off x="2855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49" name="Line 199"/>
              <p:cNvSpPr>
                <a:spLocks noChangeShapeType="1"/>
              </p:cNvSpPr>
              <p:nvPr/>
            </p:nvSpPr>
            <p:spPr bwMode="auto">
              <a:xfrm>
                <a:off x="2891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0" name="Line 200"/>
              <p:cNvSpPr>
                <a:spLocks noChangeShapeType="1"/>
              </p:cNvSpPr>
              <p:nvPr/>
            </p:nvSpPr>
            <p:spPr bwMode="auto">
              <a:xfrm>
                <a:off x="2891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1" name="Line 201"/>
              <p:cNvSpPr>
                <a:spLocks noChangeShapeType="1"/>
              </p:cNvSpPr>
              <p:nvPr/>
            </p:nvSpPr>
            <p:spPr bwMode="auto">
              <a:xfrm>
                <a:off x="292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2" name="Line 202"/>
              <p:cNvSpPr>
                <a:spLocks noChangeShapeType="1"/>
              </p:cNvSpPr>
              <p:nvPr/>
            </p:nvSpPr>
            <p:spPr bwMode="auto">
              <a:xfrm>
                <a:off x="2963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3" name="Line 203"/>
              <p:cNvSpPr>
                <a:spLocks noChangeShapeType="1"/>
              </p:cNvSpPr>
              <p:nvPr/>
            </p:nvSpPr>
            <p:spPr bwMode="auto">
              <a:xfrm>
                <a:off x="300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4" name="Line 204"/>
              <p:cNvSpPr>
                <a:spLocks noChangeShapeType="1"/>
              </p:cNvSpPr>
              <p:nvPr/>
            </p:nvSpPr>
            <p:spPr bwMode="auto">
              <a:xfrm>
                <a:off x="303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5" name="Line 205"/>
              <p:cNvSpPr>
                <a:spLocks noChangeShapeType="1"/>
              </p:cNvSpPr>
              <p:nvPr/>
            </p:nvSpPr>
            <p:spPr bwMode="auto">
              <a:xfrm>
                <a:off x="3072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6" name="Line 206"/>
              <p:cNvSpPr>
                <a:spLocks noChangeShapeType="1"/>
              </p:cNvSpPr>
              <p:nvPr/>
            </p:nvSpPr>
            <p:spPr bwMode="auto">
              <a:xfrm>
                <a:off x="3072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7" name="Line 207"/>
              <p:cNvSpPr>
                <a:spLocks noChangeShapeType="1"/>
              </p:cNvSpPr>
              <p:nvPr/>
            </p:nvSpPr>
            <p:spPr bwMode="auto">
              <a:xfrm>
                <a:off x="3108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8" name="Line 208"/>
              <p:cNvSpPr>
                <a:spLocks noChangeShapeType="1"/>
              </p:cNvSpPr>
              <p:nvPr/>
            </p:nvSpPr>
            <p:spPr bwMode="auto">
              <a:xfrm>
                <a:off x="314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59" name="Line 209"/>
              <p:cNvSpPr>
                <a:spLocks noChangeShapeType="1"/>
              </p:cNvSpPr>
              <p:nvPr/>
            </p:nvSpPr>
            <p:spPr bwMode="auto">
              <a:xfrm>
                <a:off x="318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0" name="Line 210"/>
              <p:cNvSpPr>
                <a:spLocks noChangeShapeType="1"/>
              </p:cNvSpPr>
              <p:nvPr/>
            </p:nvSpPr>
            <p:spPr bwMode="auto">
              <a:xfrm>
                <a:off x="321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1" name="Line 211"/>
              <p:cNvSpPr>
                <a:spLocks noChangeShapeType="1"/>
              </p:cNvSpPr>
              <p:nvPr/>
            </p:nvSpPr>
            <p:spPr bwMode="auto">
              <a:xfrm>
                <a:off x="3253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2" name="Line 212"/>
              <p:cNvSpPr>
                <a:spLocks noChangeShapeType="1"/>
              </p:cNvSpPr>
              <p:nvPr/>
            </p:nvSpPr>
            <p:spPr bwMode="auto">
              <a:xfrm>
                <a:off x="3253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3" name="Line 213"/>
              <p:cNvSpPr>
                <a:spLocks noChangeShapeType="1"/>
              </p:cNvSpPr>
              <p:nvPr/>
            </p:nvSpPr>
            <p:spPr bwMode="auto">
              <a:xfrm>
                <a:off x="3289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4" name="Line 214"/>
              <p:cNvSpPr>
                <a:spLocks noChangeShapeType="1"/>
              </p:cNvSpPr>
              <p:nvPr/>
            </p:nvSpPr>
            <p:spPr bwMode="auto">
              <a:xfrm>
                <a:off x="3325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5" name="Line 215"/>
              <p:cNvSpPr>
                <a:spLocks noChangeShapeType="1"/>
              </p:cNvSpPr>
              <p:nvPr/>
            </p:nvSpPr>
            <p:spPr bwMode="auto">
              <a:xfrm>
                <a:off x="3362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6" name="Line 216"/>
              <p:cNvSpPr>
                <a:spLocks noChangeShapeType="1"/>
              </p:cNvSpPr>
              <p:nvPr/>
            </p:nvSpPr>
            <p:spPr bwMode="auto">
              <a:xfrm>
                <a:off x="3398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7" name="Line 217"/>
              <p:cNvSpPr>
                <a:spLocks noChangeShapeType="1"/>
              </p:cNvSpPr>
              <p:nvPr/>
            </p:nvSpPr>
            <p:spPr bwMode="auto">
              <a:xfrm>
                <a:off x="3434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8" name="Line 218"/>
              <p:cNvSpPr>
                <a:spLocks noChangeShapeType="1"/>
              </p:cNvSpPr>
              <p:nvPr/>
            </p:nvSpPr>
            <p:spPr bwMode="auto">
              <a:xfrm>
                <a:off x="3434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69" name="Line 219"/>
              <p:cNvSpPr>
                <a:spLocks noChangeShapeType="1"/>
              </p:cNvSpPr>
              <p:nvPr/>
            </p:nvSpPr>
            <p:spPr bwMode="auto">
              <a:xfrm>
                <a:off x="347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0" name="Line 220"/>
              <p:cNvSpPr>
                <a:spLocks noChangeShapeType="1"/>
              </p:cNvSpPr>
              <p:nvPr/>
            </p:nvSpPr>
            <p:spPr bwMode="auto">
              <a:xfrm>
                <a:off x="3506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1" name="Line 221"/>
              <p:cNvSpPr>
                <a:spLocks noChangeShapeType="1"/>
              </p:cNvSpPr>
              <p:nvPr/>
            </p:nvSpPr>
            <p:spPr bwMode="auto">
              <a:xfrm>
                <a:off x="3543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2" name="Line 222"/>
              <p:cNvSpPr>
                <a:spLocks noChangeShapeType="1"/>
              </p:cNvSpPr>
              <p:nvPr/>
            </p:nvSpPr>
            <p:spPr bwMode="auto">
              <a:xfrm>
                <a:off x="3579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3" name="Line 223"/>
              <p:cNvSpPr>
                <a:spLocks noChangeShapeType="1"/>
              </p:cNvSpPr>
              <p:nvPr/>
            </p:nvSpPr>
            <p:spPr bwMode="auto">
              <a:xfrm>
                <a:off x="3615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4" name="Line 224"/>
              <p:cNvSpPr>
                <a:spLocks noChangeShapeType="1"/>
              </p:cNvSpPr>
              <p:nvPr/>
            </p:nvSpPr>
            <p:spPr bwMode="auto">
              <a:xfrm>
                <a:off x="3615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5" name="Line 225"/>
              <p:cNvSpPr>
                <a:spLocks noChangeShapeType="1"/>
              </p:cNvSpPr>
              <p:nvPr/>
            </p:nvSpPr>
            <p:spPr bwMode="auto">
              <a:xfrm>
                <a:off x="365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6" name="Line 226"/>
              <p:cNvSpPr>
                <a:spLocks noChangeShapeType="1"/>
              </p:cNvSpPr>
              <p:nvPr/>
            </p:nvSpPr>
            <p:spPr bwMode="auto">
              <a:xfrm>
                <a:off x="368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7" name="Line 227"/>
              <p:cNvSpPr>
                <a:spLocks noChangeShapeType="1"/>
              </p:cNvSpPr>
              <p:nvPr/>
            </p:nvSpPr>
            <p:spPr bwMode="auto">
              <a:xfrm>
                <a:off x="372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8" name="Line 228"/>
              <p:cNvSpPr>
                <a:spLocks noChangeShapeType="1"/>
              </p:cNvSpPr>
              <p:nvPr/>
            </p:nvSpPr>
            <p:spPr bwMode="auto">
              <a:xfrm>
                <a:off x="376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79" name="Line 229"/>
              <p:cNvSpPr>
                <a:spLocks noChangeShapeType="1"/>
              </p:cNvSpPr>
              <p:nvPr/>
            </p:nvSpPr>
            <p:spPr bwMode="auto">
              <a:xfrm>
                <a:off x="3796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380" name="Group 230"/>
              <p:cNvGrpSpPr>
                <a:grpSpLocks/>
              </p:cNvGrpSpPr>
              <p:nvPr/>
            </p:nvGrpSpPr>
            <p:grpSpPr bwMode="auto"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1401" name="Line 231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02" name="Line 232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03" name="Line 233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04" name="Line 234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05" name="Line 235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381" name="Line 236"/>
              <p:cNvSpPr>
                <a:spLocks noChangeShapeType="1"/>
              </p:cNvSpPr>
              <p:nvPr/>
            </p:nvSpPr>
            <p:spPr bwMode="auto">
              <a:xfrm>
                <a:off x="3977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82" name="Line 237"/>
              <p:cNvSpPr>
                <a:spLocks noChangeShapeType="1"/>
              </p:cNvSpPr>
              <p:nvPr/>
            </p:nvSpPr>
            <p:spPr bwMode="auto">
              <a:xfrm>
                <a:off x="3975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83" name="Line 238"/>
              <p:cNvSpPr>
                <a:spLocks noChangeShapeType="1"/>
              </p:cNvSpPr>
              <p:nvPr/>
            </p:nvSpPr>
            <p:spPr bwMode="auto">
              <a:xfrm>
                <a:off x="4011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84" name="Line 239"/>
              <p:cNvSpPr>
                <a:spLocks noChangeShapeType="1"/>
              </p:cNvSpPr>
              <p:nvPr/>
            </p:nvSpPr>
            <p:spPr bwMode="auto">
              <a:xfrm>
                <a:off x="4047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85" name="Line 240"/>
              <p:cNvSpPr>
                <a:spLocks noChangeShapeType="1"/>
              </p:cNvSpPr>
              <p:nvPr/>
            </p:nvSpPr>
            <p:spPr bwMode="auto">
              <a:xfrm>
                <a:off x="4084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86" name="Line 241"/>
              <p:cNvSpPr>
                <a:spLocks noChangeShapeType="1"/>
              </p:cNvSpPr>
              <p:nvPr/>
            </p:nvSpPr>
            <p:spPr bwMode="auto">
              <a:xfrm>
                <a:off x="4120" y="1379"/>
                <a:ext cx="0" cy="6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387" name="Group 242"/>
              <p:cNvGrpSpPr>
                <a:grpSpLocks/>
              </p:cNvGrpSpPr>
              <p:nvPr/>
            </p:nvGrpSpPr>
            <p:grpSpPr bwMode="auto"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1396" name="Line 243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7" name="Line 244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8" name="Line 245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9" name="Line 246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00" name="Line 247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388" name="Line 248"/>
              <p:cNvSpPr>
                <a:spLocks noChangeShapeType="1"/>
              </p:cNvSpPr>
              <p:nvPr/>
            </p:nvSpPr>
            <p:spPr bwMode="auto">
              <a:xfrm>
                <a:off x="4337" y="1379"/>
                <a:ext cx="0" cy="118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389" name="Group 249"/>
              <p:cNvGrpSpPr>
                <a:grpSpLocks/>
              </p:cNvGrpSpPr>
              <p:nvPr/>
            </p:nvGrpSpPr>
            <p:grpSpPr bwMode="auto"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1391" name="Line 250"/>
                <p:cNvSpPr>
                  <a:spLocks noChangeShapeType="1"/>
                </p:cNvSpPr>
                <p:nvPr/>
              </p:nvSpPr>
              <p:spPr bwMode="auto">
                <a:xfrm>
                  <a:off x="3963" y="2822"/>
                  <a:ext cx="0" cy="11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2" name="Line 251"/>
                <p:cNvSpPr>
                  <a:spLocks noChangeShapeType="1"/>
                </p:cNvSpPr>
                <p:nvPr/>
              </p:nvSpPr>
              <p:spPr bwMode="auto">
                <a:xfrm>
                  <a:off x="3999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3" name="Line 252"/>
                <p:cNvSpPr>
                  <a:spLocks noChangeShapeType="1"/>
                </p:cNvSpPr>
                <p:nvPr/>
              </p:nvSpPr>
              <p:spPr bwMode="auto">
                <a:xfrm>
                  <a:off x="4035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4" name="Line 253"/>
                <p:cNvSpPr>
                  <a:spLocks noChangeShapeType="1"/>
                </p:cNvSpPr>
                <p:nvPr/>
              </p:nvSpPr>
              <p:spPr bwMode="auto">
                <a:xfrm>
                  <a:off x="4072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95" name="Line 254"/>
                <p:cNvSpPr>
                  <a:spLocks noChangeShapeType="1"/>
                </p:cNvSpPr>
                <p:nvPr/>
              </p:nvSpPr>
              <p:spPr bwMode="auto">
                <a:xfrm>
                  <a:off x="4108" y="2822"/>
                  <a:ext cx="0" cy="68"/>
                </a:xfrm>
                <a:prstGeom prst="line">
                  <a:avLst/>
                </a:prstGeom>
                <a:noFill/>
                <a:ln w="9525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390" name="Line 255"/>
              <p:cNvSpPr>
                <a:spLocks noChangeShapeType="1"/>
              </p:cNvSpPr>
              <p:nvPr/>
            </p:nvSpPr>
            <p:spPr bwMode="auto">
              <a:xfrm>
                <a:off x="4517" y="1379"/>
                <a:ext cx="0" cy="118"/>
              </a:xfrm>
              <a:prstGeom prst="line">
                <a:avLst/>
              </a:prstGeom>
              <a:noFill/>
              <a:ln w="190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80" name="Group 256"/>
            <p:cNvGrpSpPr>
              <a:grpSpLocks/>
            </p:cNvGrpSpPr>
            <p:nvPr/>
          </p:nvGrpSpPr>
          <p:grpSpPr bwMode="auto">
            <a:xfrm>
              <a:off x="1100" y="2109"/>
              <a:ext cx="2538" cy="246"/>
              <a:chOff x="936" y="1548"/>
              <a:chExt cx="3438" cy="498"/>
            </a:xfrm>
          </p:grpSpPr>
          <p:sp>
            <p:nvSpPr>
              <p:cNvPr id="11281" name="Rectangle 257" descr="栎木"/>
              <p:cNvSpPr>
                <a:spLocks noChangeArrowheads="1"/>
              </p:cNvSpPr>
              <p:nvPr/>
            </p:nvSpPr>
            <p:spPr bwMode="auto">
              <a:xfrm>
                <a:off x="936" y="1548"/>
                <a:ext cx="2748" cy="492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>
                  <a:solidFill>
                    <a:schemeClr val="tx1"/>
                  </a:solidFill>
                </a:endParaRPr>
              </a:p>
            </p:txBody>
          </p:sp>
          <p:sp>
            <p:nvSpPr>
              <p:cNvPr id="11282" name="AutoShape 258" descr="栎木"/>
              <p:cNvSpPr>
                <a:spLocks noChangeArrowheads="1"/>
              </p:cNvSpPr>
              <p:nvPr/>
            </p:nvSpPr>
            <p:spPr bwMode="auto">
              <a:xfrm rot="5400000">
                <a:off x="3780" y="1452"/>
                <a:ext cx="492" cy="696"/>
              </a:xfrm>
              <a:prstGeom prst="triangle">
                <a:avLst>
                  <a:gd name="adj" fmla="val 50000"/>
                </a:avLst>
              </a:prstGeom>
              <a:blipFill dpi="0" rotWithShape="1">
                <a:blip r:embed="rId2">
                  <a:alphaModFix amt="40000"/>
                </a:blip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zh-C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0" name="Line 259"/>
          <p:cNvSpPr>
            <a:spLocks noChangeShapeType="1"/>
          </p:cNvSpPr>
          <p:nvPr/>
        </p:nvSpPr>
        <p:spPr bwMode="auto">
          <a:xfrm rot="-1610508" flipH="1" flipV="1">
            <a:off x="4979989" y="3009209"/>
            <a:ext cx="242887" cy="91757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1" name="Line 388"/>
          <p:cNvSpPr>
            <a:spLocks noChangeShapeType="1"/>
          </p:cNvSpPr>
          <p:nvPr/>
        </p:nvSpPr>
        <p:spPr bwMode="auto">
          <a:xfrm rot="2757892" flipV="1">
            <a:off x="5330030" y="3022702"/>
            <a:ext cx="1588" cy="9525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2" name="Picture 391" descr="u=3185689198,3543603771&amp;fm=3&amp;gp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816">
            <a:off x="4897438" y="1986859"/>
            <a:ext cx="63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Line 130"/>
          <p:cNvSpPr>
            <a:spLocks noChangeShapeType="1"/>
          </p:cNvSpPr>
          <p:nvPr/>
        </p:nvSpPr>
        <p:spPr bwMode="auto">
          <a:xfrm flipV="1">
            <a:off x="5229225" y="2850459"/>
            <a:ext cx="0" cy="9525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8" rIns="91435" bIns="45718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4" name="Picture 392" descr="u=3185689198,3543603771&amp;fm=3&amp;gp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912">
            <a:off x="5613400" y="2494860"/>
            <a:ext cx="647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393" descr="u=3185689198,3543603771&amp;fm=3&amp;gp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515">
            <a:off x="4105276" y="2552009"/>
            <a:ext cx="650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Text Box 397"/>
          <p:cNvSpPr txBox="1">
            <a:spLocks noChangeArrowheads="1"/>
          </p:cNvSpPr>
          <p:nvPr/>
        </p:nvSpPr>
        <p:spPr bwMode="auto">
          <a:xfrm>
            <a:off x="3241675" y="2129734"/>
            <a:ext cx="1152525" cy="7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latin typeface="Times New Roman" charset="0"/>
                <a:ea typeface="黑体" charset="0"/>
                <a:cs typeface="黑体" charset="0"/>
              </a:rPr>
              <a:t>×</a:t>
            </a:r>
          </a:p>
        </p:txBody>
      </p:sp>
      <p:sp>
        <p:nvSpPr>
          <p:cNvPr id="147" name="Text Box 398"/>
          <p:cNvSpPr txBox="1">
            <a:spLocks noChangeArrowheads="1"/>
          </p:cNvSpPr>
          <p:nvPr/>
        </p:nvSpPr>
        <p:spPr bwMode="auto">
          <a:xfrm>
            <a:off x="6481764" y="2274197"/>
            <a:ext cx="1152525" cy="7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latin typeface="Times New Roman" charset="0"/>
                <a:ea typeface="黑体" charset="0"/>
                <a:cs typeface="黑体" charset="0"/>
              </a:rPr>
              <a:t>×</a:t>
            </a:r>
          </a:p>
        </p:txBody>
      </p:sp>
      <p:sp>
        <p:nvSpPr>
          <p:cNvPr id="148" name="Text Box 399"/>
          <p:cNvSpPr txBox="1">
            <a:spLocks noChangeArrowheads="1"/>
          </p:cNvSpPr>
          <p:nvPr/>
        </p:nvSpPr>
        <p:spPr bwMode="auto">
          <a:xfrm>
            <a:off x="4826001" y="1121672"/>
            <a:ext cx="1152525" cy="7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4400">
                <a:latin typeface="Times New Roman" charset="0"/>
                <a:ea typeface="黑体" charset="0"/>
                <a:cs typeface="黑体" charset="0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6261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1287" grpId="0" autoUpdateAnimBg="0"/>
      <p:bldP spid="140" grpId="0" animBg="1"/>
      <p:bldP spid="141" grpId="0" animBg="1"/>
      <p:bldP spid="143" grpId="0" animBg="1"/>
      <p:bldP spid="146" grpId="0"/>
      <p:bldP spid="147" grpId="0"/>
      <p:bldP spid="1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656565" y="4644135"/>
            <a:ext cx="414046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3200" dirty="0">
                <a:latin typeface="宋体" charset="0"/>
              </a:rPr>
              <a:t>（</a:t>
            </a:r>
            <a:r>
              <a:rPr kumimoji="1" lang="zh-CN" altLang="zh-CN" sz="3200" dirty="0">
                <a:latin typeface="宋体" charset="0"/>
              </a:rPr>
              <a:t>5</a:t>
            </a:r>
            <a:r>
              <a:rPr kumimoji="1" lang="zh-CN" altLang="en-US" sz="3200" dirty="0">
                <a:latin typeface="宋体" charset="0"/>
              </a:rPr>
              <a:t>）记：</a:t>
            </a:r>
            <a:r>
              <a:rPr kumimoji="1" lang="zh-CN" altLang="en-US" sz="3200" dirty="0">
                <a:solidFill>
                  <a:srgbClr val="FF0000"/>
                </a:solidFill>
                <a:latin typeface="宋体" charset="0"/>
              </a:rPr>
              <a:t>数字＋单位</a:t>
            </a:r>
            <a:r>
              <a:rPr kumimoji="1" lang="zh-CN" altLang="en-US" sz="3200" dirty="0">
                <a:latin typeface="宋体" charset="0"/>
              </a:rPr>
              <a:t>。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006715" y="5589240"/>
            <a:ext cx="4738533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3200" dirty="0">
                <a:latin typeface="宋体" charset="0"/>
              </a:rPr>
              <a:t>测量值＝准确值＋估读值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656565" y="458670"/>
            <a:ext cx="621069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zh-CN" altLang="en-US" sz="3200" dirty="0">
                <a:latin typeface="宋体" charset="0"/>
              </a:rPr>
              <a:t>（</a:t>
            </a:r>
            <a:r>
              <a:rPr kumimoji="1" lang="en-US" altLang="zh-CN" sz="3200" dirty="0">
                <a:latin typeface="宋体" charset="0"/>
              </a:rPr>
              <a:t>4</a:t>
            </a:r>
            <a:r>
              <a:rPr kumimoji="1" lang="zh-CN" altLang="en-US" sz="3200" dirty="0">
                <a:latin typeface="宋体" charset="0"/>
              </a:rPr>
              <a:t>）读：</a:t>
            </a:r>
            <a:r>
              <a:rPr kumimoji="1" lang="zh-CN" altLang="en-US" sz="3200" dirty="0">
                <a:solidFill>
                  <a:srgbClr val="FF0000"/>
                </a:solidFill>
                <a:latin typeface="宋体" charset="0"/>
              </a:rPr>
              <a:t>估读到分度值的下一位</a:t>
            </a:r>
            <a:r>
              <a:rPr kumimoji="1" lang="zh-CN" altLang="en-US" sz="3200" dirty="0">
                <a:latin typeface="宋体" charset="0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0966" r="42077" b="11316"/>
          <a:stretch/>
        </p:blipFill>
        <p:spPr>
          <a:xfrm>
            <a:off x="1196625" y="1133745"/>
            <a:ext cx="6570730" cy="2430271"/>
          </a:xfrm>
          <a:prstGeom prst="rect">
            <a:avLst/>
          </a:prstGeom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3221850" y="3699030"/>
            <a:ext cx="166518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kumimoji="1" lang="en-US" altLang="zh-CN" sz="3200" dirty="0" smtClean="0">
                <a:latin typeface="宋体" charset="0"/>
              </a:rPr>
              <a:t>4.45cm</a:t>
            </a:r>
            <a:endParaRPr kumimoji="1" lang="zh-CN" altLang="en-US" sz="3200" dirty="0">
              <a:latin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38034"/>
          <a:stretch/>
        </p:blipFill>
        <p:spPr>
          <a:xfrm>
            <a:off x="1061610" y="3158970"/>
            <a:ext cx="7238056" cy="2790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3665"/>
            <a:ext cx="5185788" cy="193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1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458670"/>
            <a:ext cx="7035738" cy="211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屏幕快照 2017-07-22 下午11.32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" y="3203975"/>
            <a:ext cx="7605845" cy="29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9928" b="15454"/>
          <a:stretch/>
        </p:blipFill>
        <p:spPr>
          <a:xfrm>
            <a:off x="2231740" y="2573905"/>
            <a:ext cx="4596515" cy="3745685"/>
          </a:xfrm>
          <a:prstGeom prst="rect">
            <a:avLst/>
          </a:prstGeom>
        </p:spPr>
      </p:pic>
      <p:sp>
        <p:nvSpPr>
          <p:cNvPr id="493" name="Shape 493"/>
          <p:cNvSpPr/>
          <p:nvPr/>
        </p:nvSpPr>
        <p:spPr>
          <a:xfrm>
            <a:off x="431540" y="368660"/>
            <a:ext cx="479524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三</a:t>
            </a:r>
            <a:r>
              <a:rPr sz="3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、长度特殊测量方法</a:t>
            </a:r>
          </a:p>
        </p:txBody>
      </p:sp>
      <p:sp>
        <p:nvSpPr>
          <p:cNvPr id="494" name="Shape 494"/>
          <p:cNvSpPr/>
          <p:nvPr/>
        </p:nvSpPr>
        <p:spPr>
          <a:xfrm>
            <a:off x="926595" y="1133745"/>
            <a:ext cx="5985665" cy="1500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6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1. </a:t>
            </a:r>
            <a:r>
              <a:rPr sz="32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辅助工具法（平移法）</a:t>
            </a:r>
            <a:r>
              <a:rPr lang="zh-CN" altLang="en-US" sz="32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：</a:t>
            </a:r>
            <a:endParaRPr lang="en-US" altLang="zh-CN" sz="32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>
              <a:spcBef>
                <a:spcPts val="2109"/>
              </a:spcBef>
              <a:defRPr sz="46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en-US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 </a:t>
            </a:r>
            <a:r>
              <a:rPr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测圆</a:t>
            </a:r>
            <a:r>
              <a:rPr lang="zh-CN" altLang="en-US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或球直径</a:t>
            </a:r>
            <a:r>
              <a:rPr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、圆锥体的高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655" y="2573905"/>
            <a:ext cx="5715635" cy="38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27" y="1044708"/>
            <a:ext cx="8022257" cy="44821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52304" y="585927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判断哪根线长？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4660" r="7"/>
          <a:stretch>
            <a:fillRect/>
          </a:stretch>
        </p:blipFill>
        <p:spPr>
          <a:xfrm>
            <a:off x="656565" y="413665"/>
            <a:ext cx="3375375" cy="3374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16" y="0"/>
                </a:moveTo>
                <a:lnTo>
                  <a:pt x="14925" y="1220"/>
                </a:lnTo>
                <a:cubicBezTo>
                  <a:pt x="13665" y="1891"/>
                  <a:pt x="11398" y="3103"/>
                  <a:pt x="9886" y="3914"/>
                </a:cubicBezTo>
                <a:cubicBezTo>
                  <a:pt x="8374" y="4724"/>
                  <a:pt x="5854" y="6074"/>
                  <a:pt x="4285" y="6913"/>
                </a:cubicBezTo>
                <a:lnTo>
                  <a:pt x="1433" y="8439"/>
                </a:lnTo>
                <a:lnTo>
                  <a:pt x="6183" y="8506"/>
                </a:lnTo>
                <a:cubicBezTo>
                  <a:pt x="8796" y="8542"/>
                  <a:pt x="10933" y="8614"/>
                  <a:pt x="10933" y="8665"/>
                </a:cubicBezTo>
                <a:cubicBezTo>
                  <a:pt x="10933" y="8717"/>
                  <a:pt x="10661" y="8928"/>
                  <a:pt x="10331" y="9137"/>
                </a:cubicBezTo>
                <a:cubicBezTo>
                  <a:pt x="9543" y="9638"/>
                  <a:pt x="8711" y="10886"/>
                  <a:pt x="8506" y="11871"/>
                </a:cubicBezTo>
                <a:cubicBezTo>
                  <a:pt x="8101" y="13823"/>
                  <a:pt x="8927" y="15645"/>
                  <a:pt x="10704" y="16709"/>
                </a:cubicBezTo>
                <a:cubicBezTo>
                  <a:pt x="11010" y="16892"/>
                  <a:pt x="11226" y="17096"/>
                  <a:pt x="11186" y="17161"/>
                </a:cubicBezTo>
                <a:cubicBezTo>
                  <a:pt x="11145" y="17226"/>
                  <a:pt x="10649" y="17277"/>
                  <a:pt x="10082" y="17277"/>
                </a:cubicBezTo>
                <a:lnTo>
                  <a:pt x="9048" y="17277"/>
                </a:lnTo>
                <a:lnTo>
                  <a:pt x="9008" y="17700"/>
                </a:lnTo>
                <a:cubicBezTo>
                  <a:pt x="8977" y="18024"/>
                  <a:pt x="8892" y="18136"/>
                  <a:pt x="8639" y="18195"/>
                </a:cubicBezTo>
                <a:cubicBezTo>
                  <a:pt x="8344" y="18264"/>
                  <a:pt x="8309" y="18341"/>
                  <a:pt x="8274" y="19016"/>
                </a:cubicBezTo>
                <a:lnTo>
                  <a:pt x="8237" y="19768"/>
                </a:lnTo>
                <a:lnTo>
                  <a:pt x="13798" y="19768"/>
                </a:lnTo>
                <a:lnTo>
                  <a:pt x="19363" y="19768"/>
                </a:lnTo>
                <a:lnTo>
                  <a:pt x="19399" y="19016"/>
                </a:lnTo>
                <a:lnTo>
                  <a:pt x="19443" y="18265"/>
                </a:lnTo>
                <a:lnTo>
                  <a:pt x="19998" y="18305"/>
                </a:lnTo>
                <a:lnTo>
                  <a:pt x="20553" y="18348"/>
                </a:lnTo>
                <a:lnTo>
                  <a:pt x="20553" y="10155"/>
                </a:lnTo>
                <a:lnTo>
                  <a:pt x="20553" y="1965"/>
                </a:lnTo>
                <a:lnTo>
                  <a:pt x="18951" y="1929"/>
                </a:lnTo>
                <a:lnTo>
                  <a:pt x="17345" y="1892"/>
                </a:lnTo>
                <a:lnTo>
                  <a:pt x="17282" y="944"/>
                </a:lnTo>
                <a:lnTo>
                  <a:pt x="17216" y="0"/>
                </a:lnTo>
                <a:close/>
                <a:moveTo>
                  <a:pt x="14573" y="4259"/>
                </a:moveTo>
                <a:cubicBezTo>
                  <a:pt x="14809" y="4268"/>
                  <a:pt x="15041" y="4379"/>
                  <a:pt x="15264" y="4589"/>
                </a:cubicBezTo>
                <a:cubicBezTo>
                  <a:pt x="15662" y="4962"/>
                  <a:pt x="15670" y="5511"/>
                  <a:pt x="15284" y="5935"/>
                </a:cubicBezTo>
                <a:cubicBezTo>
                  <a:pt x="14768" y="6504"/>
                  <a:pt x="14118" y="6474"/>
                  <a:pt x="13692" y="5866"/>
                </a:cubicBezTo>
                <a:cubicBezTo>
                  <a:pt x="13364" y="5397"/>
                  <a:pt x="13432" y="4906"/>
                  <a:pt x="13868" y="4539"/>
                </a:cubicBezTo>
                <a:cubicBezTo>
                  <a:pt x="14098" y="4345"/>
                  <a:pt x="14337" y="4251"/>
                  <a:pt x="14573" y="4259"/>
                </a:cubicBezTo>
                <a:close/>
                <a:moveTo>
                  <a:pt x="15098" y="8532"/>
                </a:moveTo>
                <a:cubicBezTo>
                  <a:pt x="15305" y="8519"/>
                  <a:pt x="15577" y="8521"/>
                  <a:pt x="15919" y="8532"/>
                </a:cubicBezTo>
                <a:lnTo>
                  <a:pt x="17086" y="8569"/>
                </a:lnTo>
                <a:lnTo>
                  <a:pt x="17122" y="9736"/>
                </a:lnTo>
                <a:cubicBezTo>
                  <a:pt x="17143" y="10378"/>
                  <a:pt x="17108" y="10954"/>
                  <a:pt x="17043" y="11019"/>
                </a:cubicBezTo>
                <a:cubicBezTo>
                  <a:pt x="16972" y="11090"/>
                  <a:pt x="16821" y="10961"/>
                  <a:pt x="16667" y="10700"/>
                </a:cubicBezTo>
                <a:cubicBezTo>
                  <a:pt x="16240" y="9977"/>
                  <a:pt x="15568" y="9292"/>
                  <a:pt x="15018" y="9011"/>
                </a:cubicBezTo>
                <a:cubicBezTo>
                  <a:pt x="14462" y="8727"/>
                  <a:pt x="14479" y="8572"/>
                  <a:pt x="15098" y="8532"/>
                </a:cubicBezTo>
                <a:close/>
                <a:moveTo>
                  <a:pt x="17162" y="14341"/>
                </a:moveTo>
                <a:cubicBezTo>
                  <a:pt x="17345" y="14454"/>
                  <a:pt x="17312" y="16938"/>
                  <a:pt x="17126" y="17124"/>
                </a:cubicBezTo>
                <a:cubicBezTo>
                  <a:pt x="16935" y="17315"/>
                  <a:pt x="14456" y="17338"/>
                  <a:pt x="14340" y="17151"/>
                </a:cubicBezTo>
                <a:cubicBezTo>
                  <a:pt x="14298" y="17082"/>
                  <a:pt x="14456" y="16929"/>
                  <a:pt x="14693" y="16808"/>
                </a:cubicBezTo>
                <a:cubicBezTo>
                  <a:pt x="15472" y="16413"/>
                  <a:pt x="16243" y="15686"/>
                  <a:pt x="16647" y="14970"/>
                </a:cubicBezTo>
                <a:cubicBezTo>
                  <a:pt x="16866" y="14582"/>
                  <a:pt x="17097" y="14301"/>
                  <a:pt x="17162" y="14341"/>
                </a:cubicBezTo>
                <a:close/>
                <a:moveTo>
                  <a:pt x="10800" y="21404"/>
                </a:moveTo>
                <a:cubicBezTo>
                  <a:pt x="4860" y="21404"/>
                  <a:pt x="0" y="21446"/>
                  <a:pt x="0" y="21500"/>
                </a:cubicBezTo>
                <a:cubicBezTo>
                  <a:pt x="0" y="21554"/>
                  <a:pt x="4860" y="21600"/>
                  <a:pt x="10800" y="21600"/>
                </a:cubicBezTo>
                <a:cubicBezTo>
                  <a:pt x="16740" y="21600"/>
                  <a:pt x="21600" y="21554"/>
                  <a:pt x="21600" y="21500"/>
                </a:cubicBezTo>
                <a:cubicBezTo>
                  <a:pt x="21600" y="21446"/>
                  <a:pt x="16740" y="21404"/>
                  <a:pt x="10800" y="214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040" y="2393885"/>
            <a:ext cx="3667590" cy="4117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832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863715"/>
            <a:ext cx="5670630" cy="535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18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695" y="278650"/>
            <a:ext cx="5509260" cy="64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55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/>
        </p:nvSpPr>
        <p:spPr>
          <a:xfrm>
            <a:off x="386535" y="278650"/>
            <a:ext cx="7020780" cy="213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</a:t>
            </a:r>
            <a:r>
              <a:rPr sz="36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r>
              <a:rPr sz="36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.</a:t>
            </a:r>
            <a:r>
              <a:rPr lang="zh-CN" altLang="en-US" sz="36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画曲为直</a:t>
            </a:r>
            <a:r>
              <a:rPr lang="zh-CN" altLang="en-US" sz="36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法</a:t>
            </a:r>
            <a:r>
              <a:rPr lang="zh-CN" altLang="en-US" sz="36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</a:t>
            </a:r>
            <a:r>
              <a:rPr sz="3600" dirty="0" err="1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软线</a:t>
            </a:r>
            <a:r>
              <a:rPr sz="3600" dirty="0" err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、</a:t>
            </a:r>
            <a:r>
              <a:rPr sz="3600" dirty="0" err="1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轮子法</a:t>
            </a:r>
            <a:r>
              <a:rPr sz="36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</a:t>
            </a:r>
            <a:endParaRPr sz="36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  <a:p>
            <a:pPr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  如测地图上距离、测操场长度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4" name="图片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6735" y="2573905"/>
            <a:ext cx="4635515" cy="37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" grpId="0" animBg="1" advAuto="0"/>
      <p:bldP spid="4" grpId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611560" y="503675"/>
            <a:ext cx="7920880" cy="90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600" dirty="0">
                <a:solidFill>
                  <a:schemeClr val="tx1"/>
                </a:solidFill>
                <a:latin typeface="+mn-ea"/>
                <a:ea typeface="+mn-ea"/>
              </a:rPr>
              <a:t>3. </a:t>
            </a:r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累积</a:t>
            </a:r>
            <a:r>
              <a:rPr sz="3600" dirty="0" smtClean="0">
                <a:solidFill>
                  <a:srgbClr val="FF0000"/>
                </a:solidFill>
                <a:latin typeface="+mn-ea"/>
                <a:ea typeface="+mn-ea"/>
              </a:rPr>
              <a:t>法   </a:t>
            </a:r>
            <a:r>
              <a:rPr lang="zh-CN" altLang="en-US" sz="3600" dirty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sz="3600" dirty="0" smtClean="0">
                <a:solidFill>
                  <a:schemeClr val="tx1"/>
                </a:solidFill>
                <a:latin typeface="+mn-ea"/>
                <a:ea typeface="+mn-ea"/>
              </a:rPr>
              <a:t>测量</a:t>
            </a:r>
            <a:r>
              <a:rPr sz="3600" dirty="0">
                <a:solidFill>
                  <a:schemeClr val="tx1"/>
                </a:solidFill>
                <a:latin typeface="+mn-ea"/>
                <a:ea typeface="+mn-ea"/>
              </a:rPr>
              <a:t>纸厚，细丝直径等。</a:t>
            </a:r>
          </a:p>
        </p:txBody>
      </p:sp>
      <p:pic>
        <p:nvPicPr>
          <p:cNvPr id="503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9872" t="2960" r="13075" b="1950"/>
          <a:stretch>
            <a:fillRect/>
          </a:stretch>
        </p:blipFill>
        <p:spPr>
          <a:xfrm>
            <a:off x="566556" y="3011637"/>
            <a:ext cx="2715498" cy="181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600" extrusionOk="0">
                <a:moveTo>
                  <a:pt x="15418" y="0"/>
                </a:moveTo>
                <a:lnTo>
                  <a:pt x="15418" y="10800"/>
                </a:lnTo>
                <a:lnTo>
                  <a:pt x="15418" y="21600"/>
                </a:lnTo>
                <a:lnTo>
                  <a:pt x="18472" y="21560"/>
                </a:lnTo>
                <a:cubicBezTo>
                  <a:pt x="20152" y="21538"/>
                  <a:pt x="21515" y="21469"/>
                  <a:pt x="21501" y="21407"/>
                </a:cubicBezTo>
                <a:cubicBezTo>
                  <a:pt x="21488" y="21345"/>
                  <a:pt x="21475" y="16503"/>
                  <a:pt x="21475" y="10647"/>
                </a:cubicBezTo>
                <a:lnTo>
                  <a:pt x="21475" y="0"/>
                </a:lnTo>
                <a:lnTo>
                  <a:pt x="18448" y="0"/>
                </a:lnTo>
                <a:lnTo>
                  <a:pt x="15418" y="0"/>
                </a:lnTo>
                <a:close/>
                <a:moveTo>
                  <a:pt x="3279" y="10667"/>
                </a:moveTo>
                <a:cubicBezTo>
                  <a:pt x="2189" y="10684"/>
                  <a:pt x="1682" y="10724"/>
                  <a:pt x="1511" y="10793"/>
                </a:cubicBezTo>
                <a:cubicBezTo>
                  <a:pt x="1007" y="10998"/>
                  <a:pt x="552" y="11628"/>
                  <a:pt x="234" y="12559"/>
                </a:cubicBezTo>
                <a:cubicBezTo>
                  <a:pt x="-31" y="13335"/>
                  <a:pt x="-85" y="15562"/>
                  <a:pt x="143" y="16363"/>
                </a:cubicBezTo>
                <a:cubicBezTo>
                  <a:pt x="448" y="17433"/>
                  <a:pt x="1039" y="18203"/>
                  <a:pt x="1763" y="18468"/>
                </a:cubicBezTo>
                <a:cubicBezTo>
                  <a:pt x="2117" y="18597"/>
                  <a:pt x="14962" y="18645"/>
                  <a:pt x="15047" y="18518"/>
                </a:cubicBezTo>
                <a:cubicBezTo>
                  <a:pt x="15079" y="18469"/>
                  <a:pt x="14975" y="18124"/>
                  <a:pt x="14817" y="17750"/>
                </a:cubicBezTo>
                <a:cubicBezTo>
                  <a:pt x="14126" y="16109"/>
                  <a:pt x="13997" y="14159"/>
                  <a:pt x="14470" y="12483"/>
                </a:cubicBezTo>
                <a:cubicBezTo>
                  <a:pt x="14621" y="11950"/>
                  <a:pt x="14833" y="11343"/>
                  <a:pt x="14941" y="11136"/>
                </a:cubicBezTo>
                <a:lnTo>
                  <a:pt x="15138" y="10760"/>
                </a:lnTo>
                <a:lnTo>
                  <a:pt x="8551" y="10684"/>
                </a:lnTo>
                <a:cubicBezTo>
                  <a:pt x="6044" y="10655"/>
                  <a:pt x="4369" y="10650"/>
                  <a:pt x="3279" y="1066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7358" y="2911775"/>
            <a:ext cx="4243556" cy="19125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37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 animBg="1" advAuto="0"/>
      <p:bldP spid="503" grpId="0" animBg="1" advAuto="0"/>
      <p:bldP spid="504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7"/>
          <p:cNvSpPr/>
          <p:nvPr/>
        </p:nvSpPr>
        <p:spPr>
          <a:xfrm>
            <a:off x="2771800" y="2933945"/>
            <a:ext cx="3825425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zh-CN" altLang="en-US" sz="6000" dirty="0" smtClean="0">
                <a:solidFill>
                  <a:schemeClr val="tx1"/>
                </a:solidFill>
              </a:rPr>
              <a:t>时间单位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4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66555" y="458670"/>
            <a:ext cx="4500500" cy="6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marL="514350" indent="-514350" algn="l" eaLnBrk="1" hangingPunct="1">
              <a:lnSpc>
                <a:spcPct val="125000"/>
              </a:lnSpc>
              <a:buAutoNum type="arabicPeriod"/>
            </a:pPr>
            <a:r>
              <a:rPr kumimoji="1" lang="zh-CN" altLang="en-US" sz="3200" dirty="0" smtClean="0">
                <a:latin typeface="+mn-ea"/>
                <a:ea typeface="+mn-ea"/>
              </a:rPr>
              <a:t>国际单位</a:t>
            </a:r>
            <a:r>
              <a:rPr kumimoji="1" lang="zh-CN" altLang="en-US" sz="3200" dirty="0">
                <a:latin typeface="+mn-ea"/>
                <a:ea typeface="+mn-ea"/>
              </a:rPr>
              <a:t>：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秒（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s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）</a:t>
            </a:r>
          </a:p>
        </p:txBody>
      </p:sp>
      <p:sp>
        <p:nvSpPr>
          <p:cNvPr id="9" name="Shape 215"/>
          <p:cNvSpPr/>
          <p:nvPr/>
        </p:nvSpPr>
        <p:spPr>
          <a:xfrm>
            <a:off x="1916705" y="3912983"/>
            <a:ext cx="2546864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sz="3200" dirty="0" smtClean="0">
                <a:solidFill>
                  <a:srgbClr val="FF0000"/>
                </a:solidFill>
                <a:latin typeface="+mn-ea"/>
                <a:ea typeface="+mn-ea"/>
              </a:rPr>
              <a:t>h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＝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60min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0" name="Shape 215"/>
          <p:cNvSpPr/>
          <p:nvPr/>
        </p:nvSpPr>
        <p:spPr>
          <a:xfrm>
            <a:off x="5022050" y="3912983"/>
            <a:ext cx="2546864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1min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＝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60s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6556" y="2967878"/>
            <a:ext cx="1755194" cy="6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zh-CN" altLang="zh-CN" sz="3200" dirty="0">
                <a:latin typeface="+mn-ea"/>
                <a:ea typeface="+mn-ea"/>
              </a:rPr>
              <a:t>2</a:t>
            </a:r>
            <a:r>
              <a:rPr kumimoji="1" lang="en-US" altLang="zh-CN" sz="3200" dirty="0">
                <a:latin typeface="+mn-ea"/>
                <a:ea typeface="+mn-ea"/>
              </a:rPr>
              <a:t>. </a:t>
            </a:r>
            <a:r>
              <a:rPr kumimoji="1" lang="zh-CN" altLang="en-US" sz="3200" dirty="0">
                <a:latin typeface="+mn-ea"/>
                <a:ea typeface="+mn-ea"/>
              </a:rPr>
              <a:t>换算</a:t>
            </a:r>
          </a:p>
        </p:txBody>
      </p:sp>
      <p:sp>
        <p:nvSpPr>
          <p:cNvPr id="6" name="Shape 215"/>
          <p:cNvSpPr/>
          <p:nvPr/>
        </p:nvSpPr>
        <p:spPr>
          <a:xfrm>
            <a:off x="3446875" y="5679250"/>
            <a:ext cx="2070230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1h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＝</a:t>
            </a:r>
            <a:r>
              <a:rPr lang="zh-CN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600s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26695" y="1493785"/>
            <a:ext cx="5875000" cy="1275508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kumimoji="1" lang="zh-CN" altLang="en-US" sz="3200" dirty="0">
                <a:solidFill>
                  <a:schemeClr val="tx1"/>
                </a:solidFill>
                <a:latin typeface="+mn-ea"/>
                <a:ea typeface="+mn-ea"/>
              </a:rPr>
              <a:t>常用：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时（</a:t>
            </a:r>
            <a:r>
              <a:rPr kumimoji="1" lang="en-US" altLang="zh-CN" sz="3200" dirty="0">
                <a:solidFill>
                  <a:srgbClr val="FF0000"/>
                </a:solidFill>
                <a:latin typeface="+mn-ea"/>
                <a:ea typeface="+mn-ea"/>
              </a:rPr>
              <a:t>h</a:t>
            </a:r>
            <a:r>
              <a:rPr kumimoji="1" lang="zh-CN" altLang="en-US" sz="3200" dirty="0">
                <a:solidFill>
                  <a:srgbClr val="FF0000"/>
                </a:solidFill>
                <a:latin typeface="+mn-ea"/>
                <a:ea typeface="+mn-ea"/>
              </a:rPr>
              <a:t>）、分（</a:t>
            </a:r>
            <a:r>
              <a:rPr kumimoji="1" lang="en-US" altLang="zh-CN" sz="3200" dirty="0">
                <a:solidFill>
                  <a:srgbClr val="FF0000"/>
                </a:solidFill>
                <a:latin typeface="+mn-ea"/>
                <a:ea typeface="+mn-ea"/>
              </a:rPr>
              <a:t>min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）、</a:t>
            </a:r>
          </a:p>
          <a:p>
            <a:pPr algn="l" eaLnBrk="1" hangingPunct="1">
              <a:lnSpc>
                <a:spcPct val="125000"/>
              </a:lnSpc>
            </a:pPr>
            <a:r>
              <a:rPr kumimoji="1" lang="en-US" altLang="zh-CN" sz="32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   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毫秒（</a:t>
            </a:r>
            <a:r>
              <a:rPr kumimoji="1" lang="en-US" altLang="zh-CN" sz="3200" dirty="0" err="1" smtClean="0">
                <a:solidFill>
                  <a:srgbClr val="FF0000"/>
                </a:solidFill>
                <a:latin typeface="+mn-ea"/>
                <a:ea typeface="+mn-ea"/>
              </a:rPr>
              <a:t>ms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）、微秒（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us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）</a:t>
            </a:r>
            <a:endParaRPr kumimoji="1" lang="zh-CN" altLang="en-US"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8" name="Shape 215"/>
          <p:cNvSpPr/>
          <p:nvPr/>
        </p:nvSpPr>
        <p:spPr>
          <a:xfrm>
            <a:off x="1916705" y="4779150"/>
            <a:ext cx="2070230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1s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＝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10</a:t>
            </a:r>
            <a:r>
              <a:rPr lang="en-US" altLang="zh-CN" sz="3200" baseline="300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ms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2" name="Shape 215"/>
          <p:cNvSpPr/>
          <p:nvPr/>
        </p:nvSpPr>
        <p:spPr>
          <a:xfrm>
            <a:off x="5067055" y="4779150"/>
            <a:ext cx="2070230" cy="6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9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1ms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＝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10</a:t>
            </a:r>
            <a:r>
              <a:rPr lang="en-US" altLang="zh-CN" sz="3200" baseline="30000" dirty="0" smtClean="0">
                <a:solidFill>
                  <a:srgbClr val="FF0000"/>
                </a:solidFill>
                <a:latin typeface="+mn-ea"/>
                <a:ea typeface="+mn-ea"/>
              </a:rPr>
              <a:t>3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us</a:t>
            </a:r>
            <a:endParaRPr sz="3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58946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/>
      <p:bldP spid="6" grpId="0" animBg="1" advAuto="0"/>
      <p:bldP spid="2" grpId="0"/>
      <p:bldP spid="8" grpId="0" animBg="1" advAuto="0"/>
      <p:bldP spid="12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2523" t="15327"/>
          <a:stretch/>
        </p:blipFill>
        <p:spPr>
          <a:xfrm>
            <a:off x="116505" y="638690"/>
            <a:ext cx="8863927" cy="54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1610" y="1628800"/>
            <a:ext cx="4365485" cy="3019575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（</a:t>
            </a:r>
            <a:r>
              <a:rPr lang="zh-CN" altLang="zh-CN" sz="3200" dirty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1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）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做一次眼保健操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：</a:t>
            </a:r>
            <a:endParaRPr lang="en-US" altLang="zh-CN" sz="3200" dirty="0" smtClean="0">
              <a:solidFill>
                <a:schemeClr val="tx1"/>
              </a:solidFill>
              <a:effectLst/>
              <a:latin typeface="宋体"/>
              <a:ea typeface="宋体"/>
              <a:cs typeface="宋体"/>
            </a:endParaRPr>
          </a:p>
          <a:p>
            <a:pPr algn="l"/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（2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）人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眨一次眼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：</a:t>
            </a:r>
            <a:endParaRPr lang="en-US" altLang="zh-CN" sz="3200" dirty="0" smtClean="0">
              <a:solidFill>
                <a:schemeClr val="tx1"/>
              </a:solidFill>
              <a:effectLst/>
              <a:latin typeface="宋体"/>
              <a:ea typeface="宋体"/>
              <a:cs typeface="宋体"/>
            </a:endParaRPr>
          </a:p>
          <a:p>
            <a:pPr algn="l"/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（</a:t>
            </a:r>
            <a:r>
              <a:rPr lang="zh-CN" altLang="zh-CN" sz="3200" dirty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3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）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人脉搏跳动一次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：</a:t>
            </a:r>
            <a:endParaRPr lang="en-US" altLang="zh-CN" sz="3200" dirty="0" smtClean="0">
              <a:solidFill>
                <a:schemeClr val="tx1"/>
              </a:solidFill>
              <a:effectLst/>
              <a:latin typeface="宋体"/>
              <a:ea typeface="宋体"/>
              <a:cs typeface="宋体"/>
            </a:endParaRPr>
          </a:p>
          <a:p>
            <a:pPr algn="l"/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（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4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）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人</a:t>
            </a:r>
            <a:r>
              <a:rPr lang="zh-CN" altLang="zh-CN" sz="3200" dirty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正常呼吸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一次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：</a:t>
            </a:r>
            <a:endParaRPr lang="en-US" altLang="zh-CN" sz="3200" dirty="0" smtClean="0">
              <a:solidFill>
                <a:schemeClr val="tx1"/>
              </a:solidFill>
              <a:effectLst/>
              <a:latin typeface="宋体"/>
              <a:ea typeface="宋体"/>
              <a:cs typeface="宋体"/>
            </a:endParaRPr>
          </a:p>
          <a:p>
            <a:pPr algn="l"/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（</a:t>
            </a:r>
            <a:r>
              <a:rPr lang="zh-CN" altLang="zh-CN" sz="3200" dirty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6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）</a:t>
            </a:r>
            <a:r>
              <a:rPr lang="zh-CN" altLang="zh-CN" sz="3200" dirty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演奏国歌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：</a:t>
            </a:r>
            <a:endParaRPr lang="en-US" altLang="zh-CN" sz="3200" dirty="0" smtClean="0">
              <a:solidFill>
                <a:schemeClr val="tx1"/>
              </a:solidFill>
              <a:effectLst/>
              <a:latin typeface="宋体"/>
              <a:ea typeface="宋体"/>
              <a:cs typeface="宋体"/>
            </a:endParaRPr>
          </a:p>
          <a:p>
            <a:pPr algn="l"/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（</a:t>
            </a:r>
            <a:r>
              <a:rPr lang="zh-CN" altLang="zh-CN" sz="3200" dirty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7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）</a:t>
            </a:r>
            <a:r>
              <a:rPr lang="zh-CN" altLang="zh-CN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天安门升旗</a:t>
            </a:r>
            <a:r>
              <a:rPr lang="zh-CN" altLang="en-US" sz="32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：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1551" y="413665"/>
            <a:ext cx="2835314" cy="73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zh-CN" altLang="zh-CN" sz="3600" dirty="0">
                <a:latin typeface="宋体" charset="0"/>
              </a:rPr>
              <a:t>3</a:t>
            </a:r>
            <a:r>
              <a:rPr kumimoji="1" lang="en-US" altLang="zh-CN" sz="3600" dirty="0">
                <a:latin typeface="宋体" charset="0"/>
              </a:rPr>
              <a:t>.</a:t>
            </a:r>
            <a:r>
              <a:rPr kumimoji="1" lang="zh-CN" altLang="en-US" sz="3600" dirty="0">
                <a:latin typeface="宋体" charset="0"/>
              </a:rPr>
              <a:t>时间估测</a:t>
            </a:r>
          </a:p>
        </p:txBody>
      </p:sp>
      <p:sp>
        <p:nvSpPr>
          <p:cNvPr id="4" name="矩形 3"/>
          <p:cNvSpPr/>
          <p:nvPr/>
        </p:nvSpPr>
        <p:spPr>
          <a:xfrm>
            <a:off x="5427095" y="1628800"/>
            <a:ext cx="963399" cy="557362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en-US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5min</a:t>
            </a:r>
          </a:p>
        </p:txBody>
      </p:sp>
      <p:sp>
        <p:nvSpPr>
          <p:cNvPr id="5" name="矩形 4"/>
          <p:cNvSpPr/>
          <p:nvPr/>
        </p:nvSpPr>
        <p:spPr>
          <a:xfrm>
            <a:off x="4617005" y="2078850"/>
            <a:ext cx="950575" cy="557362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en-US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0.3s</a:t>
            </a:r>
          </a:p>
        </p:txBody>
      </p:sp>
      <p:sp>
        <p:nvSpPr>
          <p:cNvPr id="6" name="矩形 5"/>
          <p:cNvSpPr/>
          <p:nvPr/>
        </p:nvSpPr>
        <p:spPr>
          <a:xfrm>
            <a:off x="5427095" y="2618910"/>
            <a:ext cx="950575" cy="557362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en-US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0.8s</a:t>
            </a:r>
          </a:p>
        </p:txBody>
      </p:sp>
      <p:sp>
        <p:nvSpPr>
          <p:cNvPr id="7" name="矩形 6"/>
          <p:cNvSpPr/>
          <p:nvPr/>
        </p:nvSpPr>
        <p:spPr>
          <a:xfrm>
            <a:off x="5292080" y="3113965"/>
            <a:ext cx="1360944" cy="557362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en-US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4s</a:t>
            </a:r>
            <a:r>
              <a:rPr lang="zh-CN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左右</a:t>
            </a:r>
            <a:endParaRPr lang="en-US" altLang="zh-CN" sz="3200" dirty="0">
              <a:solidFill>
                <a:srgbClr val="FF0000"/>
              </a:solidFill>
              <a:effectLst/>
              <a:latin typeface="宋体"/>
              <a:ea typeface="宋体"/>
              <a:cs typeface="宋体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21950" y="3564015"/>
            <a:ext cx="745391" cy="557362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en-US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46s</a:t>
            </a:r>
          </a:p>
        </p:txBody>
      </p:sp>
      <p:sp>
        <p:nvSpPr>
          <p:cNvPr id="10" name="矩形 9"/>
          <p:cNvSpPr/>
          <p:nvPr/>
        </p:nvSpPr>
        <p:spPr>
          <a:xfrm>
            <a:off x="4481990" y="4104075"/>
            <a:ext cx="1566128" cy="1049805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en-US" altLang="zh-CN" sz="3200" dirty="0">
                <a:solidFill>
                  <a:srgbClr val="FF0000"/>
                </a:solidFill>
                <a:effectLst/>
                <a:latin typeface="宋体"/>
                <a:ea typeface="宋体"/>
                <a:cs typeface="宋体"/>
              </a:rPr>
              <a:t>2min18s	</a:t>
            </a:r>
            <a:r>
              <a:rPr lang="zh-CN" altLang="zh-CN" sz="3200" dirty="0">
                <a:solidFill>
                  <a:srgbClr val="FF0000"/>
                </a:solidFill>
                <a:effectLst/>
              </a:rPr>
              <a:t>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66755" y="368660"/>
            <a:ext cx="4438710" cy="803584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algn="l"/>
            <a:r>
              <a:rPr lang="zh-CN" altLang="en-US" sz="4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给你</a:t>
            </a:r>
            <a:r>
              <a:rPr lang="en-US" altLang="zh-CN" sz="48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1min</a:t>
            </a:r>
            <a:r>
              <a:rPr lang="zh-CN" altLang="en-US" sz="4800" dirty="0" smtClean="0">
                <a:solidFill>
                  <a:schemeClr val="tx1"/>
                </a:solidFill>
                <a:effectLst/>
                <a:latin typeface="宋体"/>
                <a:ea typeface="宋体"/>
                <a:cs typeface="宋体"/>
              </a:rPr>
              <a:t>的时间</a:t>
            </a:r>
            <a:r>
              <a:rPr lang="zh-CN" altLang="zh-CN" sz="4800" dirty="0" smtClean="0">
                <a:solidFill>
                  <a:schemeClr val="tx1"/>
                </a:solidFill>
                <a:effectLst/>
              </a:rPr>
              <a:t> </a:t>
            </a:r>
            <a:endParaRPr lang="zh-CN" altLang="en-US" sz="4800" dirty="0">
              <a:solidFill>
                <a:schemeClr val="tx1"/>
              </a:solidFill>
            </a:endParaRPr>
          </a:p>
        </p:txBody>
      </p:sp>
      <p:pic>
        <p:nvPicPr>
          <p:cNvPr id="3" name="图片 2" descr="时间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133745"/>
            <a:ext cx="5371802" cy="54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0FT15N25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5" y="1382398"/>
            <a:ext cx="7505501" cy="397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952304" y="585927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判断哪根线长？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7"/>
          <p:cNvSpPr/>
          <p:nvPr/>
        </p:nvSpPr>
        <p:spPr>
          <a:xfrm>
            <a:off x="2636785" y="2933945"/>
            <a:ext cx="3825425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zh-CN" altLang="en-US" sz="6000" dirty="0" smtClean="0">
                <a:solidFill>
                  <a:schemeClr val="tx1"/>
                </a:solidFill>
              </a:rPr>
              <a:t>时间测量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0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583795"/>
            <a:ext cx="7740860" cy="4500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1540" y="368660"/>
            <a:ext cx="6894482" cy="6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zh-CN" altLang="zh-CN" sz="3200" dirty="0">
                <a:latin typeface="宋体" charset="0"/>
              </a:rPr>
              <a:t>4</a:t>
            </a:r>
            <a:r>
              <a:rPr kumimoji="1" lang="en-US" altLang="zh-CN" sz="3200" dirty="0">
                <a:latin typeface="宋体" charset="0"/>
              </a:rPr>
              <a:t>. </a:t>
            </a:r>
            <a:r>
              <a:rPr kumimoji="1" lang="zh-CN" altLang="en-US" sz="3200" dirty="0">
                <a:latin typeface="宋体" charset="0"/>
              </a:rPr>
              <a:t>测量时间的工具：</a:t>
            </a:r>
            <a:r>
              <a:rPr kumimoji="1" lang="zh-CN" altLang="en-US" sz="3200" dirty="0">
                <a:solidFill>
                  <a:srgbClr val="FF0000"/>
                </a:solidFill>
                <a:latin typeface="宋体" charset="0"/>
              </a:rPr>
              <a:t>停表（秒表）</a:t>
            </a:r>
          </a:p>
        </p:txBody>
      </p:sp>
    </p:spTree>
    <p:extLst>
      <p:ext uri="{BB962C8B-B14F-4D97-AF65-F5344CB8AC3E}">
        <p14:creationId xmlns:p14="http://schemas.microsoft.com/office/powerpoint/2010/main" val="496632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CASIO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3924055"/>
            <a:ext cx="2340260" cy="26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555" y="413665"/>
            <a:ext cx="4230470" cy="3150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13665"/>
            <a:ext cx="3310015" cy="3150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19824" r="11831"/>
          <a:stretch/>
        </p:blipFill>
        <p:spPr>
          <a:xfrm>
            <a:off x="656566" y="3744035"/>
            <a:ext cx="2627706" cy="28794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155" y="3924055"/>
            <a:ext cx="2803682" cy="25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122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84114085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7000" r="7131" b="7637"/>
          <a:stretch/>
        </p:blipFill>
        <p:spPr bwMode="auto">
          <a:xfrm>
            <a:off x="161510" y="1043735"/>
            <a:ext cx="5310590" cy="4995555"/>
          </a:xfrm>
          <a:prstGeom prst="rect">
            <a:avLst/>
          </a:prstGeom>
          <a:solidFill>
            <a:schemeClr val="accent1"/>
          </a:solidFill>
          <a:ln w="76200" cmpd="tri">
            <a:solidFill>
              <a:srgbClr val="3D8F95"/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83712" y="2033845"/>
            <a:ext cx="3582660" cy="242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kumimoji="1" lang="zh-CN" altLang="zh-CN" sz="3400" dirty="0">
                <a:latin typeface="宋体" charset="0"/>
              </a:rPr>
              <a:t>5</a:t>
            </a:r>
            <a:r>
              <a:rPr kumimoji="1" lang="en-US" altLang="zh-CN" sz="3400" dirty="0">
                <a:latin typeface="宋体" charset="0"/>
              </a:rPr>
              <a:t>. </a:t>
            </a:r>
            <a:r>
              <a:rPr kumimoji="1" lang="zh-CN" altLang="en-US" sz="3400" dirty="0" smtClean="0">
                <a:latin typeface="宋体" charset="0"/>
              </a:rPr>
              <a:t>停表读数</a:t>
            </a:r>
            <a:r>
              <a:rPr kumimoji="1" lang="zh-CN" altLang="en-US" sz="3400" dirty="0">
                <a:latin typeface="宋体" charset="0"/>
              </a:rPr>
              <a:t>：</a:t>
            </a:r>
            <a:endParaRPr kumimoji="1" lang="en-US" altLang="zh-CN" sz="3400" dirty="0">
              <a:latin typeface="宋体" charset="0"/>
            </a:endParaRPr>
          </a:p>
          <a:p>
            <a:pPr algn="l" eaLnBrk="1" hangingPunct="1">
              <a:lnSpc>
                <a:spcPct val="125000"/>
              </a:lnSpc>
            </a:pPr>
            <a:endParaRPr kumimoji="1" lang="en-US" altLang="zh-CN" sz="3400" dirty="0">
              <a:latin typeface="宋体" charset="0"/>
            </a:endParaRPr>
          </a:p>
          <a:p>
            <a:pPr algn="l" eaLnBrk="1" hangingPunct="1">
              <a:lnSpc>
                <a:spcPct val="125000"/>
              </a:lnSpc>
            </a:pP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小圈</a:t>
            </a:r>
            <a:r>
              <a:rPr kumimoji="1" lang="zh-CN" altLang="en-US" sz="2800" dirty="0">
                <a:latin typeface="宋体" charset="0"/>
              </a:rPr>
              <a:t>转一圈表示</a:t>
            </a:r>
            <a:r>
              <a:rPr kumimoji="1" lang="en-US" altLang="zh-CN" sz="2800" dirty="0">
                <a:solidFill>
                  <a:srgbClr val="FF0000"/>
                </a:solidFill>
                <a:latin typeface="宋体" charset="0"/>
              </a:rPr>
              <a:t>15min</a:t>
            </a:r>
            <a:r>
              <a:rPr kumimoji="1" lang="zh-CN" altLang="en-US" sz="2800" dirty="0">
                <a:latin typeface="宋体" charset="0"/>
              </a:rPr>
              <a:t>；</a:t>
            </a:r>
            <a:endParaRPr kumimoji="1" lang="en-US" altLang="zh-CN" sz="2800" dirty="0">
              <a:latin typeface="宋体" charset="0"/>
            </a:endParaRPr>
          </a:p>
          <a:p>
            <a:pPr algn="l" eaLnBrk="1" hangingPunct="1">
              <a:lnSpc>
                <a:spcPct val="125000"/>
              </a:lnSpc>
            </a:pPr>
            <a:r>
              <a:rPr kumimoji="1" lang="zh-CN" altLang="en-US" sz="2800" dirty="0">
                <a:solidFill>
                  <a:srgbClr val="FF0000"/>
                </a:solidFill>
                <a:latin typeface="宋体" charset="0"/>
              </a:rPr>
              <a:t>大圈</a:t>
            </a:r>
            <a:r>
              <a:rPr kumimoji="1" lang="zh-CN" altLang="en-US" sz="2800" dirty="0">
                <a:latin typeface="宋体" charset="0"/>
              </a:rPr>
              <a:t>转一圈表示</a:t>
            </a:r>
            <a:r>
              <a:rPr kumimoji="1" lang="en-US" altLang="zh-CN" sz="2800" dirty="0">
                <a:solidFill>
                  <a:srgbClr val="FF0000"/>
                </a:solidFill>
                <a:latin typeface="宋体" charset="0"/>
              </a:rPr>
              <a:t>30s</a:t>
            </a:r>
            <a:r>
              <a:rPr kumimoji="1" lang="zh-CN" altLang="en-US" sz="2800" dirty="0">
                <a:latin typeface="宋体" charset="0"/>
              </a:rPr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16443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30951"/>
          <a:stretch/>
        </p:blipFill>
        <p:spPr>
          <a:xfrm>
            <a:off x="750709" y="234616"/>
            <a:ext cx="7572491" cy="61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833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42" y="1520836"/>
            <a:ext cx="6884793" cy="416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65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70" y="1223755"/>
            <a:ext cx="5730865" cy="42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4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7"/>
          <p:cNvSpPr/>
          <p:nvPr/>
        </p:nvSpPr>
        <p:spPr>
          <a:xfrm>
            <a:off x="2681790" y="2753925"/>
            <a:ext cx="3825425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r>
              <a:rPr lang="zh-CN" altLang="en-US" sz="6000" dirty="0" smtClean="0">
                <a:solidFill>
                  <a:schemeClr val="tx1"/>
                </a:solidFill>
              </a:rPr>
              <a:t>测量误差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566555" y="1358770"/>
            <a:ext cx="1876056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）误差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：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2816805" y="1358770"/>
            <a:ext cx="5697498" cy="67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/>
          <a:p>
            <a:pPr algn="l">
              <a:spcBef>
                <a:spcPts val="2109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32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测量值和真实值之间</a:t>
            </a:r>
            <a:r>
              <a:rPr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的</a:t>
            </a:r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偏差</a:t>
            </a:r>
            <a:r>
              <a:rPr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。</a:t>
            </a:r>
            <a:endParaRPr sz="32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566555" y="2438890"/>
            <a:ext cx="328536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）误差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产生原因</a:t>
            </a:r>
            <a:r>
              <a:rPr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：</a:t>
            </a:r>
          </a:p>
        </p:txBody>
      </p:sp>
      <p:sp>
        <p:nvSpPr>
          <p:cNvPr id="516" name="Shape 516"/>
          <p:cNvSpPr/>
          <p:nvPr/>
        </p:nvSpPr>
        <p:spPr>
          <a:xfrm>
            <a:off x="4481990" y="2438890"/>
            <a:ext cx="3937993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测量工具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不准确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4481990" y="3879050"/>
            <a:ext cx="2070230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人为因素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566555" y="413665"/>
            <a:ext cx="283531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6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、误差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与错误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2" name="Shape 516"/>
          <p:cNvSpPr/>
          <p:nvPr/>
        </p:nvSpPr>
        <p:spPr>
          <a:xfrm>
            <a:off x="4481990" y="3113965"/>
            <a:ext cx="3195355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测量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方法不完善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0" name="Shape 532"/>
          <p:cNvSpPr/>
          <p:nvPr/>
        </p:nvSpPr>
        <p:spPr>
          <a:xfrm>
            <a:off x="566555" y="4734145"/>
            <a:ext cx="7652743" cy="1201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错误是由于</a:t>
            </a:r>
            <a:r>
              <a:rPr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不遵守实验规则</a:t>
            </a:r>
            <a:r>
              <a:rPr sz="32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、测量</a:t>
            </a:r>
            <a:r>
              <a:rPr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方法不当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等造成的。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018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 advAuto="0"/>
      <p:bldP spid="514" grpId="0" animBg="1" advAuto="0"/>
      <p:bldP spid="515" grpId="0" animBg="1" advAuto="0"/>
      <p:bldP spid="516" grpId="0" animBg="1" advAuto="0"/>
      <p:bldP spid="517" grpId="0" animBg="1" advAuto="0"/>
      <p:bldP spid="12" grpId="0" animBg="1" advAuto="0"/>
      <p:bldP spid="10" grpId="0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停车精确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" y="188640"/>
            <a:ext cx="5307225" cy="3241198"/>
          </a:xfrm>
          <a:prstGeom prst="rect">
            <a:avLst/>
          </a:prstGeom>
        </p:spPr>
      </p:pic>
      <p:pic>
        <p:nvPicPr>
          <p:cNvPr id="3" name="图片 2" descr="tignchewuch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78950"/>
            <a:ext cx="5040560" cy="36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30"/>
          <p:cNvSpPr/>
          <p:nvPr/>
        </p:nvSpPr>
        <p:spPr>
          <a:xfrm>
            <a:off x="1421650" y="728700"/>
            <a:ext cx="6390710" cy="1473200"/>
          </a:xfrm>
          <a:prstGeom prst="rect">
            <a:avLst/>
          </a:prstGeom>
          <a:ln w="12700">
            <a:miter lim="400000"/>
          </a:ln>
        </p:spPr>
        <p:txBody>
          <a:bodyPr lIns="42668" tIns="42668" rIns="42668" bIns="42668" anchor="ctr">
            <a:normAutofit/>
          </a:bodyPr>
          <a:lstStyle>
            <a:lvl1pPr algn="l">
              <a:spcBef>
                <a:spcPts val="3000"/>
              </a:spcBef>
              <a:defRPr sz="39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兰亭黑-简" panose="02000000000000000000" charset="-122"/>
                <a:ea typeface="兰亭黑-简" panose="02000000000000000000" charset="-122"/>
                <a:cs typeface="兰亭黑-简" panose="02000000000000000000" charset="-122"/>
                <a:sym typeface="兰亭黑-简" panose="02000000000000000000" charset="-122"/>
              </a:defRPr>
            </a:lvl1pPr>
          </a:lstStyle>
          <a:p>
            <a:pPr>
              <a:defRPr>
                <a:effectLst/>
              </a:defRPr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起初，人类使用手腕、脚、手掌和步等身体的部位来测量长度。</a:t>
            </a:r>
          </a:p>
        </p:txBody>
      </p:sp>
      <p:pic>
        <p:nvPicPr>
          <p:cNvPr id="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610" y="2483895"/>
            <a:ext cx="3330370" cy="3735415"/>
          </a:xfrm>
          <a:prstGeom prst="rect">
            <a:avLst/>
          </a:prstGeom>
          <a:ln w="25400">
            <a:miter lim="400000"/>
            <a:headEnd/>
            <a:tailEnd/>
          </a:ln>
          <a:effectLst/>
        </p:spPr>
      </p:pic>
      <p:pic>
        <p:nvPicPr>
          <p:cNvPr id="1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050" y="2483895"/>
            <a:ext cx="3150350" cy="3690410"/>
          </a:xfrm>
          <a:prstGeom prst="rect">
            <a:avLst/>
          </a:prstGeom>
          <a:ln w="25400">
            <a:miter lim="4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停车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6" y="1789711"/>
            <a:ext cx="8096780" cy="3400648"/>
          </a:xfrm>
          <a:prstGeom prst="rect">
            <a:avLst/>
          </a:prstGeom>
        </p:spPr>
      </p:pic>
      <p:pic>
        <p:nvPicPr>
          <p:cNvPr id="3" name="图片 2" descr="停车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28700"/>
            <a:ext cx="8595955" cy="53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/>
        </p:nvSpPr>
        <p:spPr>
          <a:xfrm>
            <a:off x="656565" y="458670"/>
            <a:ext cx="3816764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zh-CN"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7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、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减小误差的方法</a:t>
            </a:r>
            <a:r>
              <a:rPr lang="zh-CN" altLang="en-US"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：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1055639" y="2252859"/>
            <a:ext cx="3353777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改进</a:t>
            </a:r>
            <a:r>
              <a:rPr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测量方法</a:t>
            </a:r>
          </a:p>
        </p:txBody>
      </p:sp>
      <p:sp>
        <p:nvSpPr>
          <p:cNvPr id="527" name="Shape 527"/>
          <p:cNvSpPr/>
          <p:nvPr/>
        </p:nvSpPr>
        <p:spPr>
          <a:xfrm>
            <a:off x="1055639" y="3187969"/>
            <a:ext cx="5068277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）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选用</a:t>
            </a:r>
            <a:r>
              <a:rPr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更精密的测量工具</a:t>
            </a:r>
          </a:p>
        </p:txBody>
      </p:sp>
      <p:sp>
        <p:nvSpPr>
          <p:cNvPr id="528" name="Shape 528"/>
          <p:cNvSpPr/>
          <p:nvPr/>
        </p:nvSpPr>
        <p:spPr>
          <a:xfrm>
            <a:off x="1055639" y="1403340"/>
            <a:ext cx="4211027" cy="669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altLang="zh-CN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）</a:t>
            </a:r>
            <a:r>
              <a:rPr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多次</a:t>
            </a:r>
            <a:r>
              <a:rPr sz="32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测量求平均值</a:t>
            </a:r>
          </a:p>
        </p:txBody>
      </p:sp>
      <p:sp>
        <p:nvSpPr>
          <p:cNvPr id="8" name="Shape 531"/>
          <p:cNvSpPr/>
          <p:nvPr/>
        </p:nvSpPr>
        <p:spPr>
          <a:xfrm>
            <a:off x="656565" y="4194085"/>
            <a:ext cx="6840760" cy="6250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>
            <a:lvl1pPr marL="544094" indent="-544094" algn="l">
              <a:spcBef>
                <a:spcPts val="3000"/>
              </a:spcBef>
              <a:buSzPct val="25000"/>
              <a:buBlip>
                <a:blip r:embed="rId2"/>
              </a:buBlip>
              <a:defRPr sz="4400" b="1">
                <a:solidFill>
                  <a:schemeClr val="accent5">
                    <a:lumOff val="-8774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en-US" sz="34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****</a:t>
            </a:r>
            <a:r>
              <a:rPr sz="3400" dirty="0" err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误差</a:t>
            </a:r>
            <a:r>
              <a:rPr lang="zh-CN" altLang="en-US" sz="34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只能减小，</a:t>
            </a:r>
            <a:r>
              <a:rPr sz="34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不可避免的。</a:t>
            </a:r>
          </a:p>
        </p:txBody>
      </p:sp>
      <p:sp>
        <p:nvSpPr>
          <p:cNvPr id="9" name="Shape 531"/>
          <p:cNvSpPr/>
          <p:nvPr/>
        </p:nvSpPr>
        <p:spPr>
          <a:xfrm>
            <a:off x="656565" y="5139190"/>
            <a:ext cx="3555396" cy="630070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marL="544094" indent="-544094" algn="l">
              <a:spcBef>
                <a:spcPts val="3000"/>
              </a:spcBef>
              <a:buSzPct val="25000"/>
              <a:buBlip>
                <a:blip r:embed="rId2"/>
              </a:buBlip>
              <a:defRPr sz="4400" b="1">
                <a:solidFill>
                  <a:schemeClr val="accent5">
                    <a:lumOff val="-8774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*</a:t>
            </a:r>
            <a:r>
              <a:rPr lang="zh-CN" altLang="en-US" sz="32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***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错误可以避免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171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0" animBg="1" advAuto="0"/>
      <p:bldP spid="527" grpId="0" animBg="1" advAuto="0"/>
      <p:bldP spid="528" grpId="0" animBg="1" advAuto="0"/>
      <p:bldP spid="8" grpId="0" animBg="1" advAuto="0"/>
      <p:bldP spid="9" grpId="0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06615" y="863715"/>
            <a:ext cx="6165685" cy="61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kumimoji="1" lang="zh-CN" altLang="zh-CN" sz="3600" dirty="0" smtClean="0">
                <a:latin typeface="+mn-ea"/>
                <a:ea typeface="+mn-ea"/>
              </a:rPr>
              <a:t>1</a:t>
            </a:r>
            <a:r>
              <a:rPr kumimoji="1" lang="en-US" altLang="zh-CN" sz="3600" dirty="0" smtClean="0">
                <a:latin typeface="+mn-ea"/>
                <a:ea typeface="+mn-ea"/>
              </a:rPr>
              <a:t>.76×10</a:t>
            </a:r>
            <a:r>
              <a:rPr kumimoji="1" lang="zh-CN" altLang="zh-CN" sz="3600" baseline="30000" dirty="0" smtClean="0">
                <a:latin typeface="+mn-ea"/>
                <a:ea typeface="+mn-ea"/>
              </a:rPr>
              <a:t>9</a:t>
            </a:r>
            <a:r>
              <a:rPr kumimoji="1" lang="en-US" altLang="zh-CN" sz="3600" dirty="0" smtClean="0">
                <a:latin typeface="+mn-ea"/>
                <a:ea typeface="+mn-ea"/>
              </a:rPr>
              <a:t>nm</a:t>
            </a:r>
            <a:r>
              <a:rPr kumimoji="1" lang="zh-CN" altLang="en-US" sz="3600" dirty="0" smtClean="0">
                <a:latin typeface="+mn-ea"/>
                <a:ea typeface="+mn-ea"/>
              </a:rPr>
              <a:t>可能是（</a:t>
            </a:r>
            <a:r>
              <a:rPr kumimoji="1" lang="en-US" altLang="zh-CN" sz="3600" dirty="0" smtClean="0">
                <a:latin typeface="+mn-ea"/>
                <a:ea typeface="+mn-ea"/>
              </a:rPr>
              <a:t>   </a:t>
            </a:r>
            <a:r>
              <a:rPr kumimoji="1" lang="zh-CN" altLang="en-US" sz="3600" dirty="0" smtClean="0">
                <a:latin typeface="+mn-ea"/>
                <a:ea typeface="+mn-ea"/>
              </a:rPr>
              <a:t>）</a:t>
            </a:r>
            <a:endParaRPr kumimoji="1" lang="en-US" altLang="zh-CN" sz="3600" baseline="30000" dirty="0">
              <a:latin typeface="+mn-ea"/>
              <a:ea typeface="+mn-ea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31740" y="1898830"/>
            <a:ext cx="4815535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en-US" altLang="zh-CN" sz="3200" dirty="0" smtClean="0">
                <a:latin typeface="+mn-ea"/>
                <a:ea typeface="+mn-ea"/>
              </a:rPr>
              <a:t>A.</a:t>
            </a:r>
            <a:r>
              <a:rPr kumimoji="1" lang="zh-CN" altLang="en-US" sz="3200" dirty="0" smtClean="0">
                <a:latin typeface="+mn-ea"/>
                <a:ea typeface="+mn-ea"/>
              </a:rPr>
              <a:t>一个篮球场的长度</a:t>
            </a:r>
            <a:endParaRPr kumimoji="1" lang="en-US" altLang="zh-CN" sz="3200" dirty="0">
              <a:latin typeface="+mn-ea"/>
              <a:ea typeface="+mn-ea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31740" y="2783058"/>
            <a:ext cx="495055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en-US" altLang="zh-CN" sz="3200" dirty="0" smtClean="0">
                <a:latin typeface="+mn-ea"/>
                <a:ea typeface="+mn-ea"/>
              </a:rPr>
              <a:t>B.</a:t>
            </a:r>
            <a:r>
              <a:rPr kumimoji="1" lang="zh-CN" altLang="en-US" sz="3200" dirty="0" smtClean="0">
                <a:latin typeface="+mn-ea"/>
                <a:ea typeface="+mn-ea"/>
              </a:rPr>
              <a:t>一座山的高度</a:t>
            </a:r>
            <a:endParaRPr kumimoji="1" lang="en-US" altLang="zh-CN" sz="3200" dirty="0">
              <a:latin typeface="+mn-ea"/>
              <a:ea typeface="+mn-ea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86735" y="3638153"/>
            <a:ext cx="4770530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en-US" altLang="zh-CN" sz="3200" dirty="0" smtClean="0">
                <a:latin typeface="+mn-ea"/>
                <a:ea typeface="+mn-ea"/>
              </a:rPr>
              <a:t>C.</a:t>
            </a:r>
            <a:r>
              <a:rPr kumimoji="1" lang="zh-CN" altLang="en-US" sz="3200" dirty="0" smtClean="0">
                <a:latin typeface="+mn-ea"/>
                <a:ea typeface="+mn-ea"/>
              </a:rPr>
              <a:t>一个人的高度</a:t>
            </a:r>
            <a:endParaRPr kumimoji="1" lang="en-US" altLang="zh-CN" sz="3200" dirty="0">
              <a:latin typeface="+mn-ea"/>
              <a:ea typeface="+mn-ea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31739" y="4493248"/>
            <a:ext cx="4455496" cy="5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kumimoji="1" lang="en-US" altLang="zh-CN" sz="3200" dirty="0" smtClean="0">
                <a:latin typeface="+mn-ea"/>
                <a:ea typeface="+mn-ea"/>
              </a:rPr>
              <a:t>D.</a:t>
            </a:r>
            <a:r>
              <a:rPr kumimoji="1" lang="zh-CN" altLang="en-US" sz="3200" dirty="0" smtClean="0">
                <a:latin typeface="+mn-ea"/>
                <a:ea typeface="+mn-ea"/>
              </a:rPr>
              <a:t>物理课本长度</a:t>
            </a:r>
            <a:endParaRPr kumimoji="1" lang="en-US" altLang="zh-CN" sz="3200" dirty="0">
              <a:latin typeface="+mn-ea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07215" y="86371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rgbClr val="FF0000"/>
                </a:solidFill>
                <a:latin typeface="+mn-ea"/>
              </a:rPr>
              <a:t>C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5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971600" y="1673805"/>
            <a:ext cx="689451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下列哪个长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度最接近于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18cm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）</a:t>
            </a:r>
            <a:endParaRPr lang="en-US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    A.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一般墨水瓶的高度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  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     B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圆珠笔芯的直经</a:t>
            </a:r>
            <a:endParaRPr lang="en-US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    C.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课桌桌面的宽度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      </a:t>
            </a:r>
            <a:endParaRPr lang="en-US" altLang="zh-CN" sz="28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     D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物理课本宽度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6597225" y="1673805"/>
            <a:ext cx="623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8557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66555" y="593685"/>
            <a:ext cx="7920880" cy="310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测量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枚硬币厚度，为了减小误差，下列方法中能减小估读误差最佳的是（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）</a:t>
            </a:r>
            <a:endParaRPr lang="en-US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A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用刻度仔细地测量硬币厚度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B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用刻度尺多次测量求平均值</a:t>
            </a:r>
            <a:endParaRPr lang="en-US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C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用刻度尺测量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枚硬币叠加起来总厚度，再除以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，求出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枚厚度。</a:t>
            </a:r>
            <a:endParaRPr lang="en-US" altLang="zh-CN"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刻度尺分别测量</a:t>
            </a:r>
            <a:r>
              <a:rPr lang="en-US" altLang="zh-CN" sz="280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ea typeface="+mn-ea"/>
              </a:rPr>
              <a:t>枚硬币厚度，然后求平均值。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697125" y="998730"/>
            <a:ext cx="404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172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369888" y="1187450"/>
            <a:ext cx="85931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用刻度尺测量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物体的长度时，下列要求中错误的是（</a:t>
            </a: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）</a:t>
            </a:r>
            <a:endParaRPr lang="en-US" altLang="zh-CN"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    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A</a:t>
            </a: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. 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测量时，刻度尺不能歪斜。</a:t>
            </a: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   </a:t>
            </a:r>
          </a:p>
          <a:p>
            <a:pPr algn="l"/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B. 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测量时，必须从刻度尺的左端量起。</a:t>
            </a:r>
            <a:endParaRPr lang="en-US" altLang="zh-CN"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C. 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读数时，视线应垂直于刻度尺。</a:t>
            </a:r>
            <a:endParaRPr lang="en-US" altLang="zh-CN"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/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   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+mn-ea"/>
                <a:ea typeface="+mn-ea"/>
              </a:rPr>
              <a:t>D. 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ea typeface="+mn-ea"/>
              </a:rPr>
              <a:t>记录测量结果时，必须在数字后注明单位。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1286635" y="1628800"/>
            <a:ext cx="536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0087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535" y="818710"/>
            <a:ext cx="8595955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600" dirty="0" smtClean="0">
                <a:solidFill>
                  <a:srgbClr val="FF0000"/>
                </a:solidFill>
                <a:latin typeface="+mn-ea"/>
                <a:ea typeface="+mn-ea"/>
              </a:rPr>
              <a:t>例</a:t>
            </a:r>
            <a:r>
              <a:rPr lang="zh-CN" altLang="zh-CN" sz="3600" dirty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lang="zh-CN" altLang="zh-CN" sz="3600" dirty="0" smtClean="0">
                <a:solidFill>
                  <a:srgbClr val="000000"/>
                </a:solidFill>
                <a:latin typeface="+mn-ea"/>
                <a:ea typeface="+mn-ea"/>
              </a:rPr>
              <a:t>用刻度尺测量物体长度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，下列情况中属于误差的是</a:t>
            </a:r>
            <a:r>
              <a:rPr lang="en-US" altLang="zh-CN" sz="3600" dirty="0">
                <a:solidFill>
                  <a:srgbClr val="000000"/>
                </a:solidFill>
                <a:latin typeface="+mn-ea"/>
                <a:ea typeface="+mn-ea"/>
              </a:rPr>
              <a:t>(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　　</a:t>
            </a:r>
            <a:r>
              <a:rPr lang="en-US" altLang="zh-CN" sz="3600" dirty="0" smtClean="0">
                <a:solidFill>
                  <a:srgbClr val="000000"/>
                </a:solidFill>
                <a:latin typeface="+mn-ea"/>
                <a:ea typeface="+mn-ea"/>
              </a:rPr>
              <a:t>)</a:t>
            </a:r>
          </a:p>
          <a:p>
            <a:pPr algn="l"/>
            <a:endParaRPr lang="zh-CN" altLang="zh-CN" sz="36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/>
            <a:r>
              <a:rPr lang="en-US" altLang="zh-CN" sz="3600" dirty="0">
                <a:solidFill>
                  <a:srgbClr val="000000"/>
                </a:solidFill>
                <a:latin typeface="+mn-ea"/>
                <a:ea typeface="+mn-ea"/>
              </a:rPr>
              <a:t>A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．读数时，视线未与刻度尺垂直</a:t>
            </a:r>
          </a:p>
          <a:p>
            <a:pPr algn="l"/>
            <a:r>
              <a:rPr lang="en-US" altLang="zh-CN" sz="3600" dirty="0">
                <a:solidFill>
                  <a:srgbClr val="000000"/>
                </a:solidFill>
                <a:latin typeface="+mn-ea"/>
                <a:ea typeface="+mn-ea"/>
              </a:rPr>
              <a:t>B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．未估读到分度值的下一位</a:t>
            </a:r>
          </a:p>
          <a:p>
            <a:pPr algn="l"/>
            <a:r>
              <a:rPr lang="en-US" altLang="zh-CN" sz="3600" dirty="0">
                <a:solidFill>
                  <a:srgbClr val="000000"/>
                </a:solidFill>
                <a:latin typeface="+mn-ea"/>
                <a:ea typeface="+mn-ea"/>
              </a:rPr>
              <a:t>C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．测量用的刻度尺本身刻度不完全均匀</a:t>
            </a:r>
          </a:p>
          <a:p>
            <a:pPr algn="l"/>
            <a:r>
              <a:rPr lang="en-US" altLang="zh-CN" sz="3600" dirty="0">
                <a:solidFill>
                  <a:srgbClr val="000000"/>
                </a:solidFill>
                <a:latin typeface="+mn-ea"/>
                <a:ea typeface="+mn-ea"/>
              </a:rPr>
              <a:t>D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．物体的左边缘未对准刻度尺的</a:t>
            </a:r>
            <a:r>
              <a:rPr lang="en-US" altLang="zh-CN" sz="3600" dirty="0">
                <a:solidFill>
                  <a:srgbClr val="000000"/>
                </a:solidFill>
                <a:latin typeface="+mn-ea"/>
                <a:ea typeface="+mn-ea"/>
              </a:rPr>
              <a:t>“0”</a:t>
            </a:r>
            <a:r>
              <a:rPr lang="zh-CN" altLang="zh-CN" sz="3600" dirty="0">
                <a:solidFill>
                  <a:srgbClr val="000000"/>
                </a:solidFill>
                <a:latin typeface="+mn-ea"/>
                <a:ea typeface="+mn-ea"/>
              </a:rPr>
              <a:t>刻度线，就把物体右边缘所对刻度尺上的刻度值当作物体的长度 </a:t>
            </a:r>
          </a:p>
        </p:txBody>
      </p:sp>
      <p:sp>
        <p:nvSpPr>
          <p:cNvPr id="4" name="矩形 3"/>
          <p:cNvSpPr/>
          <p:nvPr/>
        </p:nvSpPr>
        <p:spPr>
          <a:xfrm>
            <a:off x="3749086" y="149378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92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4"/>
          <p:cNvSpPr/>
          <p:nvPr/>
        </p:nvSpPr>
        <p:spPr>
          <a:xfrm>
            <a:off x="431540" y="638690"/>
            <a:ext cx="8291630" cy="5493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/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例题：</a:t>
            </a:r>
            <a:r>
              <a:rPr lang="zh-CN" altLang="zh-CN" sz="3200" dirty="0" smtClean="0">
                <a:solidFill>
                  <a:schemeClr val="tx1"/>
                </a:solidFill>
              </a:rPr>
              <a:t>下列关于误差和错误</a:t>
            </a:r>
            <a:r>
              <a:rPr lang="zh-CN" altLang="zh-CN" sz="3200" dirty="0">
                <a:solidFill>
                  <a:schemeClr val="tx1"/>
                </a:solidFill>
              </a:rPr>
              <a:t>的说法中正确的是</a:t>
            </a:r>
            <a:r>
              <a:rPr lang="en-US" altLang="zh-CN" sz="3200" dirty="0">
                <a:solidFill>
                  <a:schemeClr val="tx1"/>
                </a:solidFill>
              </a:rPr>
              <a:t>(</a:t>
            </a:r>
            <a:r>
              <a:rPr lang="zh-CN" altLang="zh-CN" sz="3200" dirty="0">
                <a:solidFill>
                  <a:schemeClr val="tx1"/>
                </a:solidFill>
              </a:rPr>
              <a:t>　　</a:t>
            </a:r>
            <a:r>
              <a:rPr lang="en-US" altLang="zh-CN" sz="3200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zh-CN" altLang="zh-CN" sz="3200" dirty="0">
              <a:solidFill>
                <a:schemeClr val="tx1"/>
              </a:solidFill>
            </a:endParaRPr>
          </a:p>
          <a:p>
            <a:pPr algn="l"/>
            <a:r>
              <a:rPr lang="en-US" altLang="zh-CN" sz="3200" dirty="0">
                <a:solidFill>
                  <a:schemeClr val="tx1"/>
                </a:solidFill>
              </a:rPr>
              <a:t>A</a:t>
            </a:r>
            <a:r>
              <a:rPr lang="zh-CN" altLang="zh-CN" sz="3200" dirty="0">
                <a:solidFill>
                  <a:schemeClr val="tx1"/>
                </a:solidFill>
              </a:rPr>
              <a:t>．多测几次求平均值，使用精密仪器和改进实验方法可以避免误差</a:t>
            </a:r>
          </a:p>
          <a:p>
            <a:pPr algn="l"/>
            <a:r>
              <a:rPr lang="en-US" altLang="zh-CN" sz="3200" dirty="0">
                <a:solidFill>
                  <a:schemeClr val="tx1"/>
                </a:solidFill>
              </a:rPr>
              <a:t>B</a:t>
            </a:r>
            <a:r>
              <a:rPr lang="zh-CN" altLang="zh-CN" sz="3200" dirty="0">
                <a:solidFill>
                  <a:schemeClr val="tx1"/>
                </a:solidFill>
              </a:rPr>
              <a:t>．改进实验方法，选用精密的测量工具，可以减小误差</a:t>
            </a:r>
          </a:p>
          <a:p>
            <a:pPr algn="l"/>
            <a:r>
              <a:rPr lang="en-US" altLang="zh-CN" sz="3200" dirty="0">
                <a:solidFill>
                  <a:schemeClr val="tx1"/>
                </a:solidFill>
              </a:rPr>
              <a:t>C</a:t>
            </a:r>
            <a:r>
              <a:rPr lang="zh-CN" altLang="zh-CN" sz="3200" dirty="0">
                <a:solidFill>
                  <a:schemeClr val="tx1"/>
                </a:solidFill>
              </a:rPr>
              <a:t>．测量中的误差和错误都是不可避免的</a:t>
            </a:r>
          </a:p>
          <a:p>
            <a:pPr algn="l"/>
            <a:r>
              <a:rPr lang="en-US" altLang="zh-CN" sz="3200" dirty="0">
                <a:solidFill>
                  <a:schemeClr val="tx1"/>
                </a:solidFill>
              </a:rPr>
              <a:t>D</a:t>
            </a:r>
            <a:r>
              <a:rPr lang="zh-CN" altLang="zh-CN" sz="3200" dirty="0">
                <a:solidFill>
                  <a:schemeClr val="tx1"/>
                </a:solidFill>
              </a:rPr>
              <a:t>．测量中的误差是由于未遵守操作规则而引起</a:t>
            </a:r>
            <a:r>
              <a:rPr lang="zh-CN" altLang="zh-CN" sz="3200" dirty="0" smtClean="0">
                <a:solidFill>
                  <a:schemeClr val="tx1"/>
                </a:solidFill>
              </a:rPr>
              <a:t>的</a:t>
            </a:r>
            <a:endParaRPr lang="zh-CN" altLang="zh-CN" sz="32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8053" y="1493785"/>
            <a:ext cx="443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B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4"/>
          <p:cNvSpPr/>
          <p:nvPr/>
        </p:nvSpPr>
        <p:spPr>
          <a:xfrm>
            <a:off x="361316" y="773705"/>
            <a:ext cx="8576169" cy="315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例题：</a:t>
            </a:r>
            <a:r>
              <a:rPr lang="zh-CN" altLang="en-US" sz="3200" dirty="0" smtClean="0">
                <a:solidFill>
                  <a:schemeClr val="tx1"/>
                </a:solidFill>
                <a:latin typeface="+mn-ea"/>
                <a:ea typeface="+mn-ea"/>
              </a:rPr>
              <a:t>小明在实验室做实验时，不小心把一把塑料尺子掉到了正在加热的热水中，过一段时间后把尺子捞出来拿去测量一个物体的长度，请问测量结果是偏大还是偏小？</a:t>
            </a:r>
            <a:endParaRPr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25649" y="423909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偏小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3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4"/>
          <p:cNvSpPr/>
          <p:nvPr/>
        </p:nvSpPr>
        <p:spPr>
          <a:xfrm>
            <a:off x="1286635" y="368660"/>
            <a:ext cx="6795755" cy="1473201"/>
          </a:xfrm>
          <a:prstGeom prst="rect">
            <a:avLst/>
          </a:prstGeom>
          <a:ln w="12700">
            <a:miter lim="400000"/>
          </a:ln>
        </p:spPr>
        <p:txBody>
          <a:bodyPr lIns="42668" tIns="42668" rIns="42668" bIns="42668" anchor="ctr">
            <a:normAutofit/>
          </a:bodyPr>
          <a:lstStyle>
            <a:lvl1pPr algn="l">
              <a:spcBef>
                <a:spcPts val="3000"/>
              </a:spcBef>
              <a:defRPr sz="39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兰亭黑-简" panose="02000000000000000000" charset="-122"/>
                <a:ea typeface="兰亭黑-简" panose="02000000000000000000" charset="-122"/>
                <a:cs typeface="兰亭黑-简" panose="02000000000000000000" charset="-122"/>
                <a:sym typeface="兰亭黑-简" panose="02000000000000000000" charset="-122"/>
              </a:defRPr>
            </a:lvl1pPr>
          </a:lstStyle>
          <a:p>
            <a:pPr>
              <a:defRPr>
                <a:effectLst/>
              </a:defRPr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十六世纪德国有学者认为每个人的脚长不一样，必须规定一个标准长度。</a:t>
            </a: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6" y="2082556"/>
            <a:ext cx="3816179" cy="43824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575" y="2082556"/>
            <a:ext cx="3709022" cy="431895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2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8"/>
          <p:cNvSpPr/>
          <p:nvPr/>
        </p:nvSpPr>
        <p:spPr>
          <a:xfrm>
            <a:off x="698989" y="151131"/>
            <a:ext cx="7819006" cy="1473201"/>
          </a:xfrm>
          <a:prstGeom prst="rect">
            <a:avLst/>
          </a:prstGeom>
          <a:ln w="12700">
            <a:miter lim="400000"/>
          </a:ln>
        </p:spPr>
        <p:txBody>
          <a:bodyPr lIns="42668" tIns="42668" rIns="42668" bIns="42668" anchor="ctr">
            <a:normAutofit/>
          </a:bodyPr>
          <a:lstStyle>
            <a:lvl1pPr algn="l">
              <a:spcBef>
                <a:spcPts val="3000"/>
              </a:spcBef>
              <a:defRPr sz="39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latin typeface="兰亭黑-简" panose="02000000000000000000" charset="-122"/>
                <a:ea typeface="兰亭黑-简" panose="02000000000000000000" charset="-122"/>
                <a:cs typeface="兰亭黑-简" panose="02000000000000000000" charset="-122"/>
                <a:sym typeface="兰亭黑-简" panose="02000000000000000000" charset="-122"/>
              </a:defRPr>
            </a:lvl1pPr>
          </a:lstStyle>
          <a:p>
            <a:pPr>
              <a:defRPr>
                <a:effectLst/>
              </a:defRPr>
            </a:pP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1790 年，法国人贝力格尔提出制定公制尺。测量工作在 1799 年完成，并以白金制成米原器。</a:t>
            </a:r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05" y="1628800"/>
            <a:ext cx="7222143" cy="4687097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96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646675" y="1043735"/>
            <a:ext cx="2203800" cy="76739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36" tIns="39468" rIns="75736" bIns="39468" anchor="ctr">
            <a:no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>
                <a:effectLst/>
              </a:defRPr>
            </a:pPr>
            <a:r>
              <a:rPr lang="zh-CN" altLang="en-US" sz="4000" dirty="0">
                <a:solidFill>
                  <a:srgbClr val="000000"/>
                </a:solidFill>
                <a:latin typeface="黑体-简" panose="02000000000000000000" charset="-122"/>
                <a:ea typeface="黑体-简" panose="02000000000000000000" charset="-122"/>
              </a:rPr>
              <a:t>度量衡</a:t>
            </a:r>
          </a:p>
        </p:txBody>
      </p:sp>
      <p:sp>
        <p:nvSpPr>
          <p:cNvPr id="2" name="Shape 211"/>
          <p:cNvSpPr/>
          <p:nvPr/>
        </p:nvSpPr>
        <p:spPr>
          <a:xfrm>
            <a:off x="654493" y="2510709"/>
            <a:ext cx="5050856" cy="1901093"/>
          </a:xfrm>
          <a:prstGeom prst="rect">
            <a:avLst/>
          </a:prstGeom>
          <a:ln w="12700">
            <a:miter lim="400000"/>
          </a:ln>
        </p:spPr>
        <p:txBody>
          <a:bodyPr wrap="square" lIns="42668" tIns="42668" rIns="42668" bIns="42668" anchor="ctr">
            <a:spAutoFit/>
          </a:bodyPr>
          <a:lstStyle/>
          <a:p>
            <a:pPr algn="l">
              <a:spcBef>
                <a:spcPts val="2520"/>
              </a:spcBef>
              <a:buSzPct val="25000"/>
              <a:defRPr sz="4900">
                <a:solidFill>
                  <a:srgbClr val="EEB91A"/>
                </a:solidFill>
                <a:effectLst/>
                <a:latin typeface="兰亭黑-简" panose="02000000000000000000" charset="-122"/>
                <a:ea typeface="兰亭黑-简" panose="02000000000000000000" charset="-122"/>
                <a:cs typeface="兰亭黑-简" panose="02000000000000000000" charset="-122"/>
                <a:sym typeface="兰亭黑-简" panose="02000000000000000000" charset="-122"/>
              </a:defRPr>
            </a:pPr>
            <a:r>
              <a:rPr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度—计量</a:t>
            </a:r>
            <a:r>
              <a:rPr sz="2500" dirty="0">
                <a:solidFill>
                  <a:srgbClr val="FF0000"/>
                </a:solidFill>
                <a:latin typeface="黑体-简" panose="02000000000000000000" charset="-122"/>
                <a:ea typeface="黑体-简" panose="02000000000000000000" charset="-122"/>
              </a:rPr>
              <a:t>长短</a:t>
            </a:r>
            <a:r>
              <a:rPr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的用的器具称为度，</a:t>
            </a:r>
          </a:p>
          <a:p>
            <a:pPr algn="l">
              <a:spcBef>
                <a:spcPts val="2520"/>
              </a:spcBef>
              <a:buSzPct val="25000"/>
              <a:defRPr sz="4900">
                <a:solidFill>
                  <a:srgbClr val="EEB91A"/>
                </a:solidFill>
                <a:effectLst/>
                <a:latin typeface="兰亭黑-简" panose="02000000000000000000" charset="-122"/>
                <a:ea typeface="兰亭黑-简" panose="02000000000000000000" charset="-122"/>
                <a:cs typeface="兰亭黑-简" panose="02000000000000000000" charset="-122"/>
                <a:sym typeface="兰亭黑-简" panose="02000000000000000000" charset="-122"/>
              </a:defRPr>
            </a:pPr>
            <a:r>
              <a:rPr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量—测定计算</a:t>
            </a:r>
            <a:r>
              <a:rPr sz="2500" dirty="0">
                <a:solidFill>
                  <a:srgbClr val="FF0000"/>
                </a:solidFill>
                <a:latin typeface="黑体-简" panose="02000000000000000000" charset="-122"/>
                <a:ea typeface="黑体-简" panose="02000000000000000000" charset="-122"/>
              </a:rPr>
              <a:t>容积</a:t>
            </a:r>
            <a:r>
              <a:rPr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的器皿称为量，</a:t>
            </a:r>
          </a:p>
          <a:p>
            <a:pPr algn="l">
              <a:spcBef>
                <a:spcPts val="2520"/>
              </a:spcBef>
              <a:buSzPct val="25000"/>
              <a:defRPr sz="4900">
                <a:solidFill>
                  <a:srgbClr val="EEB91A"/>
                </a:solidFill>
                <a:effectLst/>
                <a:latin typeface="兰亭黑-简" panose="02000000000000000000" charset="-122"/>
                <a:ea typeface="兰亭黑-简" panose="02000000000000000000" charset="-122"/>
                <a:cs typeface="兰亭黑-简" panose="02000000000000000000" charset="-122"/>
                <a:sym typeface="兰亭黑-简" panose="02000000000000000000" charset="-122"/>
              </a:defRPr>
            </a:pPr>
            <a:r>
              <a:rPr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衡—测量物体</a:t>
            </a:r>
            <a:r>
              <a:rPr sz="2500" dirty="0">
                <a:solidFill>
                  <a:srgbClr val="FF0000"/>
                </a:solidFill>
                <a:latin typeface="黑体-简" panose="02000000000000000000" charset="-122"/>
                <a:ea typeface="黑体-简" panose="02000000000000000000" charset="-122"/>
              </a:rPr>
              <a:t>轻重</a:t>
            </a:r>
            <a:r>
              <a:rPr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黑体-简" panose="02000000000000000000" charset="-122"/>
                <a:ea typeface="黑体-简" panose="02000000000000000000" charset="-122"/>
              </a:rPr>
              <a:t>的工具称为衡。</a:t>
            </a:r>
          </a:p>
        </p:txBody>
      </p:sp>
      <p:pic>
        <p:nvPicPr>
          <p:cNvPr id="137" name="pasted-image.tif"/>
          <p:cNvPicPr/>
          <p:nvPr/>
        </p:nvPicPr>
        <p:blipFill>
          <a:blip r:embed="rId5"/>
          <a:stretch>
            <a:fillRect/>
          </a:stretch>
        </p:blipFill>
        <p:spPr>
          <a:xfrm>
            <a:off x="5499512" y="91033"/>
            <a:ext cx="3558602" cy="6447718"/>
          </a:xfrm>
          <a:prstGeom prst="rect">
            <a:avLst/>
          </a:prstGeom>
          <a:ln w="25400">
            <a:miter lim="4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3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137" grpId="0" bldLvl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要对物体的某些情况进行定量的描述，…"/>
          <p:cNvSpPr txBox="1"/>
          <p:nvPr/>
        </p:nvSpPr>
        <p:spPr>
          <a:xfrm>
            <a:off x="1466655" y="1043735"/>
            <a:ext cx="6525725" cy="1071054"/>
          </a:xfrm>
          <a:prstGeom prst="rect">
            <a:avLst/>
          </a:prstGeom>
          <a:ln w="12700">
            <a:miter lim="400000"/>
          </a:ln>
        </p:spPr>
        <p:txBody>
          <a:bodyPr wrap="square" lIns="42668" tIns="42668" rIns="42668" bIns="42668" anchor="ctr">
            <a:spAutoFit/>
          </a:bodyPr>
          <a:lstStyle/>
          <a:p>
            <a:pPr>
              <a:defRPr sz="5200">
                <a:latin typeface="Al Tarikh" panose="00000400000000000000"/>
                <a:ea typeface="Al Tarikh" panose="00000400000000000000"/>
                <a:cs typeface="Al Tarikh" panose="00000400000000000000"/>
                <a:sym typeface="Al Tarikh" panose="00000400000000000000"/>
              </a:defRPr>
            </a:pPr>
            <a:r>
              <a:rPr sz="3200" dirty="0">
                <a:solidFill>
                  <a:schemeClr val="tx1"/>
                </a:solidFill>
                <a:latin typeface="+mn-ea"/>
              </a:rPr>
              <a:t>要对物体的某些情况进行定量的描述，必须采用科学的测量工具。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89" y="3032760"/>
            <a:ext cx="2372491" cy="1923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0400" b="10120"/>
          <a:stretch>
            <a:fillRect/>
          </a:stretch>
        </p:blipFill>
        <p:spPr>
          <a:xfrm>
            <a:off x="3785857" y="3154640"/>
            <a:ext cx="2133600" cy="19062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b="6800"/>
          <a:stretch>
            <a:fillRect/>
          </a:stretch>
        </p:blipFill>
        <p:spPr>
          <a:xfrm>
            <a:off x="6557010" y="3032760"/>
            <a:ext cx="1730166" cy="21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9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160036_21"/>
  <p:tag name="KSO_WM_SLIDE_INDEX" val="21"/>
  <p:tag name="KSO_WM_SLIDE_LAYOUT" val="a_n"/>
  <p:tag name="KSO_WM_SLIDE_LAYOUT_CNT" val="1_1"/>
  <p:tag name="KSO_WM_SLIDE_TYPE" val="text"/>
  <p:tag name="KSO_WM_BEAUTIFY_FLAG" val="#wm#"/>
  <p:tag name="KSO_WM_SLIDE_POSITION" val="136*138"/>
  <p:tag name="KSO_WM_SLIDE_SIZE" val="689*361"/>
  <p:tag name="KSO_WM_SLIDE_ITEM_CNT" val="2"/>
  <p:tag name="KSO_WM_TEMPLATE_CATEGORY" val="custom"/>
  <p:tag name="KSO_WM_TEMPLATE_INDEX" val="160036"/>
  <p:tag name="KSO_WM_TAG_VERSION" val="1.0"/>
  <p:tag name="KSO_WM_DIAGRAM_GROUP_CODE" val="n1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160036_16"/>
  <p:tag name="KSO_WM_SLIDE_INDEX" val="16"/>
  <p:tag name="KSO_WM_SLIDE_LAYOUT" val="a_l"/>
  <p:tag name="KSO_WM_SLIDE_LAYOUT_CNT" val="1_1"/>
  <p:tag name="KSO_WM_SLIDE_TYPE" val="text"/>
  <p:tag name="KSO_WM_BEAUTIFY_FLAG" val="#wm#"/>
  <p:tag name="KSO_WM_SLIDE_POSITION" val="130*185"/>
  <p:tag name="KSO_WM_SLIDE_SIZE" val="695*276"/>
  <p:tag name="KSO_WM_SLIDE_ITEM_CNT" val="2"/>
  <p:tag name="KSO_WM_TEMPLATE_CATEGORY" val="custom"/>
  <p:tag name="KSO_WM_TEMPLATE_INDEX" val="160036"/>
  <p:tag name="KSO_WM_TAG_VERSION" val="1.0"/>
  <p:tag name="KSO_WM_DIAGRAM_GROUP_CODE" val="l1-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036"/>
  <p:tag name="KSO_WM_UNIT_TYPE" val="a"/>
  <p:tag name="KSO_WM_UNIT_INDEX" val="1"/>
  <p:tag name="KSO_WM_UNIT_CLEAR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ID" val="custom160036_16*a*1"/>
  <p:tag name="KSO_WM_UNIT_PRESET_TEXT_INDEX" val="0"/>
  <p:tag name="KSO_WM_UNIT_PRESET_TEXT_LEN" val="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6276</TotalTime>
  <Words>939</Words>
  <Application>Microsoft Macintosh PowerPoint</Application>
  <PresentationFormat>全屏显示(4:3)</PresentationFormat>
  <Paragraphs>184</Paragraphs>
  <Slides>58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5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测量单位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2020-03-07T14:34:21Z</dcterms:modified>
</cp:coreProperties>
</file>