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70" r:id="rId4"/>
    <p:sldId id="288" r:id="rId5"/>
    <p:sldId id="291" r:id="rId6"/>
    <p:sldId id="292" r:id="rId7"/>
    <p:sldId id="296" r:id="rId8"/>
    <p:sldId id="295" r:id="rId9"/>
    <p:sldId id="294" r:id="rId10"/>
    <p:sldId id="306" r:id="rId11"/>
    <p:sldId id="293" r:id="rId12"/>
    <p:sldId id="301" r:id="rId13"/>
    <p:sldId id="302" r:id="rId14"/>
    <p:sldId id="300" r:id="rId15"/>
    <p:sldId id="303" r:id="rId16"/>
    <p:sldId id="298" r:id="rId17"/>
    <p:sldId id="305" r:id="rId18"/>
    <p:sldId id="289" r:id="rId19"/>
    <p:sldId id="304" r:id="rId20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037" autoAdjust="0"/>
  </p:normalViewPr>
  <p:slideViewPr>
    <p:cSldViewPr snapToGrid="0">
      <p:cViewPr varScale="1">
        <p:scale>
          <a:sx n="110" d="100"/>
          <a:sy n="110" d="100"/>
        </p:scale>
        <p:origin x="-804" y="-90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3200"/>
            <a:ext cx="8139178" cy="4848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4750616"/>
            <a:ext cx="2025000" cy="237013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2019/10/25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4750616"/>
            <a:ext cx="2970000" cy="23701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50616"/>
            <a:ext cx="2025000" cy="237013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aike.baidu.com/item/%E7%94%B5%E7%A3%81" TargetMode="External"/><Relationship Id="rId4" Type="http://schemas.openxmlformats.org/officeDocument/2006/relationships/hyperlink" Target="https://baike.baidu.com/item/%E6%B3%95%E5%9B%BD/117338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521200" y="2488374"/>
            <a:ext cx="2751667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第十五章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68692" y="764896"/>
            <a:ext cx="4124287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485736" y="3233788"/>
            <a:ext cx="3200399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6000" baseline="-25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电流的测量</a:t>
            </a:r>
            <a:endParaRPr lang="zh-CN" sz="60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5634" y="1969733"/>
            <a:ext cx="1510402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（九年级）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669" y="831470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090" name="TextBox 8"/>
          <p:cNvSpPr txBox="1">
            <a:spLocks noChangeArrowheads="1"/>
          </p:cNvSpPr>
          <p:nvPr/>
        </p:nvSpPr>
        <p:spPr bwMode="auto">
          <a:xfrm>
            <a:off x="326522" y="861116"/>
            <a:ext cx="4080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根据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所给电路图连接实物图。 </a:t>
            </a:r>
          </a:p>
        </p:txBody>
      </p:sp>
      <p:pic>
        <p:nvPicPr>
          <p:cNvPr id="985091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1026" y="1891983"/>
            <a:ext cx="1147763" cy="548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5092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1976" y="2673480"/>
            <a:ext cx="1223963" cy="63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5093" name="Picture 10" descr="H:\2\人教教参资源\九\图\电池组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4638" y="1945429"/>
            <a:ext cx="1831975" cy="540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5094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723394"/>
            <a:ext cx="1223962" cy="63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5095" name="Text Box 7"/>
          <p:cNvSpPr txBox="1">
            <a:spLocks noChangeArrowheads="1"/>
          </p:cNvSpPr>
          <p:nvPr/>
        </p:nvSpPr>
        <p:spPr bwMode="auto">
          <a:xfrm>
            <a:off x="7775576" y="3534551"/>
            <a:ext cx="715963" cy="47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en-US" sz="2400" b="1">
                <a:latin typeface="Times New Roman" panose="02020603050405020304" pitchFamily="18" charset="0"/>
              </a:rPr>
              <a:t>L</a:t>
            </a:r>
            <a:r>
              <a:rPr lang="en-US" sz="2400" b="1" baseline="-25000">
                <a:latin typeface="Times New Roman" panose="02020603050405020304" pitchFamily="18" charset="0"/>
              </a:rPr>
              <a:t>2</a:t>
            </a:r>
            <a:endParaRPr lang="en-US" sz="2400" b="1"/>
          </a:p>
        </p:txBody>
      </p:sp>
      <p:sp>
        <p:nvSpPr>
          <p:cNvPr id="985096" name="Text Box 8"/>
          <p:cNvSpPr txBox="1">
            <a:spLocks noChangeArrowheads="1"/>
          </p:cNvSpPr>
          <p:nvPr/>
        </p:nvSpPr>
        <p:spPr bwMode="auto">
          <a:xfrm>
            <a:off x="7600951" y="2457321"/>
            <a:ext cx="715963" cy="4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en-US" sz="2400" b="1">
                <a:latin typeface="Times New Roman" panose="02020603050405020304" pitchFamily="18" charset="0"/>
              </a:rPr>
              <a:t>L</a:t>
            </a:r>
            <a:r>
              <a:rPr lang="en-US" sz="2400" b="1" baseline="-25000">
                <a:latin typeface="Times New Roman" panose="02020603050405020304" pitchFamily="18" charset="0"/>
              </a:rPr>
              <a:t>1</a:t>
            </a:r>
            <a:endParaRPr lang="en-US" sz="2400" b="1"/>
          </a:p>
        </p:txBody>
      </p:sp>
      <p:grpSp>
        <p:nvGrpSpPr>
          <p:cNvPr id="985097" name="Group 9"/>
          <p:cNvGrpSpPr/>
          <p:nvPr/>
        </p:nvGrpSpPr>
        <p:grpSpPr bwMode="auto">
          <a:xfrm>
            <a:off x="598489" y="1906236"/>
            <a:ext cx="2743200" cy="1942947"/>
            <a:chOff x="0" y="0"/>
            <a:chExt cx="1728" cy="1351"/>
          </a:xfrm>
        </p:grpSpPr>
        <p:sp>
          <p:nvSpPr>
            <p:cNvPr id="985098" name="Text Box 10"/>
            <p:cNvSpPr txBox="1">
              <a:spLocks noChangeArrowheads="1"/>
            </p:cNvSpPr>
            <p:nvPr/>
          </p:nvSpPr>
          <p:spPr bwMode="auto">
            <a:xfrm>
              <a:off x="1338" y="852"/>
              <a:ext cx="38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2</a:t>
              </a:r>
              <a:endParaRPr lang="en-US" sz="2400" b="1"/>
            </a:p>
          </p:txBody>
        </p:sp>
        <p:sp>
          <p:nvSpPr>
            <p:cNvPr id="985099" name="Text Box 11"/>
            <p:cNvSpPr txBox="1">
              <a:spLocks noChangeArrowheads="1"/>
            </p:cNvSpPr>
            <p:nvPr/>
          </p:nvSpPr>
          <p:spPr bwMode="auto">
            <a:xfrm>
              <a:off x="930" y="331"/>
              <a:ext cx="35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1</a:t>
              </a:r>
              <a:endParaRPr lang="en-US" sz="2400" b="1"/>
            </a:p>
          </p:txBody>
        </p:sp>
        <p:sp>
          <p:nvSpPr>
            <p:cNvPr id="985100" name="Rectangle 102"/>
            <p:cNvSpPr>
              <a:spLocks noChangeArrowheads="1"/>
            </p:cNvSpPr>
            <p:nvPr/>
          </p:nvSpPr>
          <p:spPr bwMode="auto">
            <a:xfrm>
              <a:off x="136" y="127"/>
              <a:ext cx="1592" cy="105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grpSp>
          <p:nvGrpSpPr>
            <p:cNvPr id="985101" name="Group 13"/>
            <p:cNvGrpSpPr/>
            <p:nvPr/>
          </p:nvGrpSpPr>
          <p:grpSpPr bwMode="auto">
            <a:xfrm>
              <a:off x="726" y="0"/>
              <a:ext cx="67" cy="263"/>
              <a:chOff x="0" y="0"/>
              <a:chExt cx="85" cy="340"/>
            </a:xfrm>
          </p:grpSpPr>
          <p:sp>
            <p:nvSpPr>
              <p:cNvPr id="985102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zh-CN"/>
              </a:p>
            </p:txBody>
          </p:sp>
          <p:sp>
            <p:nvSpPr>
              <p:cNvPr id="985103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5104" name="Line 25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85105" name="Group 17"/>
            <p:cNvGrpSpPr/>
            <p:nvPr/>
          </p:nvGrpSpPr>
          <p:grpSpPr bwMode="auto">
            <a:xfrm>
              <a:off x="1134" y="40"/>
              <a:ext cx="223" cy="132"/>
              <a:chOff x="0" y="0"/>
              <a:chExt cx="256" cy="142"/>
            </a:xfrm>
          </p:grpSpPr>
          <p:sp>
            <p:nvSpPr>
              <p:cNvPr id="985106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zh-CN"/>
              </a:p>
            </p:txBody>
          </p:sp>
          <p:sp>
            <p:nvSpPr>
              <p:cNvPr id="985107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5108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zh-CN"/>
              </a:p>
            </p:txBody>
          </p:sp>
        </p:grpSp>
        <p:grpSp>
          <p:nvGrpSpPr>
            <p:cNvPr id="985109" name="Group 21"/>
            <p:cNvGrpSpPr/>
            <p:nvPr/>
          </p:nvGrpSpPr>
          <p:grpSpPr bwMode="auto">
            <a:xfrm>
              <a:off x="0" y="217"/>
              <a:ext cx="354" cy="343"/>
              <a:chOff x="0" y="0"/>
              <a:chExt cx="386" cy="363"/>
            </a:xfrm>
          </p:grpSpPr>
          <p:sp>
            <p:nvSpPr>
              <p:cNvPr id="985110" name="Oval 197"/>
              <p:cNvSpPr>
                <a:spLocks noChangeArrowheads="1"/>
              </p:cNvSpPr>
              <p:nvPr/>
            </p:nvSpPr>
            <p:spPr bwMode="auto">
              <a:xfrm>
                <a:off x="0" y="46"/>
                <a:ext cx="313" cy="31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zh-CN"/>
              </a:p>
            </p:txBody>
          </p:sp>
          <p:sp>
            <p:nvSpPr>
              <p:cNvPr id="985111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86" cy="3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sz="2400" b="1" dirty="0">
                    <a:latin typeface="Times New Roman" panose="02020603050405020304" pitchFamily="18" charset="0"/>
                  </a:rPr>
                  <a:t>A</a:t>
                </a:r>
                <a:r>
                  <a:rPr lang="en-US" sz="2400" b="1" baseline="-25000" dirty="0">
                    <a:latin typeface="Times New Roman" panose="02020603050405020304" pitchFamily="18" charset="0"/>
                  </a:rPr>
                  <a:t>1</a:t>
                </a:r>
                <a:endParaRPr lang="en-US" sz="2400" b="1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85112" name="Line 51"/>
            <p:cNvSpPr>
              <a:spLocks noChangeShapeType="1"/>
            </p:cNvSpPr>
            <p:nvPr/>
          </p:nvSpPr>
          <p:spPr bwMode="auto">
            <a:xfrm>
              <a:off x="136" y="670"/>
              <a:ext cx="15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5113" name="AutoShape 187"/>
            <p:cNvSpPr>
              <a:spLocks noChangeArrowheads="1"/>
            </p:cNvSpPr>
            <p:nvPr/>
          </p:nvSpPr>
          <p:spPr bwMode="auto">
            <a:xfrm>
              <a:off x="748" y="535"/>
              <a:ext cx="272" cy="272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985114" name="AutoShape 187"/>
            <p:cNvSpPr>
              <a:spLocks noChangeArrowheads="1"/>
            </p:cNvSpPr>
            <p:nvPr/>
          </p:nvSpPr>
          <p:spPr bwMode="auto">
            <a:xfrm>
              <a:off x="1111" y="1034"/>
              <a:ext cx="272" cy="272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grpSp>
          <p:nvGrpSpPr>
            <p:cNvPr id="985115" name="Group 27"/>
            <p:cNvGrpSpPr/>
            <p:nvPr/>
          </p:nvGrpSpPr>
          <p:grpSpPr bwMode="auto">
            <a:xfrm>
              <a:off x="431" y="1011"/>
              <a:ext cx="431" cy="340"/>
              <a:chOff x="0" y="0"/>
              <a:chExt cx="448" cy="363"/>
            </a:xfrm>
          </p:grpSpPr>
          <p:sp>
            <p:nvSpPr>
              <p:cNvPr id="985116" name="Oval 197"/>
              <p:cNvSpPr>
                <a:spLocks noChangeArrowheads="1"/>
              </p:cNvSpPr>
              <p:nvPr/>
            </p:nvSpPr>
            <p:spPr bwMode="auto">
              <a:xfrm>
                <a:off x="0" y="45"/>
                <a:ext cx="313" cy="318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>
                  <a:buFont typeface="Arial" panose="020B0604020202020204" pitchFamily="34" charset="0"/>
                  <a:buNone/>
                </a:pPr>
                <a:endParaRPr lang="zh-CN" altLang="zh-CN"/>
              </a:p>
            </p:txBody>
          </p:sp>
          <p:sp>
            <p:nvSpPr>
              <p:cNvPr id="985117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48" cy="3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sz="2400" b="1" dirty="0">
                    <a:latin typeface="Times New Roman" panose="02020603050405020304" pitchFamily="18" charset="0"/>
                  </a:rPr>
                  <a:t>A</a:t>
                </a:r>
                <a:r>
                  <a:rPr lang="en-US" sz="2400" b="1" baseline="-25000" dirty="0">
                    <a:latin typeface="Times New Roman" panose="02020603050405020304" pitchFamily="18" charset="0"/>
                  </a:rPr>
                  <a:t>2</a:t>
                </a:r>
                <a:endParaRPr lang="en-US" sz="2400" b="1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85118" name="Group 30"/>
          <p:cNvGrpSpPr/>
          <p:nvPr/>
        </p:nvGrpSpPr>
        <p:grpSpPr bwMode="auto">
          <a:xfrm>
            <a:off x="5543551" y="3400344"/>
            <a:ext cx="1095375" cy="970338"/>
            <a:chOff x="0" y="0"/>
            <a:chExt cx="690" cy="817"/>
          </a:xfrm>
        </p:grpSpPr>
        <p:pic>
          <p:nvPicPr>
            <p:cNvPr id="985119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0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5120" name="Rectangle 32"/>
            <p:cNvSpPr>
              <a:spLocks noChangeArrowheads="1"/>
            </p:cNvSpPr>
            <p:nvPr/>
          </p:nvSpPr>
          <p:spPr bwMode="auto">
            <a:xfrm>
              <a:off x="295" y="182"/>
              <a:ext cx="91" cy="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5121" name="Text Box 33"/>
            <p:cNvSpPr txBox="1">
              <a:spLocks noChangeArrowheads="1"/>
            </p:cNvSpPr>
            <p:nvPr/>
          </p:nvSpPr>
          <p:spPr bwMode="auto">
            <a:xfrm>
              <a:off x="230" y="95"/>
              <a:ext cx="451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sz="2400" b="1">
                  <a:latin typeface="Times New Roman" panose="02020603050405020304" pitchFamily="18" charset="0"/>
                </a:rPr>
                <a:t>A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2</a:t>
              </a:r>
              <a:endParaRPr lang="en-US" sz="2400" b="1"/>
            </a:p>
          </p:txBody>
        </p:sp>
      </p:grpSp>
      <p:grpSp>
        <p:nvGrpSpPr>
          <p:cNvPr id="985122" name="Group 34"/>
          <p:cNvGrpSpPr/>
          <p:nvPr/>
        </p:nvGrpSpPr>
        <p:grpSpPr bwMode="auto">
          <a:xfrm>
            <a:off x="4406901" y="2646163"/>
            <a:ext cx="1065213" cy="943022"/>
            <a:chOff x="0" y="0"/>
            <a:chExt cx="671" cy="794"/>
          </a:xfrm>
        </p:grpSpPr>
        <p:pic>
          <p:nvPicPr>
            <p:cNvPr id="985123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1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5124" name="Rectangle 36"/>
            <p:cNvSpPr>
              <a:spLocks noChangeArrowheads="1"/>
            </p:cNvSpPr>
            <p:nvPr/>
          </p:nvSpPr>
          <p:spPr bwMode="auto">
            <a:xfrm>
              <a:off x="285" y="181"/>
              <a:ext cx="91" cy="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5125" name="Text Box 37"/>
            <p:cNvSpPr txBox="1">
              <a:spLocks noChangeArrowheads="1"/>
            </p:cNvSpPr>
            <p:nvPr/>
          </p:nvSpPr>
          <p:spPr bwMode="auto">
            <a:xfrm>
              <a:off x="195" y="72"/>
              <a:ext cx="451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sz="2400" b="1">
                  <a:latin typeface="Times New Roman" panose="02020603050405020304" pitchFamily="18" charset="0"/>
                </a:rPr>
                <a:t>A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1</a:t>
              </a:r>
              <a:endParaRPr lang="en-US" sz="2400" b="1"/>
            </a:p>
          </p:txBody>
        </p:sp>
      </p:grpSp>
      <p:pic>
        <p:nvPicPr>
          <p:cNvPr id="98512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06892"/>
            <a:ext cx="882650" cy="547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5129" name="Text Box 41"/>
          <p:cNvSpPr txBox="1">
            <a:spLocks noChangeArrowheads="1"/>
          </p:cNvSpPr>
          <p:nvPr/>
        </p:nvSpPr>
        <p:spPr bwMode="auto">
          <a:xfrm>
            <a:off x="611810" y="118769"/>
            <a:ext cx="1322731" cy="535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练一练</a:t>
            </a:r>
          </a:p>
        </p:txBody>
      </p:sp>
      <p:sp>
        <p:nvSpPr>
          <p:cNvPr id="985130" name="Freeform 42"/>
          <p:cNvSpPr/>
          <p:nvPr/>
        </p:nvSpPr>
        <p:spPr bwMode="auto">
          <a:xfrm>
            <a:off x="5297489" y="2212658"/>
            <a:ext cx="1425575" cy="131833"/>
          </a:xfrm>
          <a:custGeom>
            <a:avLst/>
            <a:gdLst>
              <a:gd name="T0" fmla="*/ 898 w 898"/>
              <a:gd name="T1" fmla="*/ 68 h 111"/>
              <a:gd name="T2" fmla="*/ 780 w 898"/>
              <a:gd name="T3" fmla="*/ 111 h 111"/>
              <a:gd name="T4" fmla="*/ 720 w 898"/>
              <a:gd name="T5" fmla="*/ 102 h 111"/>
              <a:gd name="T6" fmla="*/ 653 w 898"/>
              <a:gd name="T7" fmla="*/ 26 h 111"/>
              <a:gd name="T8" fmla="*/ 127 w 898"/>
              <a:gd name="T9" fmla="*/ 17 h 111"/>
              <a:gd name="T10" fmla="*/ 51 w 898"/>
              <a:gd name="T11" fmla="*/ 26 h 111"/>
              <a:gd name="T12" fmla="*/ 0 w 898"/>
              <a:gd name="T13" fmla="*/ 34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98" h="111">
                <a:moveTo>
                  <a:pt x="898" y="68"/>
                </a:moveTo>
                <a:cubicBezTo>
                  <a:pt x="856" y="77"/>
                  <a:pt x="821" y="96"/>
                  <a:pt x="780" y="111"/>
                </a:cubicBezTo>
                <a:cubicBezTo>
                  <a:pt x="760" y="108"/>
                  <a:pt x="739" y="110"/>
                  <a:pt x="720" y="102"/>
                </a:cubicBezTo>
                <a:cubicBezTo>
                  <a:pt x="704" y="95"/>
                  <a:pt x="669" y="27"/>
                  <a:pt x="653" y="26"/>
                </a:cubicBezTo>
                <a:cubicBezTo>
                  <a:pt x="478" y="15"/>
                  <a:pt x="302" y="20"/>
                  <a:pt x="127" y="17"/>
                </a:cubicBezTo>
                <a:cubicBezTo>
                  <a:pt x="74" y="0"/>
                  <a:pt x="132" y="13"/>
                  <a:pt x="51" y="26"/>
                </a:cubicBezTo>
                <a:cubicBezTo>
                  <a:pt x="34" y="29"/>
                  <a:pt x="0" y="34"/>
                  <a:pt x="0" y="34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5131" name="Freeform 43"/>
          <p:cNvSpPr/>
          <p:nvPr/>
        </p:nvSpPr>
        <p:spPr bwMode="auto">
          <a:xfrm>
            <a:off x="4316414" y="2243538"/>
            <a:ext cx="650875" cy="1048726"/>
          </a:xfrm>
          <a:custGeom>
            <a:avLst/>
            <a:gdLst>
              <a:gd name="T0" fmla="*/ 203 w 407"/>
              <a:gd name="T1" fmla="*/ 0 h 872"/>
              <a:gd name="T2" fmla="*/ 76 w 407"/>
              <a:gd name="T3" fmla="*/ 119 h 872"/>
              <a:gd name="T4" fmla="*/ 25 w 407"/>
              <a:gd name="T5" fmla="*/ 279 h 872"/>
              <a:gd name="T6" fmla="*/ 17 w 407"/>
              <a:gd name="T7" fmla="*/ 339 h 872"/>
              <a:gd name="T8" fmla="*/ 0 w 407"/>
              <a:gd name="T9" fmla="*/ 415 h 872"/>
              <a:gd name="T10" fmla="*/ 9 w 407"/>
              <a:gd name="T11" fmla="*/ 567 h 872"/>
              <a:gd name="T12" fmla="*/ 17 w 407"/>
              <a:gd name="T13" fmla="*/ 644 h 872"/>
              <a:gd name="T14" fmla="*/ 34 w 407"/>
              <a:gd name="T15" fmla="*/ 695 h 872"/>
              <a:gd name="T16" fmla="*/ 110 w 407"/>
              <a:gd name="T17" fmla="*/ 711 h 872"/>
              <a:gd name="T18" fmla="*/ 153 w 407"/>
              <a:gd name="T19" fmla="*/ 771 h 872"/>
              <a:gd name="T20" fmla="*/ 330 w 407"/>
              <a:gd name="T21" fmla="*/ 830 h 872"/>
              <a:gd name="T22" fmla="*/ 407 w 407"/>
              <a:gd name="T23" fmla="*/ 872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7" h="872">
                <a:moveTo>
                  <a:pt x="203" y="0"/>
                </a:moveTo>
                <a:cubicBezTo>
                  <a:pt x="162" y="42"/>
                  <a:pt x="125" y="87"/>
                  <a:pt x="76" y="119"/>
                </a:cubicBezTo>
                <a:cubicBezTo>
                  <a:pt x="59" y="172"/>
                  <a:pt x="43" y="226"/>
                  <a:pt x="25" y="279"/>
                </a:cubicBezTo>
                <a:cubicBezTo>
                  <a:pt x="22" y="299"/>
                  <a:pt x="21" y="319"/>
                  <a:pt x="17" y="339"/>
                </a:cubicBezTo>
                <a:cubicBezTo>
                  <a:pt x="12" y="365"/>
                  <a:pt x="0" y="415"/>
                  <a:pt x="0" y="415"/>
                </a:cubicBezTo>
                <a:cubicBezTo>
                  <a:pt x="3" y="466"/>
                  <a:pt x="5" y="516"/>
                  <a:pt x="9" y="567"/>
                </a:cubicBezTo>
                <a:cubicBezTo>
                  <a:pt x="11" y="593"/>
                  <a:pt x="12" y="619"/>
                  <a:pt x="17" y="644"/>
                </a:cubicBezTo>
                <a:cubicBezTo>
                  <a:pt x="20" y="662"/>
                  <a:pt x="17" y="690"/>
                  <a:pt x="34" y="695"/>
                </a:cubicBezTo>
                <a:cubicBezTo>
                  <a:pt x="75" y="708"/>
                  <a:pt x="50" y="702"/>
                  <a:pt x="110" y="711"/>
                </a:cubicBezTo>
                <a:cubicBezTo>
                  <a:pt x="130" y="771"/>
                  <a:pt x="110" y="756"/>
                  <a:pt x="153" y="771"/>
                </a:cubicBezTo>
                <a:cubicBezTo>
                  <a:pt x="193" y="833"/>
                  <a:pt x="262" y="824"/>
                  <a:pt x="330" y="830"/>
                </a:cubicBezTo>
                <a:cubicBezTo>
                  <a:pt x="364" y="839"/>
                  <a:pt x="382" y="847"/>
                  <a:pt x="407" y="872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5132" name="Freeform 44"/>
          <p:cNvSpPr/>
          <p:nvPr/>
        </p:nvSpPr>
        <p:spPr bwMode="auto">
          <a:xfrm>
            <a:off x="4692651" y="3058290"/>
            <a:ext cx="2447925" cy="603344"/>
          </a:xfrm>
          <a:custGeom>
            <a:avLst/>
            <a:gdLst>
              <a:gd name="T0" fmla="*/ 0 w 1542"/>
              <a:gd name="T1" fmla="*/ 246 h 508"/>
              <a:gd name="T2" fmla="*/ 110 w 1542"/>
              <a:gd name="T3" fmla="*/ 364 h 508"/>
              <a:gd name="T4" fmla="*/ 153 w 1542"/>
              <a:gd name="T5" fmla="*/ 424 h 508"/>
              <a:gd name="T6" fmla="*/ 254 w 1542"/>
              <a:gd name="T7" fmla="*/ 474 h 508"/>
              <a:gd name="T8" fmla="*/ 331 w 1542"/>
              <a:gd name="T9" fmla="*/ 508 h 508"/>
              <a:gd name="T10" fmla="*/ 424 w 1542"/>
              <a:gd name="T11" fmla="*/ 500 h 508"/>
              <a:gd name="T12" fmla="*/ 449 w 1542"/>
              <a:gd name="T13" fmla="*/ 483 h 508"/>
              <a:gd name="T14" fmla="*/ 500 w 1542"/>
              <a:gd name="T15" fmla="*/ 466 h 508"/>
              <a:gd name="T16" fmla="*/ 542 w 1542"/>
              <a:gd name="T17" fmla="*/ 415 h 508"/>
              <a:gd name="T18" fmla="*/ 610 w 1542"/>
              <a:gd name="T19" fmla="*/ 297 h 508"/>
              <a:gd name="T20" fmla="*/ 652 w 1542"/>
              <a:gd name="T21" fmla="*/ 263 h 508"/>
              <a:gd name="T22" fmla="*/ 669 w 1542"/>
              <a:gd name="T23" fmla="*/ 237 h 508"/>
              <a:gd name="T24" fmla="*/ 729 w 1542"/>
              <a:gd name="T25" fmla="*/ 212 h 508"/>
              <a:gd name="T26" fmla="*/ 847 w 1542"/>
              <a:gd name="T27" fmla="*/ 153 h 508"/>
              <a:gd name="T28" fmla="*/ 966 w 1542"/>
              <a:gd name="T29" fmla="*/ 127 h 508"/>
              <a:gd name="T30" fmla="*/ 1135 w 1542"/>
              <a:gd name="T31" fmla="*/ 93 h 508"/>
              <a:gd name="T32" fmla="*/ 1322 w 1542"/>
              <a:gd name="T33" fmla="*/ 51 h 508"/>
              <a:gd name="T34" fmla="*/ 1508 w 1542"/>
              <a:gd name="T35" fmla="*/ 9 h 508"/>
              <a:gd name="T36" fmla="*/ 1542 w 1542"/>
              <a:gd name="T37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42" h="508">
                <a:moveTo>
                  <a:pt x="0" y="246"/>
                </a:moveTo>
                <a:cubicBezTo>
                  <a:pt x="58" y="260"/>
                  <a:pt x="86" y="311"/>
                  <a:pt x="110" y="364"/>
                </a:cubicBezTo>
                <a:cubicBezTo>
                  <a:pt x="138" y="426"/>
                  <a:pt x="106" y="408"/>
                  <a:pt x="153" y="424"/>
                </a:cubicBezTo>
                <a:cubicBezTo>
                  <a:pt x="183" y="454"/>
                  <a:pt x="214" y="461"/>
                  <a:pt x="254" y="474"/>
                </a:cubicBezTo>
                <a:cubicBezTo>
                  <a:pt x="280" y="491"/>
                  <a:pt x="302" y="499"/>
                  <a:pt x="331" y="508"/>
                </a:cubicBezTo>
                <a:cubicBezTo>
                  <a:pt x="362" y="505"/>
                  <a:pt x="394" y="506"/>
                  <a:pt x="424" y="500"/>
                </a:cubicBezTo>
                <a:cubicBezTo>
                  <a:pt x="434" y="498"/>
                  <a:pt x="440" y="487"/>
                  <a:pt x="449" y="483"/>
                </a:cubicBezTo>
                <a:cubicBezTo>
                  <a:pt x="465" y="476"/>
                  <a:pt x="500" y="466"/>
                  <a:pt x="500" y="466"/>
                </a:cubicBezTo>
                <a:cubicBezTo>
                  <a:pt x="512" y="448"/>
                  <a:pt x="530" y="433"/>
                  <a:pt x="542" y="415"/>
                </a:cubicBezTo>
                <a:cubicBezTo>
                  <a:pt x="573" y="368"/>
                  <a:pt x="552" y="334"/>
                  <a:pt x="610" y="297"/>
                </a:cubicBezTo>
                <a:cubicBezTo>
                  <a:pt x="660" y="221"/>
                  <a:pt x="593" y="310"/>
                  <a:pt x="652" y="263"/>
                </a:cubicBezTo>
                <a:cubicBezTo>
                  <a:pt x="660" y="256"/>
                  <a:pt x="661" y="244"/>
                  <a:pt x="669" y="237"/>
                </a:cubicBezTo>
                <a:cubicBezTo>
                  <a:pt x="694" y="216"/>
                  <a:pt x="703" y="224"/>
                  <a:pt x="729" y="212"/>
                </a:cubicBezTo>
                <a:cubicBezTo>
                  <a:pt x="769" y="194"/>
                  <a:pt x="808" y="172"/>
                  <a:pt x="847" y="153"/>
                </a:cubicBezTo>
                <a:cubicBezTo>
                  <a:pt x="883" y="136"/>
                  <a:pt x="928" y="133"/>
                  <a:pt x="966" y="127"/>
                </a:cubicBezTo>
                <a:cubicBezTo>
                  <a:pt x="1025" y="117"/>
                  <a:pt x="1074" y="100"/>
                  <a:pt x="1135" y="93"/>
                </a:cubicBezTo>
                <a:cubicBezTo>
                  <a:pt x="1201" y="74"/>
                  <a:pt x="1254" y="60"/>
                  <a:pt x="1322" y="51"/>
                </a:cubicBezTo>
                <a:cubicBezTo>
                  <a:pt x="1419" y="16"/>
                  <a:pt x="1367" y="19"/>
                  <a:pt x="1508" y="9"/>
                </a:cubicBezTo>
                <a:cubicBezTo>
                  <a:pt x="1519" y="6"/>
                  <a:pt x="1542" y="0"/>
                  <a:pt x="1542" y="0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5133" name="Freeform 45"/>
          <p:cNvSpPr/>
          <p:nvPr/>
        </p:nvSpPr>
        <p:spPr bwMode="auto">
          <a:xfrm>
            <a:off x="7934325" y="2263728"/>
            <a:ext cx="528638" cy="814752"/>
          </a:xfrm>
          <a:custGeom>
            <a:avLst/>
            <a:gdLst>
              <a:gd name="T0" fmla="*/ 0 w 333"/>
              <a:gd name="T1" fmla="*/ 686 h 686"/>
              <a:gd name="T2" fmla="*/ 110 w 333"/>
              <a:gd name="T3" fmla="*/ 610 h 686"/>
              <a:gd name="T4" fmla="*/ 161 w 333"/>
              <a:gd name="T5" fmla="*/ 567 h 686"/>
              <a:gd name="T6" fmla="*/ 254 w 333"/>
              <a:gd name="T7" fmla="*/ 440 h 686"/>
              <a:gd name="T8" fmla="*/ 288 w 333"/>
              <a:gd name="T9" fmla="*/ 390 h 686"/>
              <a:gd name="T10" fmla="*/ 322 w 333"/>
              <a:gd name="T11" fmla="*/ 313 h 686"/>
              <a:gd name="T12" fmla="*/ 313 w 333"/>
              <a:gd name="T13" fmla="*/ 51 h 686"/>
              <a:gd name="T14" fmla="*/ 288 w 333"/>
              <a:gd name="T15" fmla="*/ 42 h 686"/>
              <a:gd name="T16" fmla="*/ 228 w 333"/>
              <a:gd name="T17" fmla="*/ 17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" h="686">
                <a:moveTo>
                  <a:pt x="0" y="686"/>
                </a:moveTo>
                <a:cubicBezTo>
                  <a:pt x="56" y="673"/>
                  <a:pt x="73" y="647"/>
                  <a:pt x="110" y="610"/>
                </a:cubicBezTo>
                <a:cubicBezTo>
                  <a:pt x="157" y="563"/>
                  <a:pt x="114" y="628"/>
                  <a:pt x="161" y="567"/>
                </a:cubicBezTo>
                <a:cubicBezTo>
                  <a:pt x="194" y="524"/>
                  <a:pt x="216" y="478"/>
                  <a:pt x="254" y="440"/>
                </a:cubicBezTo>
                <a:cubicBezTo>
                  <a:pt x="273" y="379"/>
                  <a:pt x="245" y="455"/>
                  <a:pt x="288" y="390"/>
                </a:cubicBezTo>
                <a:cubicBezTo>
                  <a:pt x="296" y="377"/>
                  <a:pt x="316" y="329"/>
                  <a:pt x="322" y="313"/>
                </a:cubicBezTo>
                <a:cubicBezTo>
                  <a:pt x="329" y="235"/>
                  <a:pt x="333" y="126"/>
                  <a:pt x="313" y="51"/>
                </a:cubicBezTo>
                <a:cubicBezTo>
                  <a:pt x="311" y="42"/>
                  <a:pt x="296" y="45"/>
                  <a:pt x="288" y="42"/>
                </a:cubicBezTo>
                <a:cubicBezTo>
                  <a:pt x="270" y="16"/>
                  <a:pt x="259" y="0"/>
                  <a:pt x="228" y="17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5134" name="Freeform 46"/>
          <p:cNvSpPr/>
          <p:nvPr/>
        </p:nvSpPr>
        <p:spPr bwMode="auto">
          <a:xfrm>
            <a:off x="3960813" y="2263728"/>
            <a:ext cx="2159000" cy="1850414"/>
          </a:xfrm>
          <a:custGeom>
            <a:avLst/>
            <a:gdLst>
              <a:gd name="T0" fmla="*/ 419 w 1360"/>
              <a:gd name="T1" fmla="*/ 0 h 1558"/>
              <a:gd name="T2" fmla="*/ 343 w 1360"/>
              <a:gd name="T3" fmla="*/ 25 h 1558"/>
              <a:gd name="T4" fmla="*/ 266 w 1360"/>
              <a:gd name="T5" fmla="*/ 102 h 1558"/>
              <a:gd name="T6" fmla="*/ 216 w 1360"/>
              <a:gd name="T7" fmla="*/ 152 h 1558"/>
              <a:gd name="T8" fmla="*/ 173 w 1360"/>
              <a:gd name="T9" fmla="*/ 229 h 1558"/>
              <a:gd name="T10" fmla="*/ 156 w 1360"/>
              <a:gd name="T11" fmla="*/ 254 h 1558"/>
              <a:gd name="T12" fmla="*/ 139 w 1360"/>
              <a:gd name="T13" fmla="*/ 279 h 1558"/>
              <a:gd name="T14" fmla="*/ 63 w 1360"/>
              <a:gd name="T15" fmla="*/ 440 h 1558"/>
              <a:gd name="T16" fmla="*/ 12 w 1360"/>
              <a:gd name="T17" fmla="*/ 686 h 1558"/>
              <a:gd name="T18" fmla="*/ 29 w 1360"/>
              <a:gd name="T19" fmla="*/ 999 h 1558"/>
              <a:gd name="T20" fmla="*/ 55 w 1360"/>
              <a:gd name="T21" fmla="*/ 1016 h 1558"/>
              <a:gd name="T22" fmla="*/ 80 w 1360"/>
              <a:gd name="T23" fmla="*/ 1067 h 1558"/>
              <a:gd name="T24" fmla="*/ 114 w 1360"/>
              <a:gd name="T25" fmla="*/ 1203 h 1558"/>
              <a:gd name="T26" fmla="*/ 131 w 1360"/>
              <a:gd name="T27" fmla="*/ 1270 h 1558"/>
              <a:gd name="T28" fmla="*/ 182 w 1360"/>
              <a:gd name="T29" fmla="*/ 1313 h 1558"/>
              <a:gd name="T30" fmla="*/ 283 w 1360"/>
              <a:gd name="T31" fmla="*/ 1372 h 1558"/>
              <a:gd name="T32" fmla="*/ 648 w 1360"/>
              <a:gd name="T33" fmla="*/ 1440 h 1558"/>
              <a:gd name="T34" fmla="*/ 792 w 1360"/>
              <a:gd name="T35" fmla="*/ 1448 h 1558"/>
              <a:gd name="T36" fmla="*/ 1156 w 1360"/>
              <a:gd name="T37" fmla="*/ 1448 h 1558"/>
              <a:gd name="T38" fmla="*/ 1300 w 1360"/>
              <a:gd name="T39" fmla="*/ 1474 h 1558"/>
              <a:gd name="T40" fmla="*/ 1334 w 1360"/>
              <a:gd name="T41" fmla="*/ 1558 h 1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60" h="1558">
                <a:moveTo>
                  <a:pt x="419" y="0"/>
                </a:moveTo>
                <a:cubicBezTo>
                  <a:pt x="393" y="8"/>
                  <a:pt x="368" y="17"/>
                  <a:pt x="343" y="25"/>
                </a:cubicBezTo>
                <a:cubicBezTo>
                  <a:pt x="309" y="47"/>
                  <a:pt x="293" y="72"/>
                  <a:pt x="266" y="102"/>
                </a:cubicBezTo>
                <a:cubicBezTo>
                  <a:pt x="250" y="119"/>
                  <a:pt x="216" y="152"/>
                  <a:pt x="216" y="152"/>
                </a:cubicBezTo>
                <a:cubicBezTo>
                  <a:pt x="200" y="197"/>
                  <a:pt x="212" y="171"/>
                  <a:pt x="173" y="229"/>
                </a:cubicBezTo>
                <a:cubicBezTo>
                  <a:pt x="167" y="237"/>
                  <a:pt x="162" y="246"/>
                  <a:pt x="156" y="254"/>
                </a:cubicBezTo>
                <a:cubicBezTo>
                  <a:pt x="150" y="262"/>
                  <a:pt x="139" y="279"/>
                  <a:pt x="139" y="279"/>
                </a:cubicBezTo>
                <a:cubicBezTo>
                  <a:pt x="122" y="334"/>
                  <a:pt x="77" y="383"/>
                  <a:pt x="63" y="440"/>
                </a:cubicBezTo>
                <a:cubicBezTo>
                  <a:pt x="42" y="523"/>
                  <a:pt x="41" y="605"/>
                  <a:pt x="12" y="686"/>
                </a:cubicBezTo>
                <a:cubicBezTo>
                  <a:pt x="16" y="790"/>
                  <a:pt x="0" y="899"/>
                  <a:pt x="29" y="999"/>
                </a:cubicBezTo>
                <a:cubicBezTo>
                  <a:pt x="32" y="1009"/>
                  <a:pt x="46" y="1010"/>
                  <a:pt x="55" y="1016"/>
                </a:cubicBezTo>
                <a:cubicBezTo>
                  <a:pt x="82" y="1104"/>
                  <a:pt x="40" y="976"/>
                  <a:pt x="80" y="1067"/>
                </a:cubicBezTo>
                <a:cubicBezTo>
                  <a:pt x="98" y="1108"/>
                  <a:pt x="103" y="1160"/>
                  <a:pt x="114" y="1203"/>
                </a:cubicBezTo>
                <a:cubicBezTo>
                  <a:pt x="116" y="1209"/>
                  <a:pt x="122" y="1259"/>
                  <a:pt x="131" y="1270"/>
                </a:cubicBezTo>
                <a:cubicBezTo>
                  <a:pt x="145" y="1287"/>
                  <a:pt x="166" y="1297"/>
                  <a:pt x="182" y="1313"/>
                </a:cubicBezTo>
                <a:cubicBezTo>
                  <a:pt x="197" y="1359"/>
                  <a:pt x="241" y="1360"/>
                  <a:pt x="283" y="1372"/>
                </a:cubicBezTo>
                <a:cubicBezTo>
                  <a:pt x="410" y="1408"/>
                  <a:pt x="508" y="1432"/>
                  <a:pt x="648" y="1440"/>
                </a:cubicBezTo>
                <a:cubicBezTo>
                  <a:pt x="696" y="1443"/>
                  <a:pt x="744" y="1445"/>
                  <a:pt x="792" y="1448"/>
                </a:cubicBezTo>
                <a:cubicBezTo>
                  <a:pt x="940" y="1442"/>
                  <a:pt x="1011" y="1433"/>
                  <a:pt x="1156" y="1448"/>
                </a:cubicBezTo>
                <a:cubicBezTo>
                  <a:pt x="1205" y="1453"/>
                  <a:pt x="1252" y="1468"/>
                  <a:pt x="1300" y="1474"/>
                </a:cubicBezTo>
                <a:cubicBezTo>
                  <a:pt x="1321" y="1488"/>
                  <a:pt x="1360" y="1532"/>
                  <a:pt x="1334" y="1558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5135" name="Freeform 47"/>
          <p:cNvSpPr/>
          <p:nvPr/>
        </p:nvSpPr>
        <p:spPr bwMode="auto">
          <a:xfrm>
            <a:off x="5835651" y="4134333"/>
            <a:ext cx="1560513" cy="372933"/>
          </a:xfrm>
          <a:custGeom>
            <a:avLst/>
            <a:gdLst>
              <a:gd name="T0" fmla="*/ 0 w 983"/>
              <a:gd name="T1" fmla="*/ 0 h 314"/>
              <a:gd name="T2" fmla="*/ 76 w 983"/>
              <a:gd name="T3" fmla="*/ 102 h 314"/>
              <a:gd name="T4" fmla="*/ 170 w 983"/>
              <a:gd name="T5" fmla="*/ 212 h 314"/>
              <a:gd name="T6" fmla="*/ 305 w 983"/>
              <a:gd name="T7" fmla="*/ 305 h 314"/>
              <a:gd name="T8" fmla="*/ 398 w 983"/>
              <a:gd name="T9" fmla="*/ 314 h 314"/>
              <a:gd name="T10" fmla="*/ 636 w 983"/>
              <a:gd name="T11" fmla="*/ 297 h 314"/>
              <a:gd name="T12" fmla="*/ 686 w 983"/>
              <a:gd name="T13" fmla="*/ 263 h 314"/>
              <a:gd name="T14" fmla="*/ 746 w 983"/>
              <a:gd name="T15" fmla="*/ 246 h 314"/>
              <a:gd name="T16" fmla="*/ 771 w 983"/>
              <a:gd name="T17" fmla="*/ 221 h 314"/>
              <a:gd name="T18" fmla="*/ 796 w 983"/>
              <a:gd name="T19" fmla="*/ 212 h 314"/>
              <a:gd name="T20" fmla="*/ 873 w 983"/>
              <a:gd name="T21" fmla="*/ 144 h 314"/>
              <a:gd name="T22" fmla="*/ 924 w 983"/>
              <a:gd name="T23" fmla="*/ 94 h 314"/>
              <a:gd name="T24" fmla="*/ 949 w 983"/>
              <a:gd name="T25" fmla="*/ 68 h 314"/>
              <a:gd name="T26" fmla="*/ 983 w 983"/>
              <a:gd name="T27" fmla="*/ 0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3" h="314">
                <a:moveTo>
                  <a:pt x="0" y="0"/>
                </a:moveTo>
                <a:cubicBezTo>
                  <a:pt x="25" y="38"/>
                  <a:pt x="44" y="70"/>
                  <a:pt x="76" y="102"/>
                </a:cubicBezTo>
                <a:cubicBezTo>
                  <a:pt x="94" y="151"/>
                  <a:pt x="128" y="182"/>
                  <a:pt x="170" y="212"/>
                </a:cubicBezTo>
                <a:cubicBezTo>
                  <a:pt x="212" y="242"/>
                  <a:pt x="250" y="297"/>
                  <a:pt x="305" y="305"/>
                </a:cubicBezTo>
                <a:cubicBezTo>
                  <a:pt x="336" y="309"/>
                  <a:pt x="367" y="311"/>
                  <a:pt x="398" y="314"/>
                </a:cubicBezTo>
                <a:cubicBezTo>
                  <a:pt x="477" y="308"/>
                  <a:pt x="557" y="305"/>
                  <a:pt x="636" y="297"/>
                </a:cubicBezTo>
                <a:cubicBezTo>
                  <a:pt x="695" y="291"/>
                  <a:pt x="648" y="292"/>
                  <a:pt x="686" y="263"/>
                </a:cubicBezTo>
                <a:cubicBezTo>
                  <a:pt x="702" y="250"/>
                  <a:pt x="726" y="251"/>
                  <a:pt x="746" y="246"/>
                </a:cubicBezTo>
                <a:cubicBezTo>
                  <a:pt x="754" y="238"/>
                  <a:pt x="761" y="228"/>
                  <a:pt x="771" y="221"/>
                </a:cubicBezTo>
                <a:cubicBezTo>
                  <a:pt x="778" y="216"/>
                  <a:pt x="789" y="217"/>
                  <a:pt x="796" y="212"/>
                </a:cubicBezTo>
                <a:cubicBezTo>
                  <a:pt x="823" y="191"/>
                  <a:pt x="847" y="166"/>
                  <a:pt x="873" y="144"/>
                </a:cubicBezTo>
                <a:cubicBezTo>
                  <a:pt x="891" y="128"/>
                  <a:pt x="907" y="111"/>
                  <a:pt x="924" y="94"/>
                </a:cubicBezTo>
                <a:cubicBezTo>
                  <a:pt x="933" y="85"/>
                  <a:pt x="949" y="68"/>
                  <a:pt x="949" y="68"/>
                </a:cubicBezTo>
                <a:cubicBezTo>
                  <a:pt x="969" y="9"/>
                  <a:pt x="953" y="30"/>
                  <a:pt x="983" y="0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85136" name="Freeform 48"/>
          <p:cNvSpPr/>
          <p:nvPr/>
        </p:nvSpPr>
        <p:spPr bwMode="auto">
          <a:xfrm>
            <a:off x="7900989" y="3048788"/>
            <a:ext cx="490537" cy="1096233"/>
          </a:xfrm>
          <a:custGeom>
            <a:avLst/>
            <a:gdLst>
              <a:gd name="T0" fmla="*/ 199 w 309"/>
              <a:gd name="T1" fmla="*/ 923 h 923"/>
              <a:gd name="T2" fmla="*/ 283 w 309"/>
              <a:gd name="T3" fmla="*/ 796 h 923"/>
              <a:gd name="T4" fmla="*/ 309 w 309"/>
              <a:gd name="T5" fmla="*/ 559 h 923"/>
              <a:gd name="T6" fmla="*/ 300 w 309"/>
              <a:gd name="T7" fmla="*/ 381 h 923"/>
              <a:gd name="T8" fmla="*/ 283 w 309"/>
              <a:gd name="T9" fmla="*/ 355 h 923"/>
              <a:gd name="T10" fmla="*/ 232 w 309"/>
              <a:gd name="T11" fmla="*/ 211 h 923"/>
              <a:gd name="T12" fmla="*/ 215 w 309"/>
              <a:gd name="T13" fmla="*/ 161 h 923"/>
              <a:gd name="T14" fmla="*/ 46 w 309"/>
              <a:gd name="T15" fmla="*/ 93 h 923"/>
              <a:gd name="T16" fmla="*/ 21 w 309"/>
              <a:gd name="T17" fmla="*/ 0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9" h="923">
                <a:moveTo>
                  <a:pt x="199" y="923"/>
                </a:moveTo>
                <a:cubicBezTo>
                  <a:pt x="272" y="903"/>
                  <a:pt x="258" y="857"/>
                  <a:pt x="283" y="796"/>
                </a:cubicBezTo>
                <a:cubicBezTo>
                  <a:pt x="297" y="718"/>
                  <a:pt x="301" y="638"/>
                  <a:pt x="309" y="559"/>
                </a:cubicBezTo>
                <a:cubicBezTo>
                  <a:pt x="306" y="500"/>
                  <a:pt x="308" y="440"/>
                  <a:pt x="300" y="381"/>
                </a:cubicBezTo>
                <a:cubicBezTo>
                  <a:pt x="299" y="371"/>
                  <a:pt x="286" y="365"/>
                  <a:pt x="283" y="355"/>
                </a:cubicBezTo>
                <a:cubicBezTo>
                  <a:pt x="267" y="300"/>
                  <a:pt x="281" y="243"/>
                  <a:pt x="232" y="211"/>
                </a:cubicBezTo>
                <a:cubicBezTo>
                  <a:pt x="231" y="208"/>
                  <a:pt x="217" y="164"/>
                  <a:pt x="215" y="161"/>
                </a:cubicBezTo>
                <a:cubicBezTo>
                  <a:pt x="159" y="89"/>
                  <a:pt x="139" y="101"/>
                  <a:pt x="46" y="93"/>
                </a:cubicBezTo>
                <a:cubicBezTo>
                  <a:pt x="0" y="62"/>
                  <a:pt x="21" y="86"/>
                  <a:pt x="21" y="0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8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8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8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8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8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8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5130" grpId="0" animBg="1"/>
      <p:bldP spid="985131" grpId="0" animBg="1"/>
      <p:bldP spid="985132" grpId="0" animBg="1"/>
      <p:bldP spid="985133" grpId="0" animBg="1"/>
      <p:bldP spid="985134" grpId="0" animBg="1"/>
      <p:bldP spid="985135" grpId="0" animBg="1"/>
      <p:bldP spid="9851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262363" y="496722"/>
            <a:ext cx="228620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的读数：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036721" y="4170618"/>
            <a:ext cx="1274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1" hangingPunct="1">
              <a:defRPr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0.58 A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671204" y="4112497"/>
            <a:ext cx="869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1.4 A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05452" y="4170619"/>
            <a:ext cx="1209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0.32A</a:t>
            </a:r>
            <a:endParaRPr lang="zh-CN" altLang="en-US" sz="24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47182" y="1261534"/>
            <a:ext cx="2326217" cy="2856484"/>
            <a:chOff x="747182" y="1261534"/>
            <a:chExt cx="2326217" cy="2856484"/>
          </a:xfrm>
        </p:grpSpPr>
        <p:pic>
          <p:nvPicPr>
            <p:cNvPr id="9" name="Picture 3" descr="E:\R九物上\第十五章 电流和电路\第4节 电流的测量\第4节 电流的测量\图15.4-7甲.jpg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182" y="1261534"/>
              <a:ext cx="2326217" cy="2307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10"/>
            <p:cNvSpPr>
              <a:spLocks noChangeArrowheads="1"/>
            </p:cNvSpPr>
            <p:nvPr/>
          </p:nvSpPr>
          <p:spPr bwMode="auto">
            <a:xfrm>
              <a:off x="1474789" y="3687131"/>
              <a:ext cx="5842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甲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09684" y="1196914"/>
            <a:ext cx="2088383" cy="2899915"/>
            <a:chOff x="3609684" y="1196914"/>
            <a:chExt cx="2088383" cy="2899915"/>
          </a:xfrm>
        </p:grpSpPr>
        <p:pic>
          <p:nvPicPr>
            <p:cNvPr id="4" name="Picture 6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9684" y="1196914"/>
              <a:ext cx="2088383" cy="2436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1"/>
            <p:cNvSpPr>
              <a:spLocks noChangeArrowheads="1"/>
            </p:cNvSpPr>
            <p:nvPr/>
          </p:nvSpPr>
          <p:spPr bwMode="auto">
            <a:xfrm>
              <a:off x="4370743" y="3665942"/>
              <a:ext cx="56626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乙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18519" y="1113361"/>
            <a:ext cx="2068521" cy="2886268"/>
            <a:chOff x="6118519" y="1113361"/>
            <a:chExt cx="2068521" cy="2886268"/>
          </a:xfrm>
        </p:grpSpPr>
        <p:pic>
          <p:nvPicPr>
            <p:cNvPr id="5" name="Picture 7" descr="15-4-7丙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442" t="7106" r="11958" b="12944"/>
            <a:stretch>
              <a:fillRect/>
            </a:stretch>
          </p:blipFill>
          <p:spPr bwMode="auto">
            <a:xfrm>
              <a:off x="6118519" y="1113361"/>
              <a:ext cx="2068521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2"/>
            <p:cNvSpPr>
              <a:spLocks noChangeArrowheads="1"/>
            </p:cNvSpPr>
            <p:nvPr/>
          </p:nvSpPr>
          <p:spPr bwMode="auto">
            <a:xfrm>
              <a:off x="6889203" y="3568742"/>
              <a:ext cx="65828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2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丙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3194"/>
          <p:cNvSpPr txBox="1">
            <a:spLocks noChangeArrowheads="1"/>
          </p:cNvSpPr>
          <p:nvPr/>
        </p:nvSpPr>
        <p:spPr bwMode="auto">
          <a:xfrm>
            <a:off x="323850" y="168688"/>
            <a:ext cx="14202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想一想</a:t>
            </a:r>
          </a:p>
        </p:txBody>
      </p:sp>
      <p:sp>
        <p:nvSpPr>
          <p:cNvPr id="3" name="文本框 12299"/>
          <p:cNvSpPr txBox="1">
            <a:spLocks noChangeArrowheads="1"/>
          </p:cNvSpPr>
          <p:nvPr/>
        </p:nvSpPr>
        <p:spPr bwMode="auto">
          <a:xfrm>
            <a:off x="359833" y="630353"/>
            <a:ext cx="71871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在实验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过程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中，如果出现以下情况，怎么处理？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017" y="1385665"/>
            <a:ext cx="19784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指针不偏转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42115" y="1231997"/>
            <a:ext cx="64600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buFont typeface="Arial" panose="020B0604020202020204" pitchFamily="34" charset="0"/>
              <a:buNone/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在元件完好的前提下，</a:t>
            </a:r>
            <a:r>
              <a:rPr lang="zh-CN" altLang="en-US" dirty="0">
                <a:solidFill>
                  <a:srgbClr val="FF0000"/>
                </a:solidFill>
              </a:rPr>
              <a:t>电路有</a:t>
            </a:r>
            <a:r>
              <a:rPr lang="zh-CN" altLang="en-US" dirty="0" smtClean="0">
                <a:solidFill>
                  <a:srgbClr val="FF0000"/>
                </a:solidFill>
              </a:rPr>
              <a:t>断路，查找断路。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7679" y="2136483"/>
            <a:ext cx="34754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buFont typeface="Arial" panose="020B0604020202020204" pitchFamily="34" charset="0"/>
              <a:buNone/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 smtClean="0"/>
              <a:t>2.</a:t>
            </a:r>
            <a:r>
              <a:rPr lang="zh-CN" altLang="en-US" dirty="0"/>
              <a:t>试触时指针反向</a:t>
            </a:r>
            <a:r>
              <a:rPr lang="zh-CN" altLang="en-US" dirty="0" smtClean="0"/>
              <a:t>偏转</a:t>
            </a:r>
            <a:endParaRPr lang="zh-CN" altLang="en-US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784600" y="2044151"/>
            <a:ext cx="5090580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buFont typeface="Arial" panose="020B0604020202020204" pitchFamily="34" charset="0"/>
              <a:buNone/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是正、负接线柱接反，应改接。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17679" y="3000493"/>
            <a:ext cx="331971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buFont typeface="Arial" panose="020B0604020202020204" pitchFamily="34" charset="0"/>
              <a:buNone/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/>
              <a:t>指针正向偏转过</a:t>
            </a:r>
            <a:r>
              <a:rPr lang="zh-CN" altLang="en-US" dirty="0" smtClean="0"/>
              <a:t>大</a:t>
            </a:r>
            <a:endParaRPr lang="zh-CN" altLang="en-US" dirty="0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509964" y="2815827"/>
            <a:ext cx="4923364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buFont typeface="Arial" panose="020B0604020202020204" pitchFamily="34" charset="0"/>
              <a:buNone/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量程</a:t>
            </a:r>
            <a:r>
              <a:rPr lang="zh-CN" altLang="en-US" dirty="0"/>
              <a:t>选择偏小，应改接较大量程。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35392" y="3985567"/>
            <a:ext cx="247173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buFont typeface="Arial" panose="020B0604020202020204" pitchFamily="34" charset="0"/>
              <a:buNone/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en-US" altLang="zh-CN" dirty="0" smtClean="0"/>
              <a:t>4.</a:t>
            </a:r>
            <a:r>
              <a:rPr lang="zh-CN" altLang="en-US" dirty="0"/>
              <a:t>指针偏转过</a:t>
            </a:r>
            <a:r>
              <a:rPr lang="zh-CN" altLang="en-US" dirty="0" smtClean="0"/>
              <a:t>小</a:t>
            </a:r>
            <a:endParaRPr lang="zh-CN" altLang="en-US" dirty="0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907130" y="3893231"/>
            <a:ext cx="5079472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buFont typeface="Arial" panose="020B0604020202020204" pitchFamily="34" charset="0"/>
              <a:buNone/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 smtClean="0"/>
              <a:t>量程</a:t>
            </a:r>
            <a:r>
              <a:rPr lang="zh-CN" altLang="en-US" dirty="0"/>
              <a:t>选择偏大，应改接较小量程。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uild="p" autoUpdateAnimBg="0"/>
      <p:bldP spid="7" grpId="0" build="p" autoUpdateAnimBg="0"/>
      <p:bldP spid="8" grpId="0" build="p" autoUpdateAnimBg="0"/>
      <p:bldP spid="9" grpId="0" build="p" autoUpdateAnimBg="0"/>
      <p:bldP spid="10" grpId="0" build="p" autoUpdateAnimBg="0"/>
      <p:bldP spid="1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5" name="组合 13"/>
          <p:cNvGrpSpPr/>
          <p:nvPr/>
        </p:nvGrpSpPr>
        <p:grpSpPr bwMode="auto">
          <a:xfrm>
            <a:off x="568325" y="269209"/>
            <a:ext cx="1943100" cy="535531"/>
            <a:chOff x="901584" y="285531"/>
            <a:chExt cx="1942284" cy="536788"/>
          </a:xfrm>
        </p:grpSpPr>
        <p:sp>
          <p:nvSpPr>
            <p:cNvPr id="28683" name="椭圆 7"/>
            <p:cNvSpPr>
              <a:spLocks noChangeArrowheads="1"/>
            </p:cNvSpPr>
            <p:nvPr/>
          </p:nvSpPr>
          <p:spPr bwMode="auto">
            <a:xfrm>
              <a:off x="1388145" y="334062"/>
              <a:ext cx="436227" cy="436227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70C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28684" name="椭圆 8"/>
            <p:cNvSpPr>
              <a:spLocks noChangeArrowheads="1"/>
            </p:cNvSpPr>
            <p:nvPr/>
          </p:nvSpPr>
          <p:spPr bwMode="auto">
            <a:xfrm>
              <a:off x="1849539" y="340954"/>
              <a:ext cx="436227" cy="436227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70C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28685" name="椭圆 9"/>
            <p:cNvSpPr>
              <a:spLocks noChangeArrowheads="1"/>
            </p:cNvSpPr>
            <p:nvPr/>
          </p:nvSpPr>
          <p:spPr bwMode="auto">
            <a:xfrm>
              <a:off x="2302544" y="340954"/>
              <a:ext cx="436227" cy="436227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70C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28686" name="椭圆 4"/>
            <p:cNvSpPr>
              <a:spLocks noChangeArrowheads="1"/>
            </p:cNvSpPr>
            <p:nvPr/>
          </p:nvSpPr>
          <p:spPr bwMode="auto">
            <a:xfrm>
              <a:off x="926751" y="334062"/>
              <a:ext cx="436227" cy="436227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70C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28687" name="TextBox 8"/>
            <p:cNvSpPr txBox="1">
              <a:spLocks noChangeArrowheads="1"/>
            </p:cNvSpPr>
            <p:nvPr/>
          </p:nvSpPr>
          <p:spPr bwMode="auto">
            <a:xfrm>
              <a:off x="901584" y="285531"/>
              <a:ext cx="1942284" cy="536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科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世</a:t>
              </a: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界</a:t>
              </a: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</a:p>
          </p:txBody>
        </p:sp>
      </p:grpSp>
      <p:sp>
        <p:nvSpPr>
          <p:cNvPr id="28676" name="TextBox 8"/>
          <p:cNvSpPr txBox="1">
            <a:spLocks noChangeArrowheads="1"/>
          </p:cNvSpPr>
          <p:nvPr/>
        </p:nvSpPr>
        <p:spPr bwMode="auto">
          <a:xfrm>
            <a:off x="3194052" y="324502"/>
            <a:ext cx="1749425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生 物 电</a:t>
            </a: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273050" y="1062583"/>
            <a:ext cx="6940550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不但在输电线路中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有电流，生物体内也有电流。</a:t>
            </a: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43063" y="1758616"/>
            <a:ext cx="4081462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1" hangingPunct="1">
              <a:lnSpc>
                <a:spcPct val="120000"/>
              </a:lnSpc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dirty="0"/>
              <a:t> </a:t>
            </a:r>
            <a:r>
              <a:rPr lang="zh-CN" altLang="en-US" dirty="0" smtClean="0"/>
              <a:t>例如</a:t>
            </a:r>
            <a:r>
              <a:rPr lang="zh-CN" altLang="en-US" dirty="0"/>
              <a:t>，人体心脏的跳动就是由电流来控制的。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20586" y="3105529"/>
            <a:ext cx="3926417" cy="1679533"/>
            <a:chOff x="420586" y="3105529"/>
            <a:chExt cx="3926417" cy="1679533"/>
          </a:xfrm>
        </p:grpSpPr>
        <p:sp>
          <p:nvSpPr>
            <p:cNvPr id="19" name="TextBox 8"/>
            <p:cNvSpPr txBox="1">
              <a:spLocks noChangeArrowheads="1"/>
            </p:cNvSpPr>
            <p:nvPr/>
          </p:nvSpPr>
          <p:spPr bwMode="auto">
            <a:xfrm>
              <a:off x="1680369" y="4287105"/>
              <a:ext cx="1490663" cy="4979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心电图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1900" b="42122"/>
            <a:stretch>
              <a:fillRect/>
            </a:stretch>
          </p:blipFill>
          <p:spPr>
            <a:xfrm>
              <a:off x="420586" y="3105529"/>
              <a:ext cx="3926417" cy="1140406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130800" y="1836957"/>
            <a:ext cx="3428999" cy="2906934"/>
            <a:chOff x="5130800" y="1836957"/>
            <a:chExt cx="3428999" cy="2906934"/>
          </a:xfrm>
        </p:grpSpPr>
        <p:sp>
          <p:nvSpPr>
            <p:cNvPr id="18" name="TextBox 8"/>
            <p:cNvSpPr txBox="1">
              <a:spLocks noChangeArrowheads="1"/>
            </p:cNvSpPr>
            <p:nvPr/>
          </p:nvSpPr>
          <p:spPr bwMode="auto">
            <a:xfrm>
              <a:off x="5744633" y="4245934"/>
              <a:ext cx="2611438" cy="4979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000" b="1" dirty="0">
                  <a:latin typeface="+mn-lt"/>
                  <a:ea typeface="黑体" panose="02010609060101010101" pitchFamily="49" charset="-122"/>
                </a:rPr>
                <a:t>        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心电检测</a:t>
              </a:r>
            </a:p>
          </p:txBody>
        </p:sp>
        <p:pic>
          <p:nvPicPr>
            <p:cNvPr id="3" name="图片 2"/>
            <p:cNvPicPr preferRelativeResize="0"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2112" t="2640" r="4016" b="1815"/>
            <a:stretch>
              <a:fillRect/>
            </a:stretch>
          </p:blipFill>
          <p:spPr>
            <a:xfrm>
              <a:off x="5130800" y="1836957"/>
              <a:ext cx="3428999" cy="2243976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042658" y="303147"/>
            <a:ext cx="34307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楷体_GB2312" pitchFamily="49" charset="-122"/>
              </a:rPr>
              <a:t>电流的应用：测谎仪</a:t>
            </a:r>
          </a:p>
        </p:txBody>
      </p:sp>
      <p:pic>
        <p:nvPicPr>
          <p:cNvPr id="4" name="Picture 4" descr="1_2-1-9_20020202156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6043" y="2849563"/>
            <a:ext cx="3600000" cy="1845918"/>
          </a:xfrm>
          <a:prstGeom prst="rect">
            <a:avLst/>
          </a:prstGeom>
          <a:noFill/>
          <a:ln w="952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18858" y="1304249"/>
            <a:ext cx="4293622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人在说谎时的心理变化必然引起一些生理参数的变化（皮肤电、脉搏、血压、呼吸等的变化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），同时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将微弱的电流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通过身体。对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不同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信息的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回答真实与否会影响皮肤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对微弱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电流的抵抗，从而反应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出他们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是否说谎。 </a:t>
            </a:r>
          </a:p>
        </p:txBody>
      </p:sp>
      <p:pic>
        <p:nvPicPr>
          <p:cNvPr id="7" name="图片 6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43" y="935410"/>
            <a:ext cx="3600000" cy="180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45540" y="766452"/>
            <a:ext cx="8363326" cy="3554155"/>
            <a:chOff x="745540" y="649154"/>
            <a:chExt cx="8363326" cy="3603984"/>
          </a:xfrm>
        </p:grpSpPr>
        <p:sp>
          <p:nvSpPr>
            <p:cNvPr id="45067" name="文本框 45066"/>
            <p:cNvSpPr txBox="1"/>
            <p:nvPr/>
          </p:nvSpPr>
          <p:spPr>
            <a:xfrm>
              <a:off x="5986644" y="3154329"/>
              <a:ext cx="2295975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电流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正进负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出</a:t>
              </a:r>
            </a:p>
          </p:txBody>
        </p:sp>
        <p:sp>
          <p:nvSpPr>
            <p:cNvPr id="45081" name="文本框 45080"/>
            <p:cNvSpPr txBox="1"/>
            <p:nvPr/>
          </p:nvSpPr>
          <p:spPr>
            <a:xfrm>
              <a:off x="5437613" y="3780163"/>
              <a:ext cx="3079331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不能与电源直接相连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45540" y="649154"/>
              <a:ext cx="8363326" cy="3603984"/>
              <a:chOff x="691298" y="761044"/>
              <a:chExt cx="8363326" cy="3603984"/>
            </a:xfrm>
          </p:grpSpPr>
          <p:sp>
            <p:nvSpPr>
              <p:cNvPr id="45058" name="文本框 45057"/>
              <p:cNvSpPr txBox="1"/>
              <p:nvPr/>
            </p:nvSpPr>
            <p:spPr>
              <a:xfrm>
                <a:off x="691298" y="1766750"/>
                <a:ext cx="553998" cy="969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vert="eaVert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电流</a:t>
                </a:r>
              </a:p>
            </p:txBody>
          </p:sp>
          <p:sp>
            <p:nvSpPr>
              <p:cNvPr id="45059" name="文本框 45058"/>
              <p:cNvSpPr txBox="1"/>
              <p:nvPr/>
            </p:nvSpPr>
            <p:spPr>
              <a:xfrm>
                <a:off x="2213612" y="761044"/>
                <a:ext cx="113633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定义：</a:t>
                </a:r>
              </a:p>
            </p:txBody>
          </p:sp>
          <p:sp>
            <p:nvSpPr>
              <p:cNvPr id="45060" name="左大括号 45059"/>
              <p:cNvSpPr/>
              <p:nvPr/>
            </p:nvSpPr>
            <p:spPr>
              <a:xfrm>
                <a:off x="1231583" y="1002644"/>
                <a:ext cx="228600" cy="2380807"/>
              </a:xfrm>
              <a:prstGeom prst="leftBrace">
                <a:avLst>
                  <a:gd name="adj1" fmla="val 75000"/>
                  <a:gd name="adj2" fmla="val 49819"/>
                </a:avLst>
              </a:prstGeom>
              <a:noFill/>
              <a:ln w="38100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5062" name="文本框 45061"/>
              <p:cNvSpPr txBox="1"/>
              <p:nvPr/>
            </p:nvSpPr>
            <p:spPr>
              <a:xfrm>
                <a:off x="3286760" y="771812"/>
                <a:ext cx="576786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表示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电流强弱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的物理量，用</a:t>
                </a:r>
                <a:r>
                  <a:rPr lang="en-US" altLang="zh-CN" sz="2400" i="1" dirty="0">
                    <a:latin typeface="微软雅黑" panose="020B0503020204020204" charset="-122"/>
                    <a:ea typeface="微软雅黑" panose="020B0503020204020204" charset="-122"/>
                  </a:rPr>
                  <a:t>I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表示</a:t>
                </a:r>
              </a:p>
            </p:txBody>
          </p:sp>
          <p:sp>
            <p:nvSpPr>
              <p:cNvPr id="45063" name="文本框 45062"/>
              <p:cNvSpPr txBox="1"/>
              <p:nvPr/>
            </p:nvSpPr>
            <p:spPr>
              <a:xfrm>
                <a:off x="4152900" y="1274124"/>
                <a:ext cx="409194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安培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简称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安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用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表示</a:t>
                </a:r>
              </a:p>
            </p:txBody>
          </p:sp>
          <p:sp>
            <p:nvSpPr>
              <p:cNvPr id="45064" name="文本框 45063"/>
              <p:cNvSpPr txBox="1"/>
              <p:nvPr/>
            </p:nvSpPr>
            <p:spPr>
              <a:xfrm>
                <a:off x="2213612" y="1616178"/>
                <a:ext cx="1136333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单位：</a:t>
                </a:r>
              </a:p>
            </p:txBody>
          </p:sp>
          <p:sp>
            <p:nvSpPr>
              <p:cNvPr id="45065" name="文本框 45064"/>
              <p:cNvSpPr txBox="1"/>
              <p:nvPr/>
            </p:nvSpPr>
            <p:spPr>
              <a:xfrm>
                <a:off x="2166674" y="2594353"/>
                <a:ext cx="114252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仪器：</a:t>
                </a:r>
              </a:p>
            </p:txBody>
          </p:sp>
          <p:sp>
            <p:nvSpPr>
              <p:cNvPr id="45066" name="文本框 45065"/>
              <p:cNvSpPr txBox="1"/>
              <p:nvPr/>
            </p:nvSpPr>
            <p:spPr>
              <a:xfrm>
                <a:off x="2157258" y="3589964"/>
                <a:ext cx="1556385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Clr>
                    <a:schemeClr val="bg1"/>
                  </a:buClr>
                  <a:defRPr sz="2400"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dirty="0"/>
                  <a:t>连接方法</a:t>
                </a:r>
              </a:p>
            </p:txBody>
          </p:sp>
          <p:sp>
            <p:nvSpPr>
              <p:cNvPr id="45068" name="矩形 45067"/>
              <p:cNvSpPr/>
              <p:nvPr/>
            </p:nvSpPr>
            <p:spPr>
              <a:xfrm>
                <a:off x="3858101" y="3306965"/>
                <a:ext cx="225314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串联</a:t>
                </a: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在电路</a:t>
                </a:r>
                <a:r>
                  <a:rPr lang="zh-CN" altLang="en-US" sz="2400" dirty="0" smtClean="0">
                    <a:latin typeface="微软雅黑" panose="020B0503020204020204" charset="-122"/>
                    <a:ea typeface="微软雅黑" panose="020B0503020204020204" charset="-122"/>
                  </a:rPr>
                  <a:t>中；</a:t>
                </a:r>
                <a:endParaRPr lang="zh-CN" altLang="en-US" sz="24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070" name="左大括号 45069"/>
              <p:cNvSpPr/>
              <p:nvPr/>
            </p:nvSpPr>
            <p:spPr>
              <a:xfrm>
                <a:off x="2012315" y="2696130"/>
                <a:ext cx="228600" cy="1140178"/>
              </a:xfrm>
              <a:prstGeom prst="leftBrace">
                <a:avLst>
                  <a:gd name="adj1" fmla="val 41666"/>
                  <a:gd name="adj2" fmla="val 50000"/>
                </a:avLst>
              </a:prstGeom>
              <a:noFill/>
              <a:ln w="2857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endParaRPr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073" name="左大括号 45072"/>
              <p:cNvSpPr/>
              <p:nvPr/>
            </p:nvSpPr>
            <p:spPr>
              <a:xfrm>
                <a:off x="3430271" y="3383451"/>
                <a:ext cx="285075" cy="931748"/>
              </a:xfrm>
              <a:prstGeom prst="leftBrace">
                <a:avLst>
                  <a:gd name="adj1" fmla="val 55555"/>
                  <a:gd name="adj2" fmla="val 50000"/>
                </a:avLst>
              </a:prstGeom>
              <a:noFill/>
              <a:ln w="2857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45074" name="文本框 45073"/>
              <p:cNvSpPr txBox="1"/>
              <p:nvPr/>
            </p:nvSpPr>
            <p:spPr>
              <a:xfrm>
                <a:off x="4480561" y="2864247"/>
                <a:ext cx="80010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使用</a:t>
                </a:r>
              </a:p>
            </p:txBody>
          </p:sp>
          <p:grpSp>
            <p:nvGrpSpPr>
              <p:cNvPr id="45076" name="组合 45075"/>
              <p:cNvGrpSpPr/>
              <p:nvPr/>
            </p:nvGrpSpPr>
            <p:grpSpPr>
              <a:xfrm>
                <a:off x="5411742" y="2427022"/>
                <a:ext cx="664369" cy="553462"/>
                <a:chOff x="3648" y="1506"/>
                <a:chExt cx="558" cy="466"/>
              </a:xfrm>
            </p:grpSpPr>
            <p:sp>
              <p:nvSpPr>
                <p:cNvPr id="45077" name="文本框 45076"/>
                <p:cNvSpPr txBox="1"/>
                <p:nvPr/>
              </p:nvSpPr>
              <p:spPr>
                <a:xfrm>
                  <a:off x="3648" y="1506"/>
                  <a:ext cx="558" cy="4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  <a:buClr>
                      <a:schemeClr val="bg1"/>
                    </a:buClr>
                  </a:pPr>
                  <a:r>
                    <a:rPr lang="en-US" altLang="zh-CN" sz="3000" b="1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  <p:sp>
              <p:nvSpPr>
                <p:cNvPr id="45078" name="椭圆 45077"/>
                <p:cNvSpPr/>
                <p:nvPr/>
              </p:nvSpPr>
              <p:spPr>
                <a:xfrm>
                  <a:off x="3648" y="1584"/>
                  <a:ext cx="336" cy="336"/>
                </a:xfrm>
                <a:prstGeom prst="ellipse">
                  <a:avLst/>
                </a:prstGeom>
                <a:noFill/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/>
                </a:p>
              </p:txBody>
            </p:sp>
          </p:grpSp>
          <p:sp>
            <p:nvSpPr>
              <p:cNvPr id="45080" name="文本框 45079"/>
              <p:cNvSpPr txBox="1"/>
              <p:nvPr/>
            </p:nvSpPr>
            <p:spPr>
              <a:xfrm>
                <a:off x="3839686" y="3903363"/>
                <a:ext cx="160020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不超量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程；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082" name="左大括号 45081"/>
              <p:cNvSpPr/>
              <p:nvPr/>
            </p:nvSpPr>
            <p:spPr>
              <a:xfrm>
                <a:off x="3121343" y="1435648"/>
                <a:ext cx="228600" cy="798124"/>
              </a:xfrm>
              <a:prstGeom prst="leftBrace">
                <a:avLst>
                  <a:gd name="adj1" fmla="val 29166"/>
                  <a:gd name="adj2" fmla="val 50000"/>
                </a:avLst>
              </a:prstGeom>
              <a:noFill/>
              <a:ln w="2857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endParaRPr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5083" name="文本框 45082"/>
              <p:cNvSpPr txBox="1"/>
              <p:nvPr/>
            </p:nvSpPr>
            <p:spPr>
              <a:xfrm>
                <a:off x="3286601" y="1274124"/>
                <a:ext cx="114300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国际：</a:t>
                </a:r>
              </a:p>
            </p:txBody>
          </p:sp>
          <p:sp>
            <p:nvSpPr>
              <p:cNvPr id="45084" name="文本框 45083"/>
              <p:cNvSpPr txBox="1"/>
              <p:nvPr/>
            </p:nvSpPr>
            <p:spPr>
              <a:xfrm>
                <a:off x="3400901" y="1965357"/>
                <a:ext cx="1028700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常用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</a:p>
            </p:txBody>
          </p:sp>
          <p:sp>
            <p:nvSpPr>
              <p:cNvPr id="45085" name="文本框 45084"/>
              <p:cNvSpPr txBox="1"/>
              <p:nvPr/>
            </p:nvSpPr>
            <p:spPr>
              <a:xfrm>
                <a:off x="4238391" y="1965357"/>
                <a:ext cx="3922869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buClr>
                    <a:schemeClr val="bg1"/>
                  </a:buClr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毫安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 dirty="0" err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mA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）和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微安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（</a:t>
                </a:r>
                <a:r>
                  <a:rPr lang="en-US" altLang="zh-CN" sz="24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μA </a:t>
                </a:r>
                <a:r>
                  <a:rPr lang="zh-CN" altLang="en-US" sz="2400" b="1">
                    <a:latin typeface="Times New Roman" panose="02020603050405020304" pitchFamily="18" charset="0"/>
                    <a:ea typeface="宋体" panose="02010600030101010101" pitchFamily="2" charset="-122"/>
                  </a:rPr>
                  <a:t>）</a:t>
                </a:r>
              </a:p>
            </p:txBody>
          </p:sp>
          <p:sp>
            <p:nvSpPr>
              <p:cNvPr id="45086" name="左大括号 45085"/>
              <p:cNvSpPr/>
              <p:nvPr/>
            </p:nvSpPr>
            <p:spPr>
              <a:xfrm>
                <a:off x="1985010" y="932069"/>
                <a:ext cx="228600" cy="798124"/>
              </a:xfrm>
              <a:prstGeom prst="leftBrace">
                <a:avLst>
                  <a:gd name="adj1" fmla="val 29166"/>
                  <a:gd name="adj2" fmla="val 50000"/>
                </a:avLst>
              </a:prstGeom>
              <a:noFill/>
              <a:ln w="2857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algn="ctr">
                  <a:buClr>
                    <a:schemeClr val="bg1"/>
                  </a:buClr>
                </a:pPr>
                <a:endParaRPr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" name="文本框 1"/>
              <p:cNvSpPr txBox="1"/>
              <p:nvPr/>
            </p:nvSpPr>
            <p:spPr>
              <a:xfrm>
                <a:off x="1379855" y="902299"/>
                <a:ext cx="628650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概念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379855" y="2758967"/>
                <a:ext cx="628650" cy="8309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测量</a:t>
                </a: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4471035" y="2451146"/>
                <a:ext cx="91233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Clr>
                    <a:schemeClr val="bg1"/>
                  </a:buClr>
                </a:pPr>
                <a:r>
                  <a:rPr lang="zh-CN" altLang="en-US" sz="2400" dirty="0">
                    <a:latin typeface="微软雅黑" panose="020B0503020204020204" charset="-122"/>
                    <a:ea typeface="微软雅黑" panose="020B0503020204020204" charset="-122"/>
                  </a:rPr>
                  <a:t>符号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235643" y="2600160"/>
                <a:ext cx="124491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>
                  <a:spcBef>
                    <a:spcPct val="50000"/>
                  </a:spcBef>
                  <a:buClr>
                    <a:schemeClr val="bg1"/>
                  </a:buClr>
                  <a:defRPr sz="2400"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r>
                  <a:rPr lang="zh-CN" altLang="en-US" dirty="0"/>
                  <a:t>电流表</a:t>
                </a:r>
              </a:p>
            </p:txBody>
          </p:sp>
          <p:sp>
            <p:nvSpPr>
              <p:cNvPr id="9" name="左大括号 8"/>
              <p:cNvSpPr/>
              <p:nvPr/>
            </p:nvSpPr>
            <p:spPr>
              <a:xfrm>
                <a:off x="4299585" y="2594353"/>
                <a:ext cx="171450" cy="636916"/>
              </a:xfrm>
              <a:prstGeom prst="leftBrace">
                <a:avLst>
                  <a:gd name="adj1" fmla="val 22222"/>
                  <a:gd name="adj2" fmla="val 50000"/>
                </a:avLst>
              </a:prstGeom>
              <a:noFill/>
              <a:ln w="2857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</p:grpSp>
      <p:sp>
        <p:nvSpPr>
          <p:cNvPr id="33" name="Shape 108"/>
          <p:cNvSpPr/>
          <p:nvPr/>
        </p:nvSpPr>
        <p:spPr>
          <a:xfrm>
            <a:off x="315089" y="204518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4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35" name="文本框 1"/>
          <p:cNvSpPr txBox="1"/>
          <p:nvPr/>
        </p:nvSpPr>
        <p:spPr>
          <a:xfrm>
            <a:off x="1204089" y="20451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094015" y="72773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TextBox 12"/>
          <p:cNvSpPr txBox="1"/>
          <p:nvPr/>
        </p:nvSpPr>
        <p:spPr>
          <a:xfrm>
            <a:off x="341041" y="4477997"/>
            <a:ext cx="403914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本堂重点：电流表的使用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300069" y="4529462"/>
            <a:ext cx="403914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本堂难点：电流表的连接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5569" y="121588"/>
            <a:ext cx="1924349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Shape 108"/>
          <p:cNvSpPr/>
          <p:nvPr/>
        </p:nvSpPr>
        <p:spPr>
          <a:xfrm>
            <a:off x="397354" y="145420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397353" y="133914"/>
            <a:ext cx="699105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60290" y="582853"/>
            <a:ext cx="55200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电流表的连接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220996" y="1106073"/>
            <a:ext cx="8518557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海南）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如图所示，是某些学生实验时的情形，其中操作正确的是（      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．如图甲拉动物体测滑动摩擦力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．如图乙闭合开关测电路电流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．如图丙使用温度计测液体温度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．如图丁举着量筒读液体体积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39" descr="mmexport1561673189101"/>
          <p:cNvPicPr>
            <a:picLocks noChangeAspect="1" noChangeArrowheads="1"/>
          </p:cNvPicPr>
          <p:nvPr/>
        </p:nvPicPr>
        <p:blipFill>
          <a:blip r:embed="rId2">
            <a:grayscl/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95" t="65762" r="21071" b="22978"/>
          <a:stretch>
            <a:fillRect/>
          </a:stretch>
        </p:blipFill>
        <p:spPr bwMode="auto">
          <a:xfrm>
            <a:off x="5011016" y="2600477"/>
            <a:ext cx="3822540" cy="108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2203073" y="1798968"/>
            <a:ext cx="3161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C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6552" y="947248"/>
            <a:ext cx="8833147" cy="34163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黑体" panose="02010609060101010101" pitchFamily="49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甘肃兰州市）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将两只不同规格的灯泡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L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、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L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接在如图所示的电路中，闭合开关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S</a:t>
            </a:r>
            <a:r>
              <a:rPr kumimoji="0" lang="en-US" altLang="zh-CN" sz="240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、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S</a:t>
            </a:r>
            <a:r>
              <a:rPr lang="en-US" altLang="zh-CN" sz="24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后，下列说法中正确的是（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     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）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A.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电流表测量干路电流                  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B.L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与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L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的亮度一定相同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C.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通过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L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和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L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，的电流一定相等         </a:t>
            </a:r>
            <a:endParaRPr kumimoji="0" lang="en-US" altLang="zh-CN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D.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只断开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S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，</a:t>
            </a:r>
            <a:r>
              <a:rPr kumimoji="0" lang="en-US" altLang="zh-CN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L</a:t>
            </a:r>
            <a:r>
              <a:rPr kumimoji="0" lang="en-US" altLang="zh-CN" sz="2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zh-CN" altLang="en-US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发光且亮度不变</a:t>
            </a:r>
            <a:endParaRPr kumimoji="0" lang="zh-CN" altLang="en-US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833" b="4247"/>
          <a:stretch>
            <a:fillRect/>
          </a:stretch>
        </p:blipFill>
        <p:spPr bwMode="auto">
          <a:xfrm>
            <a:off x="5188620" y="2978868"/>
            <a:ext cx="3008248" cy="160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881845" y="1616356"/>
            <a:ext cx="45878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D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7551" y="32263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350" y="87612"/>
            <a:ext cx="6522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电流表的读数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837" y="54940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55476" y="999086"/>
            <a:ext cx="836633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贵州 毕节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）如图所示电路，当开关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S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闭合后，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　   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（选填“串”或“并”）联的，电流表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A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测量的是通过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　   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（选填“干路”“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或“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R</a:t>
            </a:r>
            <a:r>
              <a:rPr kumimoji="0" lang="en-US" altLang="zh-CN" sz="24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）的电流，电流表的指针偏转如图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所示，电流表的示数为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　   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5" r="2078" b="3943"/>
          <a:stretch>
            <a:fillRect/>
          </a:stretch>
        </p:blipFill>
        <p:spPr bwMode="auto">
          <a:xfrm>
            <a:off x="1996183" y="3214544"/>
            <a:ext cx="3456034" cy="158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149284" y="1580571"/>
            <a:ext cx="49569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l" rtl="0" fontAlgn="ctr">
              <a:spcBef>
                <a:spcPct val="0"/>
              </a:spcBef>
              <a:spcAft>
                <a:spcPct val="0"/>
              </a:spcAft>
            </a:pPr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串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2221646" y="2117281"/>
            <a:ext cx="9770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干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路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6981953" y="2725787"/>
            <a:ext cx="8916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l" rtl="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0.28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552" y="22008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34937" y="808465"/>
            <a:ext cx="710155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(2019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广东省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如图所示，图甲中电流表的读数为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________A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。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7980" b="903"/>
          <a:stretch/>
        </p:blipFill>
        <p:spPr bwMode="auto">
          <a:xfrm>
            <a:off x="3281583" y="2247545"/>
            <a:ext cx="2916017" cy="262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 flipH="1">
            <a:off x="961394" y="1306484"/>
            <a:ext cx="88021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Calibri" panose="020F0502020204030204" pitchFamily="34" charset="0"/>
              </a:rPr>
              <a:t>1.4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0864" y="1291566"/>
            <a:ext cx="76200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复习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4015" y="1306896"/>
            <a:ext cx="498686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电路中，电流的方向是怎样的？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0864" y="2195704"/>
            <a:ext cx="5316529" cy="461665"/>
            <a:chOff x="284119" y="2242251"/>
            <a:chExt cx="5316529" cy="461665"/>
          </a:xfrm>
        </p:grpSpPr>
        <p:sp>
          <p:nvSpPr>
            <p:cNvPr id="10" name="Text Box 19"/>
            <p:cNvSpPr txBox="1">
              <a:spLocks noChangeArrowheads="1"/>
            </p:cNvSpPr>
            <p:nvPr/>
          </p:nvSpPr>
          <p:spPr bwMode="auto">
            <a:xfrm>
              <a:off x="284119" y="2242251"/>
              <a:ext cx="531652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电源正极         用电器       电源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负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极</a:t>
              </a:r>
            </a:p>
          </p:txBody>
        </p:sp>
        <p:sp>
          <p:nvSpPr>
            <p:cNvPr id="11" name="Line 21"/>
            <p:cNvSpPr>
              <a:spLocks noChangeShapeType="1"/>
            </p:cNvSpPr>
            <p:nvPr/>
          </p:nvSpPr>
          <p:spPr bwMode="auto">
            <a:xfrm>
              <a:off x="1828600" y="2473083"/>
              <a:ext cx="717802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Line 22"/>
            <p:cNvSpPr>
              <a:spLocks noChangeShapeType="1"/>
            </p:cNvSpPr>
            <p:nvPr/>
          </p:nvSpPr>
          <p:spPr bwMode="auto">
            <a:xfrm>
              <a:off x="3456078" y="2500116"/>
              <a:ext cx="59606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541" r="15220" b="3235"/>
          <a:stretch>
            <a:fillRect/>
          </a:stretch>
        </p:blipFill>
        <p:spPr>
          <a:xfrm>
            <a:off x="5728978" y="899750"/>
            <a:ext cx="2463800" cy="189494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62" b="19905"/>
          <a:stretch>
            <a:fillRect/>
          </a:stretch>
        </p:blipFill>
        <p:spPr>
          <a:xfrm>
            <a:off x="5648492" y="2892812"/>
            <a:ext cx="2653023" cy="197745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55173" y="3363640"/>
            <a:ext cx="4555076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/>
              <a:t>舞台灯的亮度可变，说明通过灯的</a:t>
            </a:r>
            <a:r>
              <a:rPr lang="zh-CN" altLang="en-US" u="sng" dirty="0"/>
              <a:t> </a:t>
            </a:r>
            <a:r>
              <a:rPr lang="zh-CN" altLang="en-US" u="sng" dirty="0" smtClean="0"/>
              <a:t>          </a:t>
            </a:r>
            <a:r>
              <a:rPr lang="zh-CN" altLang="en-US" dirty="0"/>
              <a:t>是变化的。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4118" y="2773546"/>
            <a:ext cx="13076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想一想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37925" y="3963803"/>
            <a:ext cx="76200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电流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623909" y="226764"/>
            <a:ext cx="12311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演示实验</a:t>
            </a:r>
            <a:endParaRPr sz="2400" dirty="0">
              <a:solidFill>
                <a:srgbClr val="007E2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623909" y="4223934"/>
            <a:ext cx="76776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三节干电池做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电源灯泡更亮，说明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通过灯泡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越大 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27"/>
          <p:cNvGrpSpPr/>
          <p:nvPr/>
        </p:nvGrpSpPr>
        <p:grpSpPr bwMode="auto">
          <a:xfrm>
            <a:off x="4526294" y="1716329"/>
            <a:ext cx="3240000" cy="2520000"/>
            <a:chOff x="4625166" y="1139906"/>
            <a:chExt cx="3796285" cy="2365560"/>
          </a:xfrm>
        </p:grpSpPr>
        <p:pic>
          <p:nvPicPr>
            <p:cNvPr id="10" name="Picture 5" descr="H:\2\人教教参资源\九\图\小灯泡.JPG"/>
            <p:cNvPicPr preferRelativeResize="0"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9729" y="1139906"/>
              <a:ext cx="1454150" cy="101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" descr="H:\2\人教教参资源\九\图\铡刀开关.JPG"/>
            <p:cNvPicPr preferRelativeResize="0"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166" y="1543131"/>
              <a:ext cx="1365250" cy="87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任意多边形 11"/>
            <p:cNvSpPr>
              <a:spLocks noChangeArrowheads="1"/>
            </p:cNvSpPr>
            <p:nvPr/>
          </p:nvSpPr>
          <p:spPr bwMode="auto">
            <a:xfrm rot="-1339167">
              <a:off x="5690379" y="1689181"/>
              <a:ext cx="1362075" cy="288925"/>
            </a:xfrm>
            <a:custGeom>
              <a:avLst/>
              <a:gdLst>
                <a:gd name="T0" fmla="*/ 0 w 1415143"/>
                <a:gd name="T1" fmla="*/ 51735 h 317500"/>
                <a:gd name="T2" fmla="*/ 503681 w 1415143"/>
                <a:gd name="T3" fmla="*/ 6933 h 317500"/>
                <a:gd name="T4" fmla="*/ 861561 w 1415143"/>
                <a:gd name="T5" fmla="*/ 93337 h 317500"/>
                <a:gd name="T6" fmla="*/ 0 60000 65536"/>
                <a:gd name="T7" fmla="*/ 0 60000 65536"/>
                <a:gd name="T8" fmla="*/ 0 60000 65536"/>
                <a:gd name="T9" fmla="*/ 0 w 1415143"/>
                <a:gd name="T10" fmla="*/ 0 h 317500"/>
                <a:gd name="T11" fmla="*/ 1415143 w 1415143"/>
                <a:gd name="T12" fmla="*/ 317500 h 3175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5143" h="317500">
                  <a:moveTo>
                    <a:pt x="0" y="175986"/>
                  </a:moveTo>
                  <a:cubicBezTo>
                    <a:pt x="295729" y="87993"/>
                    <a:pt x="591458" y="0"/>
                    <a:pt x="827315" y="23586"/>
                  </a:cubicBezTo>
                  <a:cubicBezTo>
                    <a:pt x="1063172" y="47172"/>
                    <a:pt x="1239157" y="182336"/>
                    <a:pt x="1415143" y="317500"/>
                  </a:cubicBezTo>
                </a:path>
              </a:pathLst>
            </a:custGeom>
            <a:noFill/>
            <a:ln w="38100" cmpd="sng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3" name="Picture 2" descr="D:\我的文档\My Pictures\R九物上\3节干电池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7666" y="3018104"/>
              <a:ext cx="2524125" cy="487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任意多边形 22"/>
            <p:cNvSpPr/>
            <p:nvPr/>
          </p:nvSpPr>
          <p:spPr bwMode="auto">
            <a:xfrm>
              <a:off x="4836914" y="2190750"/>
              <a:ext cx="868561" cy="1123950"/>
            </a:xfrm>
            <a:custGeom>
              <a:avLst/>
              <a:gdLst>
                <a:gd name="T0" fmla="*/ 125611 w 868561"/>
                <a:gd name="T1" fmla="*/ 0 h 1123950"/>
                <a:gd name="T2" fmla="*/ 58936 w 868561"/>
                <a:gd name="T3" fmla="*/ 323850 h 1123950"/>
                <a:gd name="T4" fmla="*/ 868561 w 868561"/>
                <a:gd name="T5" fmla="*/ 1123950 h 11239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68561" h="1123950">
                  <a:moveTo>
                    <a:pt x="125611" y="0"/>
                  </a:moveTo>
                  <a:cubicBezTo>
                    <a:pt x="30361" y="68262"/>
                    <a:pt x="-64889" y="136525"/>
                    <a:pt x="58936" y="323850"/>
                  </a:cubicBezTo>
                  <a:cubicBezTo>
                    <a:pt x="182761" y="511175"/>
                    <a:pt x="525661" y="817562"/>
                    <a:pt x="868561" y="1123950"/>
                  </a:cubicBezTo>
                </a:path>
              </a:pathLst>
            </a:custGeom>
            <a:noFill/>
            <a:ln w="3810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任意多边形 12"/>
            <p:cNvSpPr>
              <a:spLocks noChangeArrowheads="1"/>
            </p:cNvSpPr>
            <p:nvPr/>
          </p:nvSpPr>
          <p:spPr bwMode="auto">
            <a:xfrm rot="-810403">
              <a:off x="7810264" y="1837841"/>
              <a:ext cx="611187" cy="1434590"/>
            </a:xfrm>
            <a:custGeom>
              <a:avLst/>
              <a:gdLst>
                <a:gd name="T0" fmla="*/ 2217 w 945243"/>
                <a:gd name="T1" fmla="*/ 0 h 1774372"/>
                <a:gd name="T2" fmla="*/ 2894 w 945243"/>
                <a:gd name="T3" fmla="*/ 44371 h 1774372"/>
                <a:gd name="T4" fmla="*/ 0 w 945243"/>
                <a:gd name="T5" fmla="*/ 65157 h 1774372"/>
                <a:gd name="T6" fmla="*/ 0 60000 65536"/>
                <a:gd name="T7" fmla="*/ 0 60000 65536"/>
                <a:gd name="T8" fmla="*/ 0 60000 65536"/>
                <a:gd name="T9" fmla="*/ 0 w 945243"/>
                <a:gd name="T10" fmla="*/ 0 h 1774372"/>
                <a:gd name="T11" fmla="*/ 945243 w 945243"/>
                <a:gd name="T12" fmla="*/ 1774372 h 17743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5243" h="1774372">
                  <a:moveTo>
                    <a:pt x="642257" y="0"/>
                  </a:moveTo>
                  <a:cubicBezTo>
                    <a:pt x="793750" y="456293"/>
                    <a:pt x="945243" y="912586"/>
                    <a:pt x="838200" y="1208315"/>
                  </a:cubicBezTo>
                  <a:cubicBezTo>
                    <a:pt x="731157" y="1504044"/>
                    <a:pt x="0" y="1774372"/>
                    <a:pt x="0" y="1774372"/>
                  </a:cubicBezTo>
                </a:path>
              </a:pathLst>
            </a:custGeom>
            <a:noFill/>
            <a:ln w="38100" cmpd="sng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6" name="组合 26"/>
          <p:cNvGrpSpPr/>
          <p:nvPr/>
        </p:nvGrpSpPr>
        <p:grpSpPr bwMode="auto">
          <a:xfrm>
            <a:off x="930004" y="1703404"/>
            <a:ext cx="3240000" cy="2520000"/>
            <a:chOff x="554825" y="1151940"/>
            <a:chExt cx="3668713" cy="2274487"/>
          </a:xfrm>
        </p:grpSpPr>
        <p:pic>
          <p:nvPicPr>
            <p:cNvPr id="17" name="Picture 5" descr="H:\2\人教教参资源\九\图\小灯泡.JPG"/>
            <p:cNvPicPr preferRelativeResize="0"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9388" y="1151940"/>
              <a:ext cx="1454150" cy="101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" descr="H:\2\人教教参资源\九\图\铡刀开关.JPG"/>
            <p:cNvPicPr preferRelativeResize="0"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825" y="1555165"/>
              <a:ext cx="1365250" cy="871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任意多边形 11"/>
            <p:cNvSpPr>
              <a:spLocks noChangeArrowheads="1"/>
            </p:cNvSpPr>
            <p:nvPr/>
          </p:nvSpPr>
          <p:spPr bwMode="auto">
            <a:xfrm rot="-1339167">
              <a:off x="1620038" y="1701215"/>
              <a:ext cx="1362075" cy="288925"/>
            </a:xfrm>
            <a:custGeom>
              <a:avLst/>
              <a:gdLst>
                <a:gd name="T0" fmla="*/ 0 w 1415143"/>
                <a:gd name="T1" fmla="*/ 51735 h 317500"/>
                <a:gd name="T2" fmla="*/ 503681 w 1415143"/>
                <a:gd name="T3" fmla="*/ 6933 h 317500"/>
                <a:gd name="T4" fmla="*/ 861561 w 1415143"/>
                <a:gd name="T5" fmla="*/ 93337 h 317500"/>
                <a:gd name="T6" fmla="*/ 0 60000 65536"/>
                <a:gd name="T7" fmla="*/ 0 60000 65536"/>
                <a:gd name="T8" fmla="*/ 0 60000 65536"/>
                <a:gd name="T9" fmla="*/ 0 w 1415143"/>
                <a:gd name="T10" fmla="*/ 0 h 317500"/>
                <a:gd name="T11" fmla="*/ 1415143 w 1415143"/>
                <a:gd name="T12" fmla="*/ 317500 h 3175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5143" h="317500">
                  <a:moveTo>
                    <a:pt x="0" y="175986"/>
                  </a:moveTo>
                  <a:cubicBezTo>
                    <a:pt x="295729" y="87993"/>
                    <a:pt x="591458" y="0"/>
                    <a:pt x="827315" y="23586"/>
                  </a:cubicBezTo>
                  <a:cubicBezTo>
                    <a:pt x="1063172" y="47172"/>
                    <a:pt x="1239157" y="182336"/>
                    <a:pt x="1415143" y="317500"/>
                  </a:cubicBezTo>
                </a:path>
              </a:pathLst>
            </a:custGeom>
            <a:noFill/>
            <a:ln w="38100" cmpd="sng">
              <a:solidFill>
                <a:srgbClr val="00B0F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615" r="6055" b="62753"/>
            <a:stretch>
              <a:fillRect/>
            </a:stretch>
          </p:blipFill>
          <p:spPr bwMode="auto">
            <a:xfrm>
              <a:off x="2052165" y="2838009"/>
              <a:ext cx="1152525" cy="588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任意多边形 10"/>
            <p:cNvSpPr>
              <a:spLocks noChangeArrowheads="1"/>
            </p:cNvSpPr>
            <p:nvPr/>
          </p:nvSpPr>
          <p:spPr bwMode="auto">
            <a:xfrm>
              <a:off x="635788" y="2172702"/>
              <a:ext cx="1536700" cy="1028700"/>
            </a:xfrm>
            <a:custGeom>
              <a:avLst/>
              <a:gdLst>
                <a:gd name="T0" fmla="*/ 36836949 w 1179285"/>
                <a:gd name="T1" fmla="*/ 2330 h 1709057"/>
                <a:gd name="T2" fmla="*/ 5213834 w 1179285"/>
                <a:gd name="T3" fmla="*/ 920 h 1709057"/>
                <a:gd name="T4" fmla="*/ 5553881 w 1179285"/>
                <a:gd name="T5" fmla="*/ 0 h 1709057"/>
                <a:gd name="T6" fmla="*/ 0 60000 65536"/>
                <a:gd name="T7" fmla="*/ 0 60000 65536"/>
                <a:gd name="T8" fmla="*/ 0 60000 65536"/>
                <a:gd name="T9" fmla="*/ 0 w 1179285"/>
                <a:gd name="T10" fmla="*/ 0 h 1709057"/>
                <a:gd name="T11" fmla="*/ 1179285 w 1179285"/>
                <a:gd name="T12" fmla="*/ 1709057 h 17090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9285" h="1709057">
                  <a:moveTo>
                    <a:pt x="1179285" y="1709057"/>
                  </a:moveTo>
                  <a:cubicBezTo>
                    <a:pt x="756556" y="1334407"/>
                    <a:pt x="333828" y="959757"/>
                    <a:pt x="166914" y="674914"/>
                  </a:cubicBezTo>
                  <a:cubicBezTo>
                    <a:pt x="0" y="390071"/>
                    <a:pt x="88900" y="195035"/>
                    <a:pt x="177800" y="0"/>
                  </a:cubicBezTo>
                </a:path>
              </a:pathLst>
            </a:custGeom>
            <a:noFill/>
            <a:ln w="38100" cmpd="sng">
              <a:solidFill>
                <a:srgbClr val="C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任意多边形 23"/>
            <p:cNvSpPr/>
            <p:nvPr/>
          </p:nvSpPr>
          <p:spPr bwMode="auto">
            <a:xfrm>
              <a:off x="3057525" y="1838325"/>
              <a:ext cx="1038324" cy="1371600"/>
            </a:xfrm>
            <a:custGeom>
              <a:avLst/>
              <a:gdLst>
                <a:gd name="T0" fmla="*/ 895350 w 1038324"/>
                <a:gd name="T1" fmla="*/ 0 h 1371600"/>
                <a:gd name="T2" fmla="*/ 1038225 w 1038324"/>
                <a:gd name="T3" fmla="*/ 485775 h 1371600"/>
                <a:gd name="T4" fmla="*/ 876300 w 1038324"/>
                <a:gd name="T5" fmla="*/ 1133475 h 1371600"/>
                <a:gd name="T6" fmla="*/ 0 w 1038324"/>
                <a:gd name="T7" fmla="*/ 1371600 h 137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38324" h="1371600">
                  <a:moveTo>
                    <a:pt x="895350" y="0"/>
                  </a:moveTo>
                  <a:cubicBezTo>
                    <a:pt x="968375" y="148431"/>
                    <a:pt x="1041400" y="296863"/>
                    <a:pt x="1038225" y="485775"/>
                  </a:cubicBezTo>
                  <a:cubicBezTo>
                    <a:pt x="1035050" y="674687"/>
                    <a:pt x="1049337" y="985838"/>
                    <a:pt x="876300" y="1133475"/>
                  </a:cubicBezTo>
                  <a:cubicBezTo>
                    <a:pt x="703263" y="1281112"/>
                    <a:pt x="142875" y="1346200"/>
                    <a:pt x="0" y="1371600"/>
                  </a:cubicBezTo>
                </a:path>
              </a:pathLst>
            </a:custGeom>
            <a:noFill/>
            <a:ln w="38100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矩形 28"/>
          <p:cNvSpPr>
            <a:spLocks noChangeArrowheads="1"/>
          </p:cNvSpPr>
          <p:nvPr/>
        </p:nvSpPr>
        <p:spPr bwMode="auto">
          <a:xfrm>
            <a:off x="526134" y="596096"/>
            <a:ext cx="8229634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同一个灯泡，分别用一节干电池和三节干电池做电源，观察亮度的变化，这说明什么？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25137" y="64199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9977" y="64199"/>
            <a:ext cx="599681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1257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762" y="64897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7762" y="761980"/>
            <a:ext cx="302102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一、电流的强弱</a:t>
            </a:r>
            <a:endParaRPr kumimoji="0" lang="zh-CN" altLang="en-US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415432" y="1342863"/>
            <a:ext cx="66294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．电流（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：表示电流强弱的物理量。</a:t>
            </a: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415432" y="1878394"/>
            <a:ext cx="817245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．单位：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安培，简称安，符号是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常用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单位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毫安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mA=10</a:t>
            </a:r>
            <a:r>
              <a:rPr lang="en-US" altLang="zh-CN" sz="2400" b="1" baseline="30000" dirty="0">
                <a:solidFill>
                  <a:srgbClr val="000000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	</a:t>
            </a:r>
          </a:p>
          <a:p>
            <a:pPr algn="l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微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安（</a:t>
            </a:r>
            <a:r>
              <a:rPr lang="en-US" altLang="zh-CN" sz="2400" b="1" dirty="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 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 =10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-6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pic>
        <p:nvPicPr>
          <p:cNvPr id="7" name="图片 6"/>
          <p:cNvPicPr preferRelativeResize="0"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11" t="2451" r="18194" b="3796"/>
          <a:stretch>
            <a:fillRect/>
          </a:stretch>
        </p:blipFill>
        <p:spPr>
          <a:xfrm>
            <a:off x="622272" y="3157452"/>
            <a:ext cx="1806000" cy="1800000"/>
          </a:xfrm>
          <a:prstGeom prst="rect">
            <a:avLst/>
          </a:prstGeom>
        </p:spPr>
      </p:pic>
      <p:sp>
        <p:nvSpPr>
          <p:cNvPr id="11" name="文本框 62482"/>
          <p:cNvSpPr txBox="1"/>
          <p:nvPr/>
        </p:nvSpPr>
        <p:spPr>
          <a:xfrm>
            <a:off x="2805826" y="3549715"/>
            <a:ext cx="57820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安培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:(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1775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—1836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hlinkClick r:id="rId4"/>
              </a:rPr>
              <a:t>法国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物理学家、化学家，在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hlinkClick r:id="rId5"/>
              </a:rPr>
              <a:t>电磁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作用方面的研究成就卓著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电动力学的先创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对数学也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有贡献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283993" y="183986"/>
            <a:ext cx="220076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常见的电流：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849388" y="2978941"/>
            <a:ext cx="2678643" cy="1951210"/>
            <a:chOff x="5680211" y="2830316"/>
            <a:chExt cx="2678643" cy="1951210"/>
          </a:xfrm>
        </p:grpSpPr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5680211" y="4351152"/>
              <a:ext cx="2678643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雷电：可达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2×10</a:t>
              </a:r>
              <a:r>
                <a:rPr lang="en-US" altLang="zh-CN" sz="2000" b="1" baseline="30000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5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A</a:t>
              </a:r>
              <a:endPara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4" name="Picture 14" descr="13－图片-110 课本图片：闪电电压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5467" y="2830316"/>
              <a:ext cx="180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533724" y="2695048"/>
            <a:ext cx="1660669" cy="2265437"/>
            <a:chOff x="475805" y="2766339"/>
            <a:chExt cx="1660669" cy="2265437"/>
          </a:xfrm>
        </p:grpSpPr>
        <p:pic>
          <p:nvPicPr>
            <p:cNvPr id="12" name="图片 11"/>
            <p:cNvPicPr preferRelativeResize="0"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022" t="5555" r="22800" b="5375"/>
            <a:stretch>
              <a:fillRect/>
            </a:stretch>
          </p:blipFill>
          <p:spPr>
            <a:xfrm>
              <a:off x="646311" y="2766339"/>
              <a:ext cx="1440000" cy="1800000"/>
            </a:xfrm>
            <a:prstGeom prst="rect">
              <a:avLst/>
            </a:prstGeom>
          </p:spPr>
        </p:pic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75805" y="4570111"/>
              <a:ext cx="1660669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冰箱：约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A</a:t>
              </a:r>
              <a:endPara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98178" y="3138891"/>
            <a:ext cx="2454768" cy="1731374"/>
            <a:chOff x="3002734" y="3045687"/>
            <a:chExt cx="2454768" cy="1731374"/>
          </a:xfrm>
        </p:grpSpPr>
        <p:pic>
          <p:nvPicPr>
            <p:cNvPr id="11" name="图片 10"/>
            <p:cNvPicPr preferRelativeResize="0"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863" t="19277" r="4144" b="23598"/>
            <a:stretch>
              <a:fillRect/>
            </a:stretch>
          </p:blipFill>
          <p:spPr>
            <a:xfrm>
              <a:off x="3002734" y="3045687"/>
              <a:ext cx="2454768" cy="1151467"/>
            </a:xfrm>
            <a:prstGeom prst="rect">
              <a:avLst/>
            </a:prstGeom>
          </p:spPr>
        </p:pic>
        <p:sp>
          <p:nvSpPr>
            <p:cNvPr id="16" name="Rectangle 3"/>
            <p:cNvSpPr>
              <a:spLocks noChangeArrowheads="1"/>
            </p:cNvSpPr>
            <p:nvPr/>
          </p:nvSpPr>
          <p:spPr bwMode="auto">
            <a:xfrm>
              <a:off x="3364424" y="4315396"/>
              <a:ext cx="173138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空调：约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A</a:t>
              </a:r>
              <a:endPara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3028" y="719517"/>
            <a:ext cx="2286565" cy="1901665"/>
            <a:chOff x="338667" y="961924"/>
            <a:chExt cx="2286565" cy="1901665"/>
          </a:xfrm>
        </p:grpSpPr>
        <p:pic>
          <p:nvPicPr>
            <p:cNvPr id="2" name="图片 1"/>
            <p:cNvPicPr preferRelativeResize="0"/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726" t="2475" r="10231" b="3795"/>
            <a:stretch>
              <a:fillRect/>
            </a:stretch>
          </p:blipFill>
          <p:spPr>
            <a:xfrm>
              <a:off x="804847" y="961924"/>
              <a:ext cx="1440000" cy="1440000"/>
            </a:xfrm>
            <a:prstGeom prst="rect">
              <a:avLst/>
            </a:prstGeom>
          </p:spPr>
        </p:pic>
        <p:sp>
          <p:nvSpPr>
            <p:cNvPr id="17" name="Rectangle 3"/>
            <p:cNvSpPr>
              <a:spLocks noChangeArrowheads="1"/>
            </p:cNvSpPr>
            <p:nvPr/>
          </p:nvSpPr>
          <p:spPr bwMode="auto">
            <a:xfrm>
              <a:off x="338667" y="2401924"/>
              <a:ext cx="228656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计算器：约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100μA</a:t>
              </a:r>
              <a:endPara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04253" y="719517"/>
            <a:ext cx="2065301" cy="2259424"/>
            <a:chOff x="2738681" y="777257"/>
            <a:chExt cx="2065301" cy="2259424"/>
          </a:xfrm>
        </p:grpSpPr>
        <p:pic>
          <p:nvPicPr>
            <p:cNvPr id="4" name="图片 3"/>
            <p:cNvPicPr preferRelativeResize="0"/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400" t="15095" r="10000" b="15427"/>
            <a:stretch>
              <a:fillRect/>
            </a:stretch>
          </p:blipFill>
          <p:spPr>
            <a:xfrm>
              <a:off x="2828432" y="777257"/>
              <a:ext cx="1809284" cy="1440000"/>
            </a:xfrm>
            <a:prstGeom prst="rect">
              <a:avLst/>
            </a:prstGeom>
          </p:spPr>
        </p:pic>
        <p:sp>
          <p:nvSpPr>
            <p:cNvPr id="18" name="Rectangle 3"/>
            <p:cNvSpPr>
              <a:spLocks noChangeArrowheads="1"/>
            </p:cNvSpPr>
            <p:nvPr/>
          </p:nvSpPr>
          <p:spPr bwMode="auto">
            <a:xfrm>
              <a:off x="2738681" y="2205684"/>
              <a:ext cx="2065301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半导体收音机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：约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50m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A</a:t>
              </a:r>
              <a:endPara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48880" y="719518"/>
            <a:ext cx="1731388" cy="2317163"/>
            <a:chOff x="4948880" y="777257"/>
            <a:chExt cx="1731388" cy="2317163"/>
          </a:xfrm>
        </p:grpSpPr>
        <p:pic>
          <p:nvPicPr>
            <p:cNvPr id="9" name="图片 8"/>
            <p:cNvPicPr preferRelativeResize="0"/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2133" r="7334" b="9450"/>
            <a:stretch>
              <a:fillRect/>
            </a:stretch>
          </p:blipFill>
          <p:spPr>
            <a:xfrm>
              <a:off x="5134881" y="777257"/>
              <a:ext cx="1440000" cy="1440000"/>
            </a:xfrm>
            <a:prstGeom prst="rect">
              <a:avLst/>
            </a:prstGeom>
          </p:spPr>
        </p:pic>
        <p:sp>
          <p:nvSpPr>
            <p:cNvPr id="19" name="Rectangle 3"/>
            <p:cNvSpPr>
              <a:spLocks noChangeArrowheads="1"/>
            </p:cNvSpPr>
            <p:nvPr/>
          </p:nvSpPr>
          <p:spPr bwMode="auto">
            <a:xfrm>
              <a:off x="4948880" y="2263423"/>
              <a:ext cx="173138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手电筒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：约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200m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A</a:t>
              </a:r>
              <a:endPara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88081" y="719517"/>
            <a:ext cx="2033205" cy="1901665"/>
            <a:chOff x="7004685" y="879327"/>
            <a:chExt cx="2033205" cy="1901665"/>
          </a:xfrm>
        </p:grpSpPr>
        <p:pic>
          <p:nvPicPr>
            <p:cNvPr id="10" name="图片 9"/>
            <p:cNvPicPr preferRelativeResize="0"/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5782" t="512" r="2821" b="9177"/>
            <a:stretch>
              <a:fillRect/>
            </a:stretch>
          </p:blipFill>
          <p:spPr>
            <a:xfrm>
              <a:off x="7147323" y="879327"/>
              <a:ext cx="1773963" cy="1428427"/>
            </a:xfrm>
            <a:prstGeom prst="rect">
              <a:avLst/>
            </a:prstGeom>
          </p:spPr>
        </p:pic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7004685" y="2319327"/>
              <a:ext cx="2033205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节能灯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：约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0.1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Wingdings" panose="05000000000000000000" pitchFamily="2" charset="2"/>
                </a:rPr>
                <a:t>A</a:t>
              </a:r>
              <a:endPara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53507" y="281516"/>
            <a:ext cx="2698175" cy="523220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rgbClr val="2C5D98"/>
                    </a:gs>
                    <a:gs pos="80000">
                      <a:srgbClr val="3C7BC7"/>
                    </a:gs>
                    <a:gs pos="100000">
                      <a:srgbClr val="3A7CCB"/>
                    </a:gs>
                  </a:gsLst>
                  <a:lin ang="5400000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二、电流的测量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265641" y="1040342"/>
            <a:ext cx="4120092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电流表：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测量电流的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仪表。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0349" y="2238640"/>
            <a:ext cx="2131431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认识电流表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408713" y="1380331"/>
            <a:ext cx="5892802" cy="3692375"/>
            <a:chOff x="2582332" y="1299633"/>
            <a:chExt cx="5892802" cy="369237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441" y="1299633"/>
              <a:ext cx="1933575" cy="3448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2"/>
            <p:cNvSpPr>
              <a:spLocks noChangeArrowheads="1"/>
            </p:cNvSpPr>
            <p:nvPr/>
          </p:nvSpPr>
          <p:spPr bwMode="auto">
            <a:xfrm>
              <a:off x="6578599" y="1401877"/>
              <a:ext cx="1353445" cy="435205"/>
            </a:xfrm>
            <a:prstGeom prst="wedgeRoundRectCallout">
              <a:avLst>
                <a:gd name="adj1" fmla="val -113333"/>
                <a:gd name="adj2" fmla="val 53912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algn="ctr" eaLnBrk="1" hangingPunct="1"/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刻度盘</a:t>
              </a:r>
            </a:p>
          </p:txBody>
        </p:sp>
        <p:sp>
          <p:nvSpPr>
            <p:cNvPr id="13" name="AutoShape 22"/>
            <p:cNvSpPr>
              <a:spLocks noChangeArrowheads="1"/>
            </p:cNvSpPr>
            <p:nvPr/>
          </p:nvSpPr>
          <p:spPr bwMode="auto">
            <a:xfrm>
              <a:off x="3132667" y="1903942"/>
              <a:ext cx="857086" cy="508000"/>
            </a:xfrm>
            <a:prstGeom prst="wedgeRoundRectCallout">
              <a:avLst>
                <a:gd name="adj1" fmla="val 162416"/>
                <a:gd name="adj2" fmla="val 31019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eaLnBrk="1" hangingPunct="1"/>
              <a:r>
                <a:rPr lang="zh-CN" altLang="en-US" sz="2000" dirty="0" smtClean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单位</a:t>
              </a:r>
              <a:endParaRPr lang="zh-CN" altLang="en-US" sz="20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AutoShape 22"/>
            <p:cNvSpPr>
              <a:spLocks noChangeArrowheads="1"/>
            </p:cNvSpPr>
            <p:nvPr/>
          </p:nvSpPr>
          <p:spPr bwMode="auto">
            <a:xfrm>
              <a:off x="2966608" y="2681819"/>
              <a:ext cx="854869" cy="341840"/>
            </a:xfrm>
            <a:prstGeom prst="wedgeRoundRectCallout">
              <a:avLst>
                <a:gd name="adj1" fmla="val 166097"/>
                <a:gd name="adj2" fmla="val -74935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指针</a:t>
              </a:r>
              <a:endParaRPr lang="en-US" altLang="zh-CN" sz="20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AutoShape 22"/>
            <p:cNvSpPr>
              <a:spLocks noChangeArrowheads="1"/>
            </p:cNvSpPr>
            <p:nvPr/>
          </p:nvSpPr>
          <p:spPr bwMode="auto">
            <a:xfrm>
              <a:off x="6432918" y="2462741"/>
              <a:ext cx="1541460" cy="423333"/>
            </a:xfrm>
            <a:prstGeom prst="wedgeRoundRectCallout">
              <a:avLst>
                <a:gd name="adj1" fmla="val -122838"/>
                <a:gd name="adj2" fmla="val 113324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调</a:t>
              </a:r>
              <a:r>
                <a:rPr lang="zh-CN" altLang="en-US" sz="2000" dirty="0" smtClean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零</a:t>
              </a:r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旋钮</a:t>
              </a:r>
            </a:p>
          </p:txBody>
        </p:sp>
        <p:sp>
          <p:nvSpPr>
            <p:cNvPr id="16" name="AutoShape 22"/>
            <p:cNvSpPr>
              <a:spLocks noChangeArrowheads="1"/>
            </p:cNvSpPr>
            <p:nvPr/>
          </p:nvSpPr>
          <p:spPr bwMode="auto">
            <a:xfrm>
              <a:off x="6721953" y="3144310"/>
              <a:ext cx="1579562" cy="476250"/>
            </a:xfrm>
            <a:prstGeom prst="wedgeRoundRectCallout">
              <a:avLst>
                <a:gd name="adj1" fmla="val -101764"/>
                <a:gd name="adj2" fmla="val 68829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algn="ctr" eaLnBrk="1" hangingPunct="1"/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正接线柱</a:t>
              </a:r>
            </a:p>
          </p:txBody>
        </p:sp>
        <p:sp>
          <p:nvSpPr>
            <p:cNvPr id="17" name="AutoShape 22"/>
            <p:cNvSpPr>
              <a:spLocks noChangeArrowheads="1"/>
            </p:cNvSpPr>
            <p:nvPr/>
          </p:nvSpPr>
          <p:spPr bwMode="auto">
            <a:xfrm>
              <a:off x="2582332" y="3644901"/>
              <a:ext cx="1407421" cy="444500"/>
            </a:xfrm>
            <a:prstGeom prst="wedgeRoundRectCallout">
              <a:avLst>
                <a:gd name="adj1" fmla="val 96727"/>
                <a:gd name="adj2" fmla="val -28023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algn="ctr" eaLnBrk="1" hangingPunct="1"/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负接线柱</a:t>
              </a:r>
            </a:p>
          </p:txBody>
        </p:sp>
        <p:sp>
          <p:nvSpPr>
            <p:cNvPr id="18" name="AutoShape 22"/>
            <p:cNvSpPr>
              <a:spLocks noChangeArrowheads="1"/>
            </p:cNvSpPr>
            <p:nvPr/>
          </p:nvSpPr>
          <p:spPr bwMode="auto">
            <a:xfrm>
              <a:off x="3989753" y="4503360"/>
              <a:ext cx="2134497" cy="488648"/>
            </a:xfrm>
            <a:prstGeom prst="wedgeRoundRectCallout">
              <a:avLst>
                <a:gd name="adj1" fmla="val 9389"/>
                <a:gd name="adj2" fmla="val -147662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量程为</a:t>
              </a:r>
              <a:r>
                <a:rPr lang="en-US" altLang="zh-CN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～</a:t>
              </a:r>
              <a:r>
                <a:rPr lang="en-US" altLang="zh-CN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0.6 A</a:t>
              </a:r>
            </a:p>
          </p:txBody>
        </p:sp>
        <p:sp>
          <p:nvSpPr>
            <p:cNvPr id="19" name="AutoShape 22"/>
            <p:cNvSpPr>
              <a:spLocks noChangeArrowheads="1"/>
            </p:cNvSpPr>
            <p:nvPr/>
          </p:nvSpPr>
          <p:spPr bwMode="auto">
            <a:xfrm>
              <a:off x="6520230" y="3968750"/>
              <a:ext cx="1954904" cy="329141"/>
            </a:xfrm>
            <a:prstGeom prst="wedgeRoundRectCallout">
              <a:avLst>
                <a:gd name="adj1" fmla="val -78435"/>
                <a:gd name="adj2" fmla="val -45764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66CC"/>
              </a:solidFill>
              <a:miter lim="800000"/>
            </a:ln>
          </p:spPr>
          <p:txBody>
            <a:bodyPr/>
            <a:lstStyle/>
            <a:p>
              <a:pPr algn="ctr"/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量程为</a:t>
              </a:r>
              <a:r>
                <a:rPr lang="en-US" altLang="zh-CN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0</a:t>
              </a:r>
              <a:r>
                <a:rPr lang="zh-CN" altLang="en-US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～</a:t>
              </a:r>
              <a:r>
                <a:rPr lang="en-US" altLang="zh-CN" sz="2000" dirty="0">
                  <a:solidFill>
                    <a:srgbClr val="CC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3 A</a:t>
              </a:r>
            </a:p>
          </p:txBody>
        </p:sp>
      </p:grp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6"/>
          <p:cNvGraphicFramePr>
            <a:graphicFrameLocks noGrp="1"/>
          </p:cNvGraphicFramePr>
          <p:nvPr/>
        </p:nvGraphicFramePr>
        <p:xfrm>
          <a:off x="1096432" y="2486188"/>
          <a:ext cx="3581400" cy="2251837"/>
        </p:xfrm>
        <a:graphic>
          <a:graphicData uri="http://schemas.openxmlformats.org/drawingml/2006/table">
            <a:tbl>
              <a:tblPr/>
              <a:tblGrid>
                <a:gridCol w="1193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731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144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接线柱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量程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分度值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535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“-”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“0.6”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852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“-”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“3”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146"/>
          <p:cNvSpPr>
            <a:spLocks noChangeArrowheads="1"/>
          </p:cNvSpPr>
          <p:nvPr/>
        </p:nvSpPr>
        <p:spPr bwMode="auto">
          <a:xfrm>
            <a:off x="2335741" y="3139613"/>
            <a:ext cx="1241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0～0.6A</a:t>
            </a:r>
          </a:p>
        </p:txBody>
      </p:sp>
      <p:sp>
        <p:nvSpPr>
          <p:cNvPr id="4" name="Rectangle 147"/>
          <p:cNvSpPr>
            <a:spLocks noChangeArrowheads="1"/>
          </p:cNvSpPr>
          <p:nvPr/>
        </p:nvSpPr>
        <p:spPr bwMode="auto">
          <a:xfrm>
            <a:off x="2385834" y="3974108"/>
            <a:ext cx="1089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ctr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0～3 A</a:t>
            </a:r>
          </a:p>
        </p:txBody>
      </p:sp>
      <p:sp>
        <p:nvSpPr>
          <p:cNvPr id="5" name="Rectangle 148"/>
          <p:cNvSpPr>
            <a:spLocks noChangeArrowheads="1"/>
          </p:cNvSpPr>
          <p:nvPr/>
        </p:nvSpPr>
        <p:spPr bwMode="auto">
          <a:xfrm>
            <a:off x="3614560" y="3275840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0.02A</a:t>
            </a:r>
          </a:p>
        </p:txBody>
      </p:sp>
      <p:sp>
        <p:nvSpPr>
          <p:cNvPr id="6" name="Rectangle 149"/>
          <p:cNvSpPr>
            <a:spLocks noChangeArrowheads="1"/>
          </p:cNvSpPr>
          <p:nvPr/>
        </p:nvSpPr>
        <p:spPr bwMode="auto">
          <a:xfrm>
            <a:off x="3690759" y="3974108"/>
            <a:ext cx="784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0.1A</a:t>
            </a:r>
          </a:p>
        </p:txBody>
      </p:sp>
      <p:grpSp>
        <p:nvGrpSpPr>
          <p:cNvPr id="7" name="Group 15"/>
          <p:cNvGrpSpPr/>
          <p:nvPr/>
        </p:nvGrpSpPr>
        <p:grpSpPr bwMode="auto">
          <a:xfrm>
            <a:off x="2623166" y="143272"/>
            <a:ext cx="1584325" cy="720725"/>
            <a:chOff x="0" y="0"/>
            <a:chExt cx="998" cy="454"/>
          </a:xfrm>
        </p:grpSpPr>
        <p:sp>
          <p:nvSpPr>
            <p:cNvPr id="8" name="Line 16"/>
            <p:cNvSpPr>
              <a:spLocks noChangeShapeType="1"/>
            </p:cNvSpPr>
            <p:nvPr/>
          </p:nvSpPr>
          <p:spPr bwMode="auto">
            <a:xfrm>
              <a:off x="0" y="272"/>
              <a:ext cx="9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Group 17"/>
            <p:cNvGrpSpPr/>
            <p:nvPr/>
          </p:nvGrpSpPr>
          <p:grpSpPr bwMode="auto">
            <a:xfrm>
              <a:off x="295" y="68"/>
              <a:ext cx="385" cy="386"/>
              <a:chOff x="0" y="0"/>
              <a:chExt cx="385" cy="386"/>
            </a:xfrm>
          </p:grpSpPr>
          <p:sp>
            <p:nvSpPr>
              <p:cNvPr id="12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5" cy="38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pPr algn="l"/>
                <a:endParaRPr lang="zh-CN" altLang="zh-CN">
                  <a:latin typeface="Comic Sans MS" panose="030F0702030302020204" pitchFamily="66" charset="0"/>
                </a:endParaRPr>
              </a:p>
            </p:txBody>
          </p:sp>
          <p:sp>
            <p:nvSpPr>
              <p:cNvPr id="13" name="Text Box 19"/>
              <p:cNvSpPr txBox="1">
                <a:spLocks noChangeArrowheads="1"/>
              </p:cNvSpPr>
              <p:nvPr/>
            </p:nvSpPr>
            <p:spPr bwMode="auto">
              <a:xfrm>
                <a:off x="46" y="23"/>
                <a:ext cx="272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46" y="0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1" name="Text Box 21"/>
            <p:cNvSpPr txBox="1">
              <a:spLocks noChangeArrowheads="1"/>
            </p:cNvSpPr>
            <p:nvPr/>
          </p:nvSpPr>
          <p:spPr bwMode="auto">
            <a:xfrm>
              <a:off x="681" y="0"/>
              <a:ext cx="27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Comic Sans MS" panose="030F0702030302020204" pitchFamily="66" charset="0"/>
                </a:rPr>
                <a:t>－</a:t>
              </a:r>
              <a:endParaRPr lang="en-US" sz="2400" b="1"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315734" y="214661"/>
            <a:ext cx="20701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元件符号：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927752" y="1370993"/>
            <a:ext cx="59462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dirty="0" smtClean="0">
                <a:solidFill>
                  <a:schemeClr val="tx1"/>
                </a:solidFill>
              </a:rPr>
              <a:t>（</a:t>
            </a:r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</a:rPr>
              <a:t>）</a:t>
            </a:r>
            <a:r>
              <a:rPr lang="en-US" altLang="zh-CN" dirty="0" smtClean="0">
                <a:solidFill>
                  <a:schemeClr val="tx1"/>
                </a:solidFill>
              </a:rPr>
              <a:t>.</a:t>
            </a:r>
            <a:r>
              <a:rPr lang="zh-CN" altLang="en-US" dirty="0" smtClean="0">
                <a:solidFill>
                  <a:schemeClr val="tx1"/>
                </a:solidFill>
              </a:rPr>
              <a:t>调</a:t>
            </a:r>
            <a:r>
              <a:rPr lang="zh-CN" altLang="en-US" dirty="0">
                <a:solidFill>
                  <a:schemeClr val="tx1"/>
                </a:solidFill>
              </a:rPr>
              <a:t>零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zh-CN" altLang="en-US" dirty="0">
                <a:solidFill>
                  <a:schemeClr val="tx1"/>
                </a:solidFill>
              </a:rPr>
              <a:t>调零</a:t>
            </a:r>
            <a:r>
              <a:rPr lang="zh-CN" altLang="en-US" dirty="0" smtClean="0">
                <a:solidFill>
                  <a:schemeClr val="tx1"/>
                </a:solidFill>
              </a:rPr>
              <a:t>旋钮使指针指</a:t>
            </a:r>
            <a:r>
              <a:rPr lang="zh-CN" altLang="en-US" dirty="0">
                <a:solidFill>
                  <a:schemeClr val="tx1"/>
                </a:solidFill>
              </a:rPr>
              <a:t>在零</a:t>
            </a:r>
            <a:r>
              <a:rPr lang="zh-CN" altLang="en-US" dirty="0" smtClean="0">
                <a:solidFill>
                  <a:schemeClr val="tx1"/>
                </a:solidFill>
              </a:rPr>
              <a:t>刻度线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262363" y="894655"/>
            <a:ext cx="2286203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电流表的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使用：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1200" y="1346200"/>
            <a:ext cx="142539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使用前：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18" name="Picture 7" descr="双量程电流表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09" t="10927" r="27097" b="5127"/>
          <a:stretch>
            <a:fillRect/>
          </a:stretch>
        </p:blipFill>
        <p:spPr bwMode="auto">
          <a:xfrm>
            <a:off x="5689599" y="2108466"/>
            <a:ext cx="2302934" cy="275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32352" y="1877633"/>
            <a:ext cx="38709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lnSpc>
                <a:spcPct val="100000"/>
              </a:lnSpc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.</a:t>
            </a:r>
            <a:r>
              <a:rPr lang="zh-CN" altLang="en-US" dirty="0"/>
              <a:t>认清量程和分度值</a:t>
            </a:r>
            <a:endParaRPr lang="en-US" altLang="zh-CN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15" grpId="0"/>
      <p:bldP spid="16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>
            <a:spLocks noChangeArrowheads="1"/>
          </p:cNvSpPr>
          <p:nvPr/>
        </p:nvSpPr>
        <p:spPr bwMode="auto">
          <a:xfrm>
            <a:off x="316446" y="730366"/>
            <a:ext cx="7320488" cy="715089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）电流表必须和被测的用电器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串联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446" y="268701"/>
            <a:ext cx="26924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 eaLnBrk="1" latinLnBrk="1" hangingPunct="0">
              <a:defRPr/>
            </a:pP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电流表的连接：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3804" y="2306718"/>
            <a:ext cx="3762436" cy="19762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6446" y="1445455"/>
            <a:ext cx="7832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）电流必须从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正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接线柱流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入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，从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负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接线柱流</a:t>
            </a:r>
            <a:r>
              <a:rPr lang="zh-CN" altLang="en-US" sz="24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</a:rPr>
              <a:t>出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/>
          </a:p>
        </p:txBody>
      </p:sp>
      <p:pic>
        <p:nvPicPr>
          <p:cNvPr id="7" name="Picture 7" descr="双量程电流表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809" t="10927" r="27097" b="5127"/>
          <a:stretch>
            <a:fillRect/>
          </a:stretch>
        </p:blipFill>
        <p:spPr bwMode="auto">
          <a:xfrm>
            <a:off x="5689599" y="2108466"/>
            <a:ext cx="2302934" cy="275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>
            <a:spLocks noChangeArrowheads="1"/>
          </p:cNvSpPr>
          <p:nvPr/>
        </p:nvSpPr>
        <p:spPr bwMode="auto">
          <a:xfrm>
            <a:off x="192624" y="263447"/>
            <a:ext cx="3676644" cy="510778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）必须正确选择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量程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15"/>
          <p:cNvSpPr>
            <a:spLocks noChangeArrowheads="1"/>
          </p:cNvSpPr>
          <p:nvPr/>
        </p:nvSpPr>
        <p:spPr bwMode="auto">
          <a:xfrm>
            <a:off x="192624" y="3550569"/>
            <a:ext cx="5172597" cy="125580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绝不允许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把电流表直接连到电源的两极！</a:t>
            </a: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2271" y="827502"/>
            <a:ext cx="41206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用试触法，从大量程开始选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 preferRelativeResize="0"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4336" y="628768"/>
            <a:ext cx="3201453" cy="20297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3237" y="1359133"/>
            <a:ext cx="4896896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闭合开关后，用导线迅速碰触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3A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接线柱，看闭合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瞬间，指针偏转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是否超出最大值。若没有，则改用小量程再试触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6000859" y="3083668"/>
            <a:ext cx="2144074" cy="1640731"/>
            <a:chOff x="6335713" y="3589868"/>
            <a:chExt cx="1873250" cy="2732617"/>
          </a:xfrm>
        </p:grpSpPr>
        <p:grpSp>
          <p:nvGrpSpPr>
            <p:cNvPr id="7" name="Group 13"/>
            <p:cNvGrpSpPr/>
            <p:nvPr/>
          </p:nvGrpSpPr>
          <p:grpSpPr bwMode="auto">
            <a:xfrm>
              <a:off x="6516688" y="3589868"/>
              <a:ext cx="1452562" cy="2732617"/>
              <a:chOff x="0" y="0"/>
              <a:chExt cx="1090" cy="1539"/>
            </a:xfrm>
          </p:grpSpPr>
          <p:pic>
            <p:nvPicPr>
              <p:cNvPr id="8" name="Picture 6" descr="H:\2\人教教参资源\九\图\电流表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7" y="0"/>
                <a:ext cx="844" cy="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" name="Picture 8" descr="H:\2\人教教参资源\九\图\电池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114" y="1044"/>
                <a:ext cx="908" cy="4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未知"/>
              <p:cNvSpPr/>
              <p:nvPr/>
            </p:nvSpPr>
            <p:spPr bwMode="auto">
              <a:xfrm>
                <a:off x="794" y="726"/>
                <a:ext cx="296" cy="590"/>
              </a:xfrm>
              <a:custGeom>
                <a:avLst/>
                <a:gdLst>
                  <a:gd name="T0" fmla="*/ 0 w 296"/>
                  <a:gd name="T1" fmla="*/ 0 h 590"/>
                  <a:gd name="T2" fmla="*/ 273 w 296"/>
                  <a:gd name="T3" fmla="*/ 182 h 590"/>
                  <a:gd name="T4" fmla="*/ 137 w 296"/>
                  <a:gd name="T5" fmla="*/ 590 h 5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96" h="590">
                    <a:moveTo>
                      <a:pt x="0" y="0"/>
                    </a:moveTo>
                    <a:cubicBezTo>
                      <a:pt x="125" y="42"/>
                      <a:pt x="250" y="84"/>
                      <a:pt x="273" y="182"/>
                    </a:cubicBezTo>
                    <a:cubicBezTo>
                      <a:pt x="296" y="280"/>
                      <a:pt x="216" y="435"/>
                      <a:pt x="137" y="590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未知"/>
              <p:cNvSpPr/>
              <p:nvPr/>
            </p:nvSpPr>
            <p:spPr bwMode="auto">
              <a:xfrm>
                <a:off x="0" y="688"/>
                <a:ext cx="341" cy="651"/>
              </a:xfrm>
              <a:custGeom>
                <a:avLst/>
                <a:gdLst>
                  <a:gd name="T0" fmla="*/ 341 w 341"/>
                  <a:gd name="T1" fmla="*/ 16 h 651"/>
                  <a:gd name="T2" fmla="*/ 23 w 341"/>
                  <a:gd name="T3" fmla="*/ 106 h 651"/>
                  <a:gd name="T4" fmla="*/ 205 w 341"/>
                  <a:gd name="T5" fmla="*/ 651 h 65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1" h="651">
                    <a:moveTo>
                      <a:pt x="341" y="16"/>
                    </a:moveTo>
                    <a:cubicBezTo>
                      <a:pt x="193" y="8"/>
                      <a:pt x="46" y="0"/>
                      <a:pt x="23" y="106"/>
                    </a:cubicBezTo>
                    <a:cubicBezTo>
                      <a:pt x="0" y="212"/>
                      <a:pt x="102" y="431"/>
                      <a:pt x="205" y="651"/>
                    </a:cubicBezTo>
                  </a:path>
                </a:pathLst>
              </a:custGeom>
              <a:noFill/>
              <a:ln w="38100" cmpd="sng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Group 18"/>
            <p:cNvGrpSpPr/>
            <p:nvPr/>
          </p:nvGrpSpPr>
          <p:grpSpPr bwMode="auto">
            <a:xfrm>
              <a:off x="6335713" y="3831167"/>
              <a:ext cx="1873250" cy="2296584"/>
              <a:chOff x="0" y="0"/>
              <a:chExt cx="1406" cy="1293"/>
            </a:xfrm>
          </p:grpSpPr>
          <p:sp>
            <p:nvSpPr>
              <p:cNvPr id="13" name="Line 19"/>
              <p:cNvSpPr>
                <a:spLocks noChangeShapeType="1"/>
              </p:cNvSpPr>
              <p:nvPr/>
            </p:nvSpPr>
            <p:spPr bwMode="auto">
              <a:xfrm flipH="1">
                <a:off x="23" y="0"/>
                <a:ext cx="1315" cy="1293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Line 20"/>
              <p:cNvSpPr>
                <a:spLocks noChangeShapeType="1"/>
              </p:cNvSpPr>
              <p:nvPr/>
            </p:nvSpPr>
            <p:spPr bwMode="auto">
              <a:xfrm>
                <a:off x="0" y="68"/>
                <a:ext cx="1406" cy="120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utoUpdateAnimBg="0"/>
      <p:bldP spid="6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952</Words>
  <Application>Microsoft Office PowerPoint</Application>
  <PresentationFormat>自定义</PresentationFormat>
  <Paragraphs>155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77</cp:revision>
  <dcterms:created xsi:type="dcterms:W3CDTF">2019-04-02T02:49:00Z</dcterms:created>
  <dcterms:modified xsi:type="dcterms:W3CDTF">2019-10-25T01:32:50Z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