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6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56377-91ED-4659-8B4B-43BC3F71358D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248C1-8EC3-4A12-A436-67C27E3D5D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592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F1185FD-8EC2-42E4-B06F-F9678EC9CDE6}" type="slidenum">
              <a:rPr lang="zh-CN" altLang="en-US">
                <a:solidFill>
                  <a:prstClr val="black"/>
                </a:solidFill>
              </a:rPr>
              <a:pPr eaLnBrk="1" hangingPunct="1"/>
              <a:t>14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494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84AF-6C93-4098-95CC-598E104B0708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EACB-0E41-410E-847E-9DEC2779AD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568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84AF-6C93-4098-95CC-598E104B0708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EACB-0E41-410E-847E-9DEC2779AD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70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84AF-6C93-4098-95CC-598E104B0708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EACB-0E41-410E-847E-9DEC2779AD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6350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A70C7-B435-4CAC-8335-B3C51D8EB01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660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00FD1-2D56-4B7C-961A-4281DEABBBF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70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6F71F-89E0-4444-B113-902B592EFA0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419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B2608-9407-4BE4-AA47-E9B1006EBC1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414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FD7743-CBD5-4581-AF9D-9666E3C91C1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31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D04C4E-3E5D-45BA-9232-8AED480E07C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85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F72909-C4F4-44A2-AC9E-74831C6C0D6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22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8CCBE3-6F69-4B3C-B5AA-85F0EBCBDC5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71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84AF-6C93-4098-95CC-598E104B0708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EACB-0E41-410E-847E-9DEC2779AD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258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64A06-2A1B-442F-B0AA-F47739ED8C6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43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CB3AB3-A6C6-420E-8154-93C236FF659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763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BE228-C8FF-4E5C-ADE6-EA8B6997FA9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048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9BC4F-CB66-49FD-8488-F0A2A767E18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957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84AF-6C93-4098-95CC-598E104B0708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EACB-0E41-410E-847E-9DEC2779AD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208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84AF-6C93-4098-95CC-598E104B0708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EACB-0E41-410E-847E-9DEC2779AD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81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84AF-6C93-4098-95CC-598E104B0708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EACB-0E41-410E-847E-9DEC2779AD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01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84AF-6C93-4098-95CC-598E104B0708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EACB-0E41-410E-847E-9DEC2779AD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13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84AF-6C93-4098-95CC-598E104B0708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EACB-0E41-410E-847E-9DEC2779AD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55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84AF-6C93-4098-95CC-598E104B0708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EACB-0E41-410E-847E-9DEC2779AD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69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84AF-6C93-4098-95CC-598E104B0708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EACB-0E41-410E-847E-9DEC2779AD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346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E84AF-6C93-4098-95CC-598E104B0708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FEACB-0E41-410E-847E-9DEC2779AD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19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7D080D-F1A4-4959-82E0-44FEE3D1D9F5}" type="slidenum">
              <a:rPr lang="en-US" altLang="zh-CN">
                <a:solidFill>
                  <a:srgbClr val="000000"/>
                </a:solidFill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198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7.wmf"/><Relationship Id="rId4" Type="http://schemas.openxmlformats.org/officeDocument/2006/relationships/image" Target="../media/image24.png"/><Relationship Id="rId9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9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1" name="Group 3"/>
            <p:cNvGrpSpPr>
              <a:grpSpLocks/>
            </p:cNvGrpSpPr>
            <p:nvPr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9700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701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702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3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007"/>
                  <a:gd name="T172" fmla="*/ 0 h 2085"/>
                  <a:gd name="T173" fmla="*/ 3007 w 3007"/>
                  <a:gd name="T174" fmla="*/ 2085 h 208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9704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9705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33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39 h 1906"/>
                <a:gd name="T4" fmla="*/ 5830 w 5740"/>
                <a:gd name="T5" fmla="*/ 1339 h 1906"/>
                <a:gd name="T6" fmla="*/ 583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40"/>
                <a:gd name="T19" fmla="*/ 0 h 1906"/>
                <a:gd name="T20" fmla="*/ 5740 w 5740"/>
                <a:gd name="T21" fmla="*/ 1906 h 19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3" imgW="12190476" imgH="9142857" progId="Photoshop.Image.7">
                  <p:embed/>
                </p:oleObj>
              </mc:Choice>
              <mc:Fallback>
                <p:oleObj name="Image" r:id="rId3" imgW="12190476" imgH="9142857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9" name="WordArt 13"/>
          <p:cNvSpPr>
            <a:spLocks noChangeArrowheads="1" noChangeShapeType="1" noTextEdit="1"/>
          </p:cNvSpPr>
          <p:nvPr/>
        </p:nvSpPr>
        <p:spPr bwMode="auto">
          <a:xfrm>
            <a:off x="990600" y="1752600"/>
            <a:ext cx="7343775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kern="10">
                <a:ln w="317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7C8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"/>
                <a:cs typeface="+mn-ea"/>
              </a:rPr>
              <a:t>17.3</a:t>
            </a:r>
            <a:r>
              <a:rPr lang="zh-CN" altLang="en-US" sz="3200" kern="10">
                <a:ln w="317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7C8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"/>
                <a:cs typeface="+mn-ea"/>
              </a:rPr>
              <a:t>电阻的测量</a:t>
            </a:r>
          </a:p>
        </p:txBody>
      </p:sp>
      <p:sp>
        <p:nvSpPr>
          <p:cNvPr id="1029" name="Line 16"/>
          <p:cNvSpPr>
            <a:spLocks noChangeShapeType="1"/>
          </p:cNvSpPr>
          <p:nvPr/>
        </p:nvSpPr>
        <p:spPr bwMode="auto">
          <a:xfrm>
            <a:off x="1331913" y="3429000"/>
            <a:ext cx="7993062" cy="0"/>
          </a:xfrm>
          <a:prstGeom prst="line">
            <a:avLst/>
          </a:prstGeom>
          <a:noFill/>
          <a:ln w="28575" cap="rnd">
            <a:solidFill>
              <a:schemeClr val="folHlink"/>
            </a:solidFill>
            <a:prstDash val="sysDot"/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030" name="Text Box 19"/>
          <p:cNvSpPr txBox="1">
            <a:spLocks noChangeArrowheads="1"/>
          </p:cNvSpPr>
          <p:nvPr/>
        </p:nvSpPr>
        <p:spPr bwMode="auto">
          <a:xfrm>
            <a:off x="1279525" y="5383213"/>
            <a:ext cx="443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940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图片 1" descr="读书2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145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838200" y="3581400"/>
            <a:ext cx="800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2.</a:t>
            </a:r>
            <a:r>
              <a:rPr lang="zh-CN" altLang="en-US" sz="3200" b="1">
                <a:solidFill>
                  <a:srgbClr val="000000"/>
                </a:solidFill>
              </a:rPr>
              <a:t>可以求三次电阻的平均值吗？为什么？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838200" y="2362200"/>
            <a:ext cx="8077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3300"/>
                </a:solidFill>
              </a:rPr>
              <a:t>小灯泡的电阻不是一个定值，随温度的升高而增大。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838200" y="4419600"/>
            <a:ext cx="8077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3300"/>
                </a:solidFill>
              </a:rPr>
              <a:t>不可以求平均值。因为小灯泡的电阻不是一个定值。</a:t>
            </a:r>
          </a:p>
        </p:txBody>
      </p:sp>
      <p:sp>
        <p:nvSpPr>
          <p:cNvPr id="45064" name="Text Box 6"/>
          <p:cNvSpPr txBox="1">
            <a:spLocks noChangeArrowheads="1"/>
          </p:cNvSpPr>
          <p:nvPr/>
        </p:nvSpPr>
        <p:spPr bwMode="auto">
          <a:xfrm>
            <a:off x="2209800" y="762000"/>
            <a:ext cx="556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1.</a:t>
            </a:r>
            <a:r>
              <a:rPr lang="zh-CN" altLang="en-US" sz="3200" b="1">
                <a:solidFill>
                  <a:srgbClr val="000000"/>
                </a:solidFill>
              </a:rPr>
              <a:t>小灯泡的电阻是定值吗？</a:t>
            </a:r>
          </a:p>
        </p:txBody>
      </p:sp>
    </p:spTree>
    <p:extLst>
      <p:ext uri="{BB962C8B-B14F-4D97-AF65-F5344CB8AC3E}">
        <p14:creationId xmlns:p14="http://schemas.microsoft.com/office/powerpoint/2010/main" val="313109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09600" y="228600"/>
          <a:ext cx="8115300" cy="573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图表" r:id="rId3" imgW="8115149" imgH="5734163" progId="MSGraph.Chart.8">
                  <p:embed/>
                </p:oleObj>
              </mc:Choice>
              <mc:Fallback>
                <p:oleObj name="图表" r:id="rId3" imgW="8115149" imgH="5734163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8600"/>
                        <a:ext cx="8115300" cy="573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235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81000" y="2274888"/>
            <a:ext cx="81534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1301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ea typeface="楷体_GB2312" pitchFamily="49" charset="-122"/>
              </a:rPr>
              <a:t>1</a:t>
            </a:r>
            <a:r>
              <a:rPr lang="zh-CN" altLang="en-US" sz="3200" b="1">
                <a:solidFill>
                  <a:srgbClr val="000000"/>
                </a:solidFill>
                <a:ea typeface="楷体_GB2312" pitchFamily="49" charset="-122"/>
              </a:rPr>
              <a:t>、实验目的：用</a:t>
            </a:r>
            <a:r>
              <a:rPr lang="zh-CN" altLang="en-US" sz="3200" b="1">
                <a:solidFill>
                  <a:srgbClr val="FF0000"/>
                </a:solidFill>
                <a:ea typeface="楷体_GB2312" pitchFamily="49" charset="-122"/>
              </a:rPr>
              <a:t>伏安法</a:t>
            </a:r>
            <a:r>
              <a:rPr lang="zh-CN" altLang="en-US" sz="3200" b="1">
                <a:solidFill>
                  <a:srgbClr val="000000"/>
                </a:solidFill>
                <a:ea typeface="楷体_GB2312" pitchFamily="49" charset="-122"/>
              </a:rPr>
              <a:t>测量电阻。</a:t>
            </a:r>
            <a:endParaRPr lang="en-US" altLang="zh-CN" sz="3200" b="1">
              <a:solidFill>
                <a:srgbClr val="000000"/>
              </a:solidFill>
              <a:ea typeface="楷体_GB2312" pitchFamily="49" charset="-12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ea typeface="楷体_GB2312" pitchFamily="49" charset="-122"/>
              </a:rPr>
              <a:t>2</a:t>
            </a:r>
            <a:r>
              <a:rPr lang="zh-CN" altLang="en-US" sz="3200" b="1">
                <a:solidFill>
                  <a:srgbClr val="000000"/>
                </a:solidFill>
                <a:ea typeface="楷体_GB2312" pitchFamily="49" charset="-122"/>
              </a:rPr>
              <a:t>、原理。</a:t>
            </a:r>
            <a:r>
              <a:rPr lang="en-US" altLang="zh-CN" sz="3200" b="1">
                <a:solidFill>
                  <a:srgbClr val="FF0000"/>
                </a:solidFill>
                <a:ea typeface="楷体_GB2312" pitchFamily="49" charset="-122"/>
              </a:rPr>
              <a:t>R=U/I</a:t>
            </a:r>
            <a:endParaRPr lang="zh-CN" altLang="en-US" sz="3200" b="1">
              <a:solidFill>
                <a:srgbClr val="FF0000"/>
              </a:solidFill>
              <a:ea typeface="楷体_GB2312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ea typeface="楷体_GB2312" pitchFamily="49" charset="-122"/>
              </a:rPr>
              <a:t>3</a:t>
            </a:r>
            <a:r>
              <a:rPr lang="zh-CN" altLang="en-US" sz="3200" b="1">
                <a:solidFill>
                  <a:srgbClr val="000000"/>
                </a:solidFill>
                <a:ea typeface="楷体_GB2312" pitchFamily="49" charset="-122"/>
              </a:rPr>
              <a:t>、在这个实验中滑动变阻器的作用主要是改变</a:t>
            </a:r>
            <a:r>
              <a:rPr lang="zh-CN" altLang="en-US" sz="3200" b="1">
                <a:solidFill>
                  <a:srgbClr val="FF0000"/>
                </a:solidFill>
                <a:ea typeface="楷体_GB2312" pitchFamily="49" charset="-122"/>
              </a:rPr>
              <a:t>电阻两端的电压与电流</a:t>
            </a:r>
            <a:r>
              <a:rPr lang="zh-CN" altLang="en-US" sz="3200" b="1">
                <a:solidFill>
                  <a:srgbClr val="000000"/>
                </a:solidFill>
                <a:ea typeface="楷体_GB2312" pitchFamily="49" charset="-122"/>
              </a:rPr>
              <a:t>，以便</a:t>
            </a:r>
            <a:r>
              <a:rPr lang="zh-CN" altLang="en-US" sz="3200" b="1">
                <a:solidFill>
                  <a:srgbClr val="FF0000"/>
                </a:solidFill>
                <a:ea typeface="楷体_GB2312" pitchFamily="49" charset="-122"/>
              </a:rPr>
              <a:t>多测几组</a:t>
            </a:r>
            <a:r>
              <a:rPr lang="zh-CN" altLang="en-US" sz="3200" b="1">
                <a:solidFill>
                  <a:srgbClr val="000000"/>
                </a:solidFill>
                <a:ea typeface="楷体_GB2312" pitchFamily="49" charset="-122"/>
              </a:rPr>
              <a:t>数据，观察在不同电压下，</a:t>
            </a:r>
            <a:r>
              <a:rPr lang="zh-CN" altLang="en-US" sz="3200" b="1">
                <a:solidFill>
                  <a:srgbClr val="FF0000"/>
                </a:solidFill>
                <a:ea typeface="楷体_GB2312" pitchFamily="49" charset="-122"/>
              </a:rPr>
              <a:t>电阻</a:t>
            </a:r>
            <a:r>
              <a:rPr lang="zh-CN" altLang="en-US" sz="3200" b="1">
                <a:solidFill>
                  <a:srgbClr val="000000"/>
                </a:solidFill>
                <a:ea typeface="楷体_GB2312" pitchFamily="49" charset="-122"/>
              </a:rPr>
              <a:t>的变化规律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200" b="1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17411" name="WordArt 5"/>
          <p:cNvSpPr>
            <a:spLocks noChangeArrowheads="1" noChangeShapeType="1" noTextEdit="1"/>
          </p:cNvSpPr>
          <p:nvPr/>
        </p:nvSpPr>
        <p:spPr bwMode="auto">
          <a:xfrm>
            <a:off x="2743200" y="304800"/>
            <a:ext cx="2209800" cy="838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886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我学会了</a:t>
            </a:r>
          </a:p>
        </p:txBody>
      </p:sp>
    </p:spTree>
    <p:extLst>
      <p:ext uri="{BB962C8B-B14F-4D97-AF65-F5344CB8AC3E}">
        <p14:creationId xmlns:p14="http://schemas.microsoft.com/office/powerpoint/2010/main" val="282040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>
            <a:spLocks noChangeArrowheads="1"/>
          </p:cNvSpPr>
          <p:nvPr>
            <p:ph type="title"/>
          </p:nvPr>
        </p:nvSpPr>
        <p:spPr>
          <a:xfrm>
            <a:off x="381000" y="685800"/>
            <a:ext cx="8305800" cy="1828800"/>
          </a:xfrm>
          <a:noFill/>
        </p:spPr>
        <p:txBody>
          <a:bodyPr/>
          <a:lstStyle/>
          <a:p>
            <a:pPr algn="just" eaLnBrk="1" hangingPunct="1">
              <a:spcBef>
                <a:spcPct val="50000"/>
              </a:spcBef>
            </a:pPr>
            <a:r>
              <a:rPr kumimoji="1" lang="en-US" altLang="zh-CN" sz="3200" b="1" smtClean="0">
                <a:solidFill>
                  <a:schemeClr val="tx1"/>
                </a:solidFill>
                <a:ea typeface="宋体" panose="02010600030101010101" pitchFamily="2" charset="-122"/>
              </a:rPr>
              <a:t>1</a:t>
            </a:r>
            <a:r>
              <a:rPr kumimoji="1" lang="zh-CN" altLang="en-US" sz="3200" b="1" smtClean="0">
                <a:solidFill>
                  <a:schemeClr val="tx1"/>
                </a:solidFill>
                <a:ea typeface="宋体" panose="02010600030101010101" pitchFamily="2" charset="-122"/>
              </a:rPr>
              <a:t>．用电压表和电流表测电阻时，它的依据是</a:t>
            </a:r>
            <a:r>
              <a:rPr kumimoji="1" lang="en-US" altLang="zh-CN" sz="3200" b="1" smtClean="0">
                <a:solidFill>
                  <a:schemeClr val="tx1"/>
                </a:solidFill>
                <a:ea typeface="宋体" panose="02010600030101010101" pitchFamily="2" charset="-122"/>
              </a:rPr>
              <a:t>_____</a:t>
            </a:r>
            <a:r>
              <a:rPr kumimoji="1" lang="zh-CN" altLang="en-US" sz="3200" b="1" smtClean="0">
                <a:solidFill>
                  <a:schemeClr val="tx1"/>
                </a:solidFill>
                <a:ea typeface="宋体" panose="02010600030101010101" pitchFamily="2" charset="-122"/>
              </a:rPr>
              <a:t>；已知电压表和电流表示数如图所示，则电压表读数是</a:t>
            </a:r>
            <a:r>
              <a:rPr kumimoji="1" lang="en-US" altLang="zh-CN" sz="3200" b="1" smtClean="0">
                <a:solidFill>
                  <a:schemeClr val="tx1"/>
                </a:solidFill>
                <a:ea typeface="宋体" panose="02010600030101010101" pitchFamily="2" charset="-122"/>
              </a:rPr>
              <a:t>_____</a:t>
            </a:r>
            <a:r>
              <a:rPr kumimoji="1" lang="zh-CN" altLang="en-US" sz="3200" b="1" smtClean="0">
                <a:solidFill>
                  <a:schemeClr val="tx1"/>
                </a:solidFill>
                <a:ea typeface="宋体" panose="02010600030101010101" pitchFamily="2" charset="-122"/>
              </a:rPr>
              <a:t>，电流表读数是</a:t>
            </a:r>
            <a:r>
              <a:rPr kumimoji="1" lang="en-US" altLang="zh-CN" sz="3200" b="1" smtClean="0">
                <a:solidFill>
                  <a:schemeClr val="tx1"/>
                </a:solidFill>
                <a:ea typeface="宋体" panose="02010600030101010101" pitchFamily="2" charset="-122"/>
              </a:rPr>
              <a:t>_____</a:t>
            </a:r>
            <a:r>
              <a:rPr kumimoji="1" lang="zh-CN" altLang="en-US" sz="3200" b="1" smtClean="0">
                <a:solidFill>
                  <a:schemeClr val="tx1"/>
                </a:solidFill>
                <a:ea typeface="宋体" panose="02010600030101010101" pitchFamily="2" charset="-122"/>
              </a:rPr>
              <a:t>，被测电阻是</a:t>
            </a:r>
            <a:r>
              <a:rPr kumimoji="1" lang="en-US" altLang="zh-CN" sz="3200" b="1" smtClean="0">
                <a:solidFill>
                  <a:schemeClr val="tx1"/>
                </a:solidFill>
                <a:ea typeface="宋体" panose="02010600030101010101" pitchFamily="2" charset="-122"/>
              </a:rPr>
              <a:t>_____</a:t>
            </a:r>
            <a:r>
              <a:rPr kumimoji="1" lang="zh-CN" altLang="en-US" sz="3200" b="1" smtClean="0">
                <a:solidFill>
                  <a:schemeClr val="tx1"/>
                </a:solidFill>
                <a:ea typeface="宋体" panose="02010600030101010101" pitchFamily="2" charset="-122"/>
              </a:rPr>
              <a:t>。</a:t>
            </a:r>
          </a:p>
        </p:txBody>
      </p:sp>
      <p:pic>
        <p:nvPicPr>
          <p:cNvPr id="18435" name="Picture 5" descr="000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2895600"/>
            <a:ext cx="7086600" cy="2746375"/>
          </a:xfrm>
          <a:noFill/>
        </p:spPr>
      </p:pic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1447800" y="11430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381000" y="1066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</a:rPr>
              <a:t>R=U</a:t>
            </a:r>
            <a:r>
              <a:rPr lang="zh-CN" altLang="en-US" sz="2400" b="1">
                <a:solidFill>
                  <a:srgbClr val="FF0000"/>
                </a:solidFill>
              </a:rPr>
              <a:t>／</a:t>
            </a:r>
            <a:r>
              <a:rPr lang="en-US" altLang="zh-CN" sz="2400" b="1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8438" name="Text Box 11"/>
          <p:cNvSpPr txBox="1">
            <a:spLocks noChangeArrowheads="1"/>
          </p:cNvSpPr>
          <p:nvPr/>
        </p:nvSpPr>
        <p:spPr bwMode="auto">
          <a:xfrm>
            <a:off x="6400800" y="16002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8439" name="Text Box 12"/>
          <p:cNvSpPr txBox="1">
            <a:spLocks noChangeArrowheads="1"/>
          </p:cNvSpPr>
          <p:nvPr/>
        </p:nvSpPr>
        <p:spPr bwMode="auto">
          <a:xfrm>
            <a:off x="517525" y="25368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8440" name="Text Box 13"/>
          <p:cNvSpPr txBox="1">
            <a:spLocks noChangeArrowheads="1"/>
          </p:cNvSpPr>
          <p:nvPr/>
        </p:nvSpPr>
        <p:spPr bwMode="auto">
          <a:xfrm>
            <a:off x="6537325" y="1546225"/>
            <a:ext cx="1463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3962400" y="1600200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0000"/>
                </a:solidFill>
              </a:rPr>
              <a:t>１</a:t>
            </a:r>
            <a:r>
              <a:rPr lang="en-US" altLang="zh-CN" sz="3200" b="1">
                <a:solidFill>
                  <a:srgbClr val="FF0000"/>
                </a:solidFill>
              </a:rPr>
              <a:t>.</a:t>
            </a:r>
            <a:r>
              <a:rPr lang="zh-CN" altLang="en-US" sz="3200" b="1">
                <a:solidFill>
                  <a:srgbClr val="FF0000"/>
                </a:solidFill>
              </a:rPr>
              <a:t>２Ｖ</a:t>
            </a:r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0" y="20574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</a:rPr>
              <a:t>０</a:t>
            </a:r>
            <a:r>
              <a:rPr lang="en-US" altLang="zh-CN" sz="2800" b="1">
                <a:solidFill>
                  <a:srgbClr val="FF0000"/>
                </a:solidFill>
              </a:rPr>
              <a:t>.</a:t>
            </a:r>
            <a:r>
              <a:rPr lang="zh-CN" altLang="en-US" sz="2800" b="1">
                <a:solidFill>
                  <a:srgbClr val="FF0000"/>
                </a:solidFill>
              </a:rPr>
              <a:t>４８Ａ</a:t>
            </a:r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4038600" y="2057400"/>
            <a:ext cx="190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0000"/>
                </a:solidFill>
              </a:rPr>
              <a:t>２</a:t>
            </a:r>
            <a:r>
              <a:rPr lang="en-US" altLang="zh-CN" sz="3200" b="1">
                <a:solidFill>
                  <a:srgbClr val="FF0000"/>
                </a:solidFill>
              </a:rPr>
              <a:t>.</a:t>
            </a:r>
            <a:r>
              <a:rPr lang="zh-CN" altLang="en-US" sz="3200" b="1">
                <a:solidFill>
                  <a:srgbClr val="FF0000"/>
                </a:solidFill>
              </a:rPr>
              <a:t>５</a:t>
            </a:r>
            <a:r>
              <a:rPr lang="en-US" altLang="zh-CN" sz="3200" b="1">
                <a:solidFill>
                  <a:srgbClr val="FF0000"/>
                </a:solidFill>
              </a:rPr>
              <a:t>Ω</a:t>
            </a:r>
          </a:p>
        </p:txBody>
      </p:sp>
      <p:grpSp>
        <p:nvGrpSpPr>
          <p:cNvPr id="18444" name="Group 15"/>
          <p:cNvGrpSpPr>
            <a:grpSpLocks/>
          </p:cNvGrpSpPr>
          <p:nvPr/>
        </p:nvGrpSpPr>
        <p:grpSpPr bwMode="auto">
          <a:xfrm>
            <a:off x="0" y="3962400"/>
            <a:ext cx="2667000" cy="2895600"/>
            <a:chOff x="0" y="2688"/>
            <a:chExt cx="1200" cy="1632"/>
          </a:xfrm>
        </p:grpSpPr>
        <p:pic>
          <p:nvPicPr>
            <p:cNvPr id="18445" name="Picture 13" descr="课件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49"/>
              <a:ext cx="1200" cy="1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6" name="WordArt 14"/>
            <p:cNvSpPr>
              <a:spLocks noChangeArrowheads="1" noChangeShapeType="1" noTextEdit="1"/>
            </p:cNvSpPr>
            <p:nvPr/>
          </p:nvSpPr>
          <p:spPr bwMode="auto">
            <a:xfrm rot="5400000">
              <a:off x="48" y="2832"/>
              <a:ext cx="576" cy="288"/>
            </a:xfrm>
            <a:prstGeom prst="rect">
              <a:avLst/>
            </a:prstGeom>
          </p:spPr>
          <p:txBody>
            <a:bodyPr vert="eaVert"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Front">
                  <a:rot lat="20639995" lon="20699994" rev="0"/>
                </a:camera>
                <a:lightRig rig="legacyNormal3" dir="l"/>
              </a:scene3d>
              <a:sp3d extrusionH="201600" prstMaterial="legacyPlastic">
                <a:extrusionClr>
                  <a:srgbClr val="FF9966"/>
                </a:extrusionClr>
                <a:contourClr>
                  <a:srgbClr val="CC0000"/>
                </a:contourClr>
              </a:sp3d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 kern="10">
                  <a:ln w="9525">
                    <a:round/>
                    <a:headEnd/>
                    <a:tailEnd/>
                  </a:ln>
                  <a:solidFill>
                    <a:srgbClr val="CC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练习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522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/>
      <p:bldP spid="594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>
            <a:spLocks noChangeArrowheads="1"/>
          </p:cNvSpPr>
          <p:nvPr>
            <p:ph type="title"/>
          </p:nvPr>
        </p:nvSpPr>
        <p:spPr>
          <a:xfrm>
            <a:off x="457200" y="457200"/>
            <a:ext cx="8001000" cy="2743200"/>
          </a:xfrm>
          <a:noFill/>
        </p:spPr>
        <p:txBody>
          <a:bodyPr/>
          <a:lstStyle/>
          <a:p>
            <a:pPr algn="just" eaLnBrk="1" hangingPunct="1">
              <a:spcBef>
                <a:spcPct val="50000"/>
              </a:spcBef>
            </a:pPr>
            <a:r>
              <a:rPr kumimoji="1" lang="en-US" altLang="zh-CN" sz="3200" b="1" smtClean="0">
                <a:solidFill>
                  <a:schemeClr val="tx1"/>
                </a:solidFill>
                <a:ea typeface="宋体" panose="02010600030101010101" pitchFamily="2" charset="-122"/>
              </a:rPr>
              <a:t>2</a:t>
            </a:r>
            <a:r>
              <a:rPr kumimoji="1" lang="zh-CN" altLang="en-US" sz="3200" b="1" smtClean="0">
                <a:solidFill>
                  <a:schemeClr val="tx1"/>
                </a:solidFill>
                <a:ea typeface="宋体" panose="02010600030101010101" pitchFamily="2" charset="-122"/>
              </a:rPr>
              <a:t>．一个正常工作电压为</a:t>
            </a:r>
            <a:r>
              <a:rPr kumimoji="1" lang="en-US" altLang="zh-CN" sz="3200" b="1" smtClean="0">
                <a:solidFill>
                  <a:schemeClr val="tx1"/>
                </a:solidFill>
                <a:ea typeface="宋体" panose="02010600030101010101" pitchFamily="2" charset="-122"/>
              </a:rPr>
              <a:t>3.8V</a:t>
            </a:r>
            <a:r>
              <a:rPr kumimoji="1" lang="zh-CN" altLang="en-US" sz="3200" b="1" smtClean="0">
                <a:solidFill>
                  <a:schemeClr val="tx1"/>
                </a:solidFill>
                <a:ea typeface="宋体" panose="02010600030101010101" pitchFamily="2" charset="-122"/>
              </a:rPr>
              <a:t>的小灯泡，小明在</a:t>
            </a:r>
            <a:r>
              <a:rPr kumimoji="1" lang="en-US" altLang="zh-CN" sz="3200" b="1" smtClean="0">
                <a:solidFill>
                  <a:schemeClr val="tx1"/>
                </a:solidFill>
                <a:ea typeface="宋体" panose="02010600030101010101" pitchFamily="2" charset="-122"/>
              </a:rPr>
              <a:t>1.2V</a:t>
            </a:r>
            <a:r>
              <a:rPr kumimoji="1" lang="zh-CN" altLang="en-US" sz="3200" b="1" smtClean="0">
                <a:solidFill>
                  <a:schemeClr val="tx1"/>
                </a:solidFill>
                <a:ea typeface="宋体" panose="02010600030101010101" pitchFamily="2" charset="-122"/>
              </a:rPr>
              <a:t>下测出它的电阻，接着又将灯泡两端电压调到</a:t>
            </a:r>
            <a:r>
              <a:rPr kumimoji="1" lang="en-US" altLang="zh-CN" sz="3200" b="1" smtClean="0">
                <a:solidFill>
                  <a:schemeClr val="tx1"/>
                </a:solidFill>
                <a:ea typeface="宋体" panose="02010600030101010101" pitchFamily="2" charset="-122"/>
              </a:rPr>
              <a:t>3</a:t>
            </a:r>
            <a:r>
              <a:rPr kumimoji="1" lang="zh-CN" altLang="en-US" sz="3200" b="1" smtClean="0">
                <a:solidFill>
                  <a:schemeClr val="tx1"/>
                </a:solidFill>
                <a:ea typeface="宋体" panose="02010600030101010101" pitchFamily="2" charset="-122"/>
              </a:rPr>
              <a:t>．</a:t>
            </a:r>
            <a:r>
              <a:rPr kumimoji="1" lang="en-US" altLang="zh-CN" sz="3200" b="1" smtClean="0">
                <a:solidFill>
                  <a:schemeClr val="tx1"/>
                </a:solidFill>
                <a:ea typeface="宋体" panose="02010600030101010101" pitchFamily="2" charset="-122"/>
              </a:rPr>
              <a:t>8V</a:t>
            </a:r>
            <a:r>
              <a:rPr kumimoji="1" lang="zh-CN" altLang="en-US" sz="3200" b="1" smtClean="0">
                <a:solidFill>
                  <a:schemeClr val="tx1"/>
                </a:solidFill>
                <a:ea typeface="宋体" panose="02010600030101010101" pitchFamily="2" charset="-122"/>
              </a:rPr>
              <a:t>测出其电阻，小明发现后一次电阻比第一次大</a:t>
            </a:r>
            <a:r>
              <a:rPr kumimoji="1" lang="zh-CN" altLang="en-US" sz="3200" b="1" smtClean="0">
                <a:ea typeface="宋体" panose="02010600030101010101" pitchFamily="2" charset="-122"/>
              </a:rPr>
              <a:t>得多，这是因为</a:t>
            </a:r>
            <a:r>
              <a:rPr kumimoji="1" lang="en-US" altLang="zh-CN" sz="3200" b="1" smtClean="0">
                <a:ea typeface="宋体" panose="02010600030101010101" pitchFamily="2" charset="-122"/>
              </a:rPr>
              <a:t/>
            </a:r>
            <a:br>
              <a:rPr kumimoji="1" lang="en-US" altLang="zh-CN" sz="3200" b="1" smtClean="0">
                <a:ea typeface="宋体" panose="02010600030101010101" pitchFamily="2" charset="-122"/>
              </a:rPr>
            </a:br>
            <a:endParaRPr kumimoji="1" lang="zh-CN" altLang="en-US" sz="3200" smtClean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609600" y="2895600"/>
            <a:ext cx="74676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200" b="1">
                <a:solidFill>
                  <a:srgbClr val="000000"/>
                </a:solidFill>
              </a:rPr>
              <a:t>A</a:t>
            </a:r>
            <a:r>
              <a:rPr kumimoji="1" lang="zh-CN" altLang="en-US" sz="3200" b="1">
                <a:solidFill>
                  <a:srgbClr val="000000"/>
                </a:solidFill>
              </a:rPr>
              <a:t>．实验方法不对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CN" sz="32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200" b="1">
                <a:solidFill>
                  <a:srgbClr val="000000"/>
                </a:solidFill>
              </a:rPr>
              <a:t>B</a:t>
            </a:r>
            <a:r>
              <a:rPr kumimoji="1" lang="zh-CN" altLang="en-US" sz="3200" b="1">
                <a:solidFill>
                  <a:srgbClr val="000000"/>
                </a:solidFill>
              </a:rPr>
              <a:t>．实验误差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>
                <a:solidFill>
                  <a:srgbClr val="000000"/>
                </a:solidFill>
              </a:rPr>
              <a:t>    </a:t>
            </a:r>
            <a:endParaRPr kumimoji="1" lang="en-US" altLang="zh-CN" sz="32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200" b="1">
                <a:solidFill>
                  <a:srgbClr val="000000"/>
                </a:solidFill>
              </a:rPr>
              <a:t>C</a:t>
            </a:r>
            <a:r>
              <a:rPr kumimoji="1" lang="zh-CN" altLang="en-US" sz="3200" b="1">
                <a:solidFill>
                  <a:srgbClr val="000000"/>
                </a:solidFill>
              </a:rPr>
              <a:t>．导体的电阻跟温度有关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>
                <a:solidFill>
                  <a:srgbClr val="000000"/>
                </a:solidFill>
              </a:rPr>
              <a:t>    </a:t>
            </a:r>
            <a:endParaRPr kumimoji="1" lang="en-US" altLang="zh-CN" sz="32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200" b="1">
                <a:solidFill>
                  <a:srgbClr val="000000"/>
                </a:solidFill>
              </a:rPr>
              <a:t>D</a:t>
            </a:r>
            <a:r>
              <a:rPr kumimoji="1" lang="zh-CN" altLang="en-US" sz="3200" b="1">
                <a:solidFill>
                  <a:srgbClr val="000000"/>
                </a:solidFill>
              </a:rPr>
              <a:t>．实验错误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zh-CN" sz="3200" b="1">
              <a:solidFill>
                <a:srgbClr val="000000"/>
              </a:solidFill>
            </a:endParaRP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762000" y="4724400"/>
            <a:ext cx="1219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6600">
                <a:solidFill>
                  <a:srgbClr val="FF0000"/>
                </a:solidFill>
              </a:rPr>
              <a:t>√</a:t>
            </a:r>
          </a:p>
        </p:txBody>
      </p:sp>
      <p:grpSp>
        <p:nvGrpSpPr>
          <p:cNvPr id="19461" name="Group 6"/>
          <p:cNvGrpSpPr>
            <a:grpSpLocks/>
          </p:cNvGrpSpPr>
          <p:nvPr/>
        </p:nvGrpSpPr>
        <p:grpSpPr bwMode="auto">
          <a:xfrm>
            <a:off x="6934200" y="3886200"/>
            <a:ext cx="1905000" cy="2590800"/>
            <a:chOff x="0" y="2688"/>
            <a:chExt cx="1200" cy="1632"/>
          </a:xfrm>
        </p:grpSpPr>
        <p:pic>
          <p:nvPicPr>
            <p:cNvPr id="19462" name="Picture 7" descr="课件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49"/>
              <a:ext cx="1200" cy="1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3" name="WordArt 8"/>
            <p:cNvSpPr>
              <a:spLocks noChangeArrowheads="1" noChangeShapeType="1" noTextEdit="1"/>
            </p:cNvSpPr>
            <p:nvPr/>
          </p:nvSpPr>
          <p:spPr bwMode="auto">
            <a:xfrm rot="5400000">
              <a:off x="48" y="2832"/>
              <a:ext cx="576" cy="288"/>
            </a:xfrm>
            <a:prstGeom prst="rect">
              <a:avLst/>
            </a:prstGeom>
          </p:spPr>
          <p:txBody>
            <a:bodyPr vert="eaVert"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Front">
                  <a:rot lat="20639995" lon="20699994" rev="0"/>
                </a:camera>
                <a:lightRig rig="legacyNormal3" dir="l"/>
              </a:scene3d>
              <a:sp3d extrusionH="201600" prstMaterial="legacyPlastic">
                <a:extrusionClr>
                  <a:srgbClr val="FF9966"/>
                </a:extrusionClr>
                <a:contourClr>
                  <a:srgbClr val="CC0000"/>
                </a:contourClr>
              </a:sp3d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 kern="10">
                  <a:ln w="9525">
                    <a:round/>
                    <a:headEnd/>
                    <a:tailEnd/>
                  </a:ln>
                  <a:solidFill>
                    <a:srgbClr val="CC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练习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336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914400" y="381000"/>
            <a:ext cx="77724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kumimoji="1"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 某同学在实验时得到如下表格，该实验现象和数据记录都正确，你能指出他设计的表格的错误吗？</a:t>
            </a:r>
            <a:endParaRPr kumimoji="1" lang="zh-CN" altLang="en-US" sz="32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28711" name="Group 39"/>
          <p:cNvGraphicFramePr>
            <a:graphicFrameLocks noGrp="1"/>
          </p:cNvGraphicFramePr>
          <p:nvPr/>
        </p:nvGraphicFramePr>
        <p:xfrm>
          <a:off x="1371600" y="2209800"/>
          <a:ext cx="6553200" cy="2986088"/>
        </p:xfrm>
        <a:graphic>
          <a:graphicData uri="http://schemas.openxmlformats.org/drawingml/2006/table">
            <a:tbl>
              <a:tblPr/>
              <a:tblGrid>
                <a:gridCol w="838200"/>
                <a:gridCol w="1295400"/>
                <a:gridCol w="1143000"/>
                <a:gridCol w="1295400"/>
                <a:gridCol w="1219200"/>
                <a:gridCol w="762000"/>
              </a:tblGrid>
              <a:tr h="1157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实验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次数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电压/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电流/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亮度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电阻/ 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平均电阻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比正常暗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正常发光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比正常亮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710" name="Text Box 38"/>
          <p:cNvSpPr txBox="1">
            <a:spLocks noChangeArrowheads="1"/>
          </p:cNvSpPr>
          <p:nvPr/>
        </p:nvSpPr>
        <p:spPr bwMode="auto">
          <a:xfrm>
            <a:off x="457200" y="5562600"/>
            <a:ext cx="7924800" cy="57943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答：不应该设计求</a:t>
            </a:r>
            <a:r>
              <a:rPr kumimoji="1" lang="zh-CN" altLang="en-US" sz="3200" b="1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平均电阻。</a:t>
            </a:r>
          </a:p>
        </p:txBody>
      </p:sp>
      <p:grpSp>
        <p:nvGrpSpPr>
          <p:cNvPr id="20519" name="Group 40"/>
          <p:cNvGrpSpPr>
            <a:grpSpLocks/>
          </p:cNvGrpSpPr>
          <p:nvPr/>
        </p:nvGrpSpPr>
        <p:grpSpPr bwMode="auto">
          <a:xfrm>
            <a:off x="0" y="4572000"/>
            <a:ext cx="1600200" cy="2286000"/>
            <a:chOff x="0" y="2688"/>
            <a:chExt cx="1200" cy="1632"/>
          </a:xfrm>
        </p:grpSpPr>
        <p:pic>
          <p:nvPicPr>
            <p:cNvPr id="20520" name="Picture 41" descr="课件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49"/>
              <a:ext cx="1200" cy="1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21" name="WordArt 42"/>
            <p:cNvSpPr>
              <a:spLocks noChangeArrowheads="1" noChangeShapeType="1" noTextEdit="1"/>
            </p:cNvSpPr>
            <p:nvPr/>
          </p:nvSpPr>
          <p:spPr bwMode="auto">
            <a:xfrm rot="5400000">
              <a:off x="48" y="2832"/>
              <a:ext cx="576" cy="288"/>
            </a:xfrm>
            <a:prstGeom prst="rect">
              <a:avLst/>
            </a:prstGeom>
          </p:spPr>
          <p:txBody>
            <a:bodyPr vert="eaVert"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Front">
                  <a:rot lat="20639995" lon="20699994" rev="0"/>
                </a:camera>
                <a:lightRig rig="legacyNormal3" dir="l"/>
              </a:scene3d>
              <a:sp3d extrusionH="201600" prstMaterial="legacyPlastic">
                <a:extrusionClr>
                  <a:srgbClr val="FF9966"/>
                </a:extrusionClr>
                <a:contourClr>
                  <a:srgbClr val="CC0000"/>
                </a:contourClr>
              </a:sp3d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 kern="10">
                  <a:ln w="9525">
                    <a:round/>
                    <a:headEnd/>
                    <a:tailEnd/>
                  </a:ln>
                  <a:solidFill>
                    <a:srgbClr val="CC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练习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6998383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1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32004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381000" y="2133600"/>
            <a:ext cx="83820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00000"/>
                </a:solidFill>
                <a:ea typeface="黑体" panose="02010609060101010101" pitchFamily="49" charset="-122"/>
              </a:rPr>
              <a:t>有一个阻值未知的电阻器Ｒ</a:t>
            </a:r>
            <a:r>
              <a:rPr lang="en-US" altLang="zh-CN" sz="2800" baseline="-25000">
                <a:solidFill>
                  <a:srgbClr val="000000"/>
                </a:solidFill>
                <a:ea typeface="黑体" panose="02010609060101010101" pitchFamily="49" charset="-122"/>
              </a:rPr>
              <a:t>x</a:t>
            </a:r>
            <a:r>
              <a:rPr lang="zh-CN" altLang="en-US" sz="2800">
                <a:solidFill>
                  <a:srgbClr val="000000"/>
                </a:solidFill>
                <a:ea typeface="黑体" panose="02010609060101010101" pitchFamily="49" charset="-122"/>
              </a:rPr>
              <a:t>，我们要测出它的阻值．但手边只有一个电池组、一个开关、一个电流表、一个电阻箱Ｒ’ 、一个滑动变阻器和若干条导线。请你想办法测出Ｒ</a:t>
            </a:r>
            <a:r>
              <a:rPr lang="en-US" altLang="zh-CN" sz="2800" baseline="-25000">
                <a:solidFill>
                  <a:srgbClr val="000000"/>
                </a:solidFill>
                <a:ea typeface="黑体" panose="02010609060101010101" pitchFamily="49" charset="-122"/>
              </a:rPr>
              <a:t>x</a:t>
            </a:r>
            <a:r>
              <a:rPr lang="zh-CN" altLang="en-US" sz="2800">
                <a:solidFill>
                  <a:srgbClr val="000000"/>
                </a:solidFill>
                <a:ea typeface="黑体" panose="02010609060101010101" pitchFamily="49" charset="-122"/>
              </a:rPr>
              <a:t>的阻值，写出你设计的实验方案。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28600" y="4267200"/>
            <a:ext cx="5446713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㈠ 按照电路图连接好电路。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28600" y="50292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㈡ 闭合开关，调节滑动变阻器，记下电流表示数</a:t>
            </a:r>
            <a:r>
              <a:rPr kumimoji="1" lang="zh-CN" altLang="en-US" sz="2400" b="1" i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Ｉ</a:t>
            </a:r>
            <a:r>
              <a:rPr kumimoji="1" lang="zh-CN" altLang="en-US" sz="24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228600" y="5638800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㈢ 用电阻箱</a:t>
            </a:r>
            <a:r>
              <a:rPr kumimoji="1" lang="zh-CN" altLang="en-US" sz="2400" b="1" i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Ｒ</a:t>
            </a:r>
            <a:r>
              <a:rPr kumimoji="1"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’</a:t>
            </a:r>
            <a:r>
              <a:rPr kumimoji="1" lang="zh-CN" altLang="en-US" sz="24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取代</a:t>
            </a:r>
            <a:r>
              <a:rPr kumimoji="1" lang="zh-CN" altLang="en-US" sz="2400" b="1" i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Ｒ</a:t>
            </a:r>
            <a:r>
              <a:rPr kumimoji="1" lang="en-US" altLang="zh-CN" sz="2400" b="1" baseline="-2500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x</a:t>
            </a:r>
            <a:r>
              <a:rPr kumimoji="1" lang="en-US" altLang="zh-CN" sz="24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kumimoji="1" lang="zh-CN" altLang="en-US" sz="24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，保持滑片</a:t>
            </a:r>
            <a:r>
              <a:rPr kumimoji="1" lang="en-US" altLang="zh-CN" sz="24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P</a:t>
            </a:r>
            <a:r>
              <a:rPr kumimoji="1" lang="zh-CN" altLang="en-US" sz="24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的位置不变，调节电阻箱，使电流表示数仍为</a:t>
            </a:r>
            <a:r>
              <a:rPr kumimoji="1" lang="zh-CN" altLang="en-US" sz="2400" b="1" i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Ｉ，</a:t>
            </a:r>
            <a:r>
              <a:rPr kumimoji="1" lang="zh-CN" altLang="en-US" sz="24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读出此时电阻箱的示数</a:t>
            </a:r>
            <a:r>
              <a:rPr kumimoji="1" lang="zh-CN" altLang="en-US" sz="2400" b="1" i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Ｒ</a:t>
            </a:r>
            <a:r>
              <a:rPr kumimoji="1" lang="zh-CN" altLang="en-US" sz="2400" b="1" baseline="-2500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示</a:t>
            </a:r>
            <a:r>
              <a:rPr kumimoji="1" lang="zh-CN" altLang="en-US" sz="24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</a:p>
        </p:txBody>
      </p:sp>
      <p:pic>
        <p:nvPicPr>
          <p:cNvPr id="21511" name="图片 7" descr="20072418342713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718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Box 9"/>
          <p:cNvSpPr txBox="1">
            <a:spLocks noChangeArrowheads="1"/>
          </p:cNvSpPr>
          <p:nvPr/>
        </p:nvSpPr>
        <p:spPr bwMode="auto">
          <a:xfrm>
            <a:off x="2971800" y="0"/>
            <a:ext cx="6159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</a:rPr>
              <a:t>拓展与提高</a:t>
            </a:r>
          </a:p>
        </p:txBody>
      </p:sp>
    </p:spTree>
    <p:extLst>
      <p:ext uri="{BB962C8B-B14F-4D97-AF65-F5344CB8AC3E}">
        <p14:creationId xmlns:p14="http://schemas.microsoft.com/office/powerpoint/2010/main" val="1251595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  <p:bldP spid="35847" grpId="0"/>
      <p:bldP spid="358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课件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WordArt 5"/>
          <p:cNvSpPr>
            <a:spLocks noChangeArrowheads="1" noChangeShapeType="1" noTextEdit="1"/>
          </p:cNvSpPr>
          <p:nvPr/>
        </p:nvSpPr>
        <p:spPr bwMode="auto">
          <a:xfrm rot="5400000">
            <a:off x="4914900" y="1028700"/>
            <a:ext cx="1600200" cy="1524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3600" kern="10"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作业</a:t>
            </a:r>
          </a:p>
        </p:txBody>
      </p:sp>
      <p:sp>
        <p:nvSpPr>
          <p:cNvPr id="43012" name="Text Box 7"/>
          <p:cNvSpPr txBox="1">
            <a:spLocks noChangeArrowheads="1"/>
          </p:cNvSpPr>
          <p:nvPr/>
        </p:nvSpPr>
        <p:spPr bwMode="auto">
          <a:xfrm>
            <a:off x="1524000" y="3505200"/>
            <a:ext cx="66294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000000"/>
                </a:solidFill>
              </a:rPr>
              <a:t>1</a:t>
            </a:r>
            <a:r>
              <a:rPr lang="zh-CN" altLang="en-US" sz="3600" b="1">
                <a:solidFill>
                  <a:srgbClr val="000000"/>
                </a:solidFill>
              </a:rPr>
              <a:t>、课本</a:t>
            </a:r>
            <a:r>
              <a:rPr lang="en-US" altLang="zh-CN" sz="3600" b="1">
                <a:solidFill>
                  <a:srgbClr val="000000"/>
                </a:solidFill>
              </a:rPr>
              <a:t>81</a:t>
            </a:r>
            <a:r>
              <a:rPr lang="zh-CN" altLang="en-US" sz="3600" b="1">
                <a:solidFill>
                  <a:srgbClr val="000000"/>
                </a:solidFill>
              </a:rPr>
              <a:t>页动手动脑学物理。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000000"/>
                </a:solidFill>
              </a:rPr>
              <a:t>2</a:t>
            </a:r>
            <a:r>
              <a:rPr lang="zh-CN" altLang="en-US" sz="3600" b="1">
                <a:solidFill>
                  <a:srgbClr val="000000"/>
                </a:solidFill>
              </a:rPr>
              <a:t>、基训：</a:t>
            </a:r>
            <a:r>
              <a:rPr lang="en-US" altLang="zh-CN" sz="3600" b="1">
                <a:solidFill>
                  <a:srgbClr val="000000"/>
                </a:solidFill>
              </a:rPr>
              <a:t>91--97</a:t>
            </a:r>
            <a:r>
              <a:rPr lang="zh-CN" altLang="en-US" sz="3600" b="1">
                <a:solidFill>
                  <a:srgbClr val="000000"/>
                </a:solidFill>
              </a:rPr>
              <a:t>页</a:t>
            </a:r>
          </a:p>
        </p:txBody>
      </p:sp>
    </p:spTree>
    <p:extLst>
      <p:ext uri="{BB962C8B-B14F-4D97-AF65-F5344CB8AC3E}">
        <p14:creationId xmlns:p14="http://schemas.microsoft.com/office/powerpoint/2010/main" val="290897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alt40295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4582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2590800" y="1981200"/>
            <a:ext cx="39624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9400ED"/>
              </a:extrusionClr>
              <a:contourClr>
                <a:srgbClr val="A603AB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再见！</a:t>
            </a:r>
          </a:p>
        </p:txBody>
      </p:sp>
    </p:spTree>
    <p:extLst>
      <p:ext uri="{BB962C8B-B14F-4D97-AF65-F5344CB8AC3E}">
        <p14:creationId xmlns:p14="http://schemas.microsoft.com/office/powerpoint/2010/main" val="91639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o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04800" y="685800"/>
            <a:ext cx="8154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zh-CN" altLang="en-US" sz="280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测量电阻的一种方法</a:t>
            </a:r>
            <a:r>
              <a:rPr lang="zh-CN" altLang="en-US" sz="2800">
                <a:solidFill>
                  <a:srgbClr val="66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－－－</a:t>
            </a:r>
            <a:r>
              <a:rPr lang="zh-CN" altLang="en-US" sz="2800">
                <a:solidFill>
                  <a:srgbClr val="6600CC"/>
                </a:solidFill>
                <a:ea typeface="黑体" panose="02010609060101010101" pitchFamily="49" charset="-122"/>
              </a:rPr>
              <a:t>“</a:t>
            </a:r>
            <a:r>
              <a:rPr lang="zh-CN" altLang="en-US" sz="2800">
                <a:solidFill>
                  <a:srgbClr val="66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伏阻法测电阻</a:t>
            </a:r>
            <a:r>
              <a:rPr lang="zh-CN" altLang="en-US" sz="2800">
                <a:solidFill>
                  <a:srgbClr val="6600CC"/>
                </a:solidFill>
                <a:ea typeface="黑体" panose="02010609060101010101" pitchFamily="49" charset="-122"/>
              </a:rPr>
              <a:t>”</a:t>
            </a:r>
            <a:endParaRPr lang="zh-CN" altLang="en-US" sz="2800">
              <a:solidFill>
                <a:srgbClr val="66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04800" y="1295400"/>
            <a:ext cx="8458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000000"/>
                </a:solidFill>
                <a:ea typeface="黑体" panose="02010609060101010101" pitchFamily="49" charset="-122"/>
              </a:rPr>
              <a:t>1</a:t>
            </a:r>
            <a:r>
              <a:rPr lang="zh-CN" altLang="en-US" sz="2000">
                <a:solidFill>
                  <a:srgbClr val="000000"/>
                </a:solidFill>
                <a:ea typeface="黑体" panose="02010609060101010101" pitchFamily="49" charset="-122"/>
              </a:rPr>
              <a:t>、有一个阻值未知的电阻器</a:t>
            </a:r>
            <a:r>
              <a:rPr lang="en-US" altLang="zh-CN" sz="2000">
                <a:solidFill>
                  <a:srgbClr val="000000"/>
                </a:solidFill>
                <a:ea typeface="黑体" panose="02010609060101010101" pitchFamily="49" charset="-122"/>
              </a:rPr>
              <a:t>Rx</a:t>
            </a:r>
            <a:r>
              <a:rPr lang="zh-CN" altLang="en-US" sz="2000">
                <a:solidFill>
                  <a:srgbClr val="000000"/>
                </a:solidFill>
                <a:ea typeface="黑体" panose="02010609060101010101" pitchFamily="49" charset="-122"/>
              </a:rPr>
              <a:t>，我们要测出它的阻值．但手边只有一个电池组、一个开关、一个电压表、一个已知阻值为</a:t>
            </a:r>
            <a:r>
              <a:rPr lang="en-US" altLang="zh-CN" sz="2000">
                <a:solidFill>
                  <a:srgbClr val="000000"/>
                </a:solidFill>
                <a:ea typeface="黑体" panose="02010609060101010101" pitchFamily="49" charset="-122"/>
              </a:rPr>
              <a:t>R</a:t>
            </a:r>
            <a:r>
              <a:rPr lang="en-US" altLang="zh-CN" sz="2000" baseline="-25000">
                <a:solidFill>
                  <a:srgbClr val="000000"/>
                </a:solidFill>
                <a:ea typeface="黑体" panose="02010609060101010101" pitchFamily="49" charset="-122"/>
              </a:rPr>
              <a:t>0</a:t>
            </a:r>
            <a:r>
              <a:rPr lang="zh-CN" altLang="en-US" sz="2000">
                <a:solidFill>
                  <a:srgbClr val="000000"/>
                </a:solidFill>
                <a:ea typeface="黑体" panose="02010609060101010101" pitchFamily="49" charset="-122"/>
              </a:rPr>
              <a:t>的电阻和若干条导线。请你想办法测出</a:t>
            </a:r>
            <a:r>
              <a:rPr lang="en-US" altLang="zh-CN" sz="2000">
                <a:solidFill>
                  <a:srgbClr val="000000"/>
                </a:solidFill>
                <a:ea typeface="黑体" panose="02010609060101010101" pitchFamily="49" charset="-122"/>
              </a:rPr>
              <a:t>Rx</a:t>
            </a:r>
            <a:r>
              <a:rPr lang="zh-CN" altLang="en-US" sz="2000">
                <a:solidFill>
                  <a:srgbClr val="000000"/>
                </a:solidFill>
                <a:ea typeface="黑体" panose="02010609060101010101" pitchFamily="49" charset="-122"/>
              </a:rPr>
              <a:t>的阻值，写出你设计的实验方案。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81000" y="2286000"/>
            <a:ext cx="19812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CC6600"/>
                </a:solidFill>
                <a:ea typeface="黑体" panose="02010609060101010101" pitchFamily="49" charset="-122"/>
              </a:rPr>
              <a:t>① 电路图：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400050" y="2819400"/>
            <a:ext cx="27241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CC6600"/>
                </a:solidFill>
                <a:ea typeface="黑体" panose="02010609060101010101" pitchFamily="49" charset="-122"/>
              </a:rPr>
              <a:t>② 实验步骤：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81000" y="5334000"/>
            <a:ext cx="44958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CC6600"/>
                </a:solidFill>
                <a:ea typeface="黑体" panose="02010609060101010101" pitchFamily="49" charset="-122"/>
              </a:rPr>
              <a:t>③ 待测电阻Ｒ</a:t>
            </a:r>
            <a:r>
              <a:rPr lang="en-US" altLang="zh-CN" sz="2400" baseline="-25000">
                <a:solidFill>
                  <a:srgbClr val="CC6600"/>
                </a:solidFill>
                <a:ea typeface="黑体" panose="02010609060101010101" pitchFamily="49" charset="-122"/>
              </a:rPr>
              <a:t>x</a:t>
            </a:r>
            <a:r>
              <a:rPr lang="zh-CN" altLang="en-US" sz="2400">
                <a:solidFill>
                  <a:srgbClr val="CC6600"/>
                </a:solidFill>
                <a:ea typeface="黑体" panose="02010609060101010101" pitchFamily="49" charset="-122"/>
              </a:rPr>
              <a:t>的表达式：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562600" y="2438400"/>
            <a:ext cx="3086100" cy="2117725"/>
            <a:chOff x="2112" y="1315"/>
            <a:chExt cx="1944" cy="1334"/>
          </a:xfrm>
        </p:grpSpPr>
        <p:graphicFrame>
          <p:nvGraphicFramePr>
            <p:cNvPr id="4099" name="Object 8"/>
            <p:cNvGraphicFramePr>
              <a:graphicFrameLocks noChangeAspect="1"/>
            </p:cNvGraphicFramePr>
            <p:nvPr/>
          </p:nvGraphicFramePr>
          <p:xfrm>
            <a:off x="2112" y="1315"/>
            <a:ext cx="1944" cy="1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name="位图图像" r:id="rId3" imgW="1623201" imgH="1112381" progId="Paint.Picture">
                    <p:embed/>
                  </p:oleObj>
                </mc:Choice>
                <mc:Fallback>
                  <p:oleObj name="位图图像" r:id="rId3" imgW="1623201" imgH="111238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2" y="1315"/>
                          <a:ext cx="1944" cy="13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0" name="Object 9"/>
            <p:cNvGraphicFramePr>
              <a:graphicFrameLocks noChangeAspect="1"/>
            </p:cNvGraphicFramePr>
            <p:nvPr/>
          </p:nvGraphicFramePr>
          <p:xfrm>
            <a:off x="3018" y="2040"/>
            <a:ext cx="812" cy="5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name="位图图像" r:id="rId5" imgW="678239" imgH="495343" progId="Paint.Picture">
                    <p:embed/>
                  </p:oleObj>
                </mc:Choice>
                <mc:Fallback>
                  <p:oleObj name="位图图像" r:id="rId5" imgW="678239" imgH="495343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8" y="2040"/>
                          <a:ext cx="812" cy="5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1" name="Object 10"/>
            <p:cNvGraphicFramePr>
              <a:graphicFrameLocks noChangeAspect="1"/>
            </p:cNvGraphicFramePr>
            <p:nvPr/>
          </p:nvGraphicFramePr>
          <p:xfrm>
            <a:off x="2294" y="2054"/>
            <a:ext cx="803" cy="5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0" name="位图图像" r:id="rId7" imgW="670618" imgH="480203" progId="Paint.Picture">
                    <p:embed/>
                  </p:oleObj>
                </mc:Choice>
                <mc:Fallback>
                  <p:oleObj name="位图图像" r:id="rId7" imgW="670618" imgH="480203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4" y="2054"/>
                          <a:ext cx="803" cy="5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457200" y="3200400"/>
            <a:ext cx="52609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㈠ 按照电路图连接好电路。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457200" y="3886200"/>
            <a:ext cx="5257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㈡ 闭合开关，用电压表分别测出Ｒ</a:t>
            </a:r>
            <a:r>
              <a:rPr kumimoji="1" lang="en-US" altLang="zh-CN" sz="2400" b="1" baseline="-2500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0</a:t>
            </a:r>
            <a:r>
              <a:rPr kumimoji="1" lang="zh-CN" altLang="en-US" sz="24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两端电压Ｕ</a:t>
            </a:r>
            <a:r>
              <a:rPr kumimoji="1" lang="en-US" altLang="zh-CN" sz="2400" b="1" baseline="-2500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0</a:t>
            </a:r>
            <a:r>
              <a:rPr kumimoji="1" lang="zh-CN" altLang="en-US" sz="24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和Ｒ</a:t>
            </a:r>
            <a:r>
              <a:rPr kumimoji="1" lang="en-US" altLang="zh-CN" sz="2400" b="1" baseline="-2500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x</a:t>
            </a:r>
            <a:r>
              <a:rPr kumimoji="1" lang="zh-CN" altLang="en-US" sz="24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两端电压Ｕ</a:t>
            </a:r>
            <a:r>
              <a:rPr kumimoji="1" lang="en-US" altLang="zh-CN" sz="2400" b="1" baseline="-2500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x</a:t>
            </a:r>
            <a:r>
              <a:rPr kumimoji="1" lang="zh-CN" altLang="en-US" sz="24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457200" y="4800600"/>
            <a:ext cx="729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㈢ 整理实验器材。</a:t>
            </a:r>
          </a:p>
        </p:txBody>
      </p:sp>
      <p:graphicFrame>
        <p:nvGraphicFramePr>
          <p:cNvPr id="39950" name="Object 14"/>
          <p:cNvGraphicFramePr>
            <a:graphicFrameLocks noGrp="1" noChangeAspect="1"/>
          </p:cNvGraphicFramePr>
          <p:nvPr>
            <p:ph/>
          </p:nvPr>
        </p:nvGraphicFramePr>
        <p:xfrm>
          <a:off x="3962400" y="5181600"/>
          <a:ext cx="1911350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公式" r:id="rId9" imgW="774360" imgH="431640" progId="Equation.3">
                  <p:embed/>
                </p:oleObj>
              </mc:Choice>
              <mc:Fallback>
                <p:oleObj name="公式" r:id="rId9" imgW="774360" imgH="4316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181600"/>
                        <a:ext cx="1911350" cy="106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03421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39" grpId="0"/>
      <p:bldP spid="39940" grpId="0"/>
      <p:bldP spid="39941" grpId="0"/>
      <p:bldP spid="39942" grpId="0"/>
      <p:bldP spid="39947" grpId="0"/>
      <p:bldP spid="39948" grpId="0"/>
      <p:bldP spid="399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97390663_4171310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297393659_41713104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52800"/>
            <a:ext cx="3149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66800" y="3886200"/>
            <a:ext cx="297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000000"/>
                </a:solidFill>
              </a:rPr>
              <a:t>电流：</a:t>
            </a:r>
            <a:r>
              <a:rPr lang="en-US" altLang="zh-CN" sz="3600" b="1">
                <a:solidFill>
                  <a:srgbClr val="000000"/>
                </a:solidFill>
              </a:rPr>
              <a:t>I</a:t>
            </a:r>
            <a:r>
              <a:rPr lang="zh-CN" altLang="en-US" sz="3600" b="1">
                <a:solidFill>
                  <a:srgbClr val="000000"/>
                </a:solidFill>
              </a:rPr>
              <a:t>（</a:t>
            </a:r>
            <a:r>
              <a:rPr lang="en-US" altLang="zh-CN" sz="3600" b="1">
                <a:solidFill>
                  <a:srgbClr val="000000"/>
                </a:solidFill>
              </a:rPr>
              <a:t>A</a:t>
            </a:r>
            <a:r>
              <a:rPr lang="zh-CN" altLang="en-US" sz="3600" b="1">
                <a:solidFill>
                  <a:srgbClr val="000000"/>
                </a:solidFill>
              </a:rPr>
              <a:t>）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66800" y="4724400"/>
            <a:ext cx="327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000000"/>
                </a:solidFill>
              </a:rPr>
              <a:t>电压：</a:t>
            </a:r>
            <a:r>
              <a:rPr lang="en-US" altLang="zh-CN" sz="3600" b="1">
                <a:solidFill>
                  <a:srgbClr val="000000"/>
                </a:solidFill>
              </a:rPr>
              <a:t>U</a:t>
            </a:r>
            <a:r>
              <a:rPr lang="zh-CN" altLang="en-US" sz="3600" b="1">
                <a:solidFill>
                  <a:srgbClr val="000000"/>
                </a:solidFill>
              </a:rPr>
              <a:t>（</a:t>
            </a:r>
            <a:r>
              <a:rPr lang="en-US" altLang="zh-CN" sz="3600" b="1">
                <a:solidFill>
                  <a:srgbClr val="000000"/>
                </a:solidFill>
              </a:rPr>
              <a:t>V</a:t>
            </a:r>
            <a:r>
              <a:rPr lang="zh-CN" altLang="en-US" sz="3600" b="1">
                <a:solidFill>
                  <a:srgbClr val="000000"/>
                </a:solidFill>
              </a:rPr>
              <a:t>）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66800" y="5486400"/>
            <a:ext cx="365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000000"/>
                </a:solidFill>
              </a:rPr>
              <a:t>电阻：</a:t>
            </a:r>
            <a:r>
              <a:rPr lang="en-US" altLang="zh-CN" sz="3600" b="1">
                <a:solidFill>
                  <a:srgbClr val="000000"/>
                </a:solidFill>
              </a:rPr>
              <a:t>R</a:t>
            </a:r>
            <a:r>
              <a:rPr lang="zh-CN" altLang="en-US" sz="3600" b="1">
                <a:solidFill>
                  <a:srgbClr val="000000"/>
                </a:solidFill>
              </a:rPr>
              <a:t>（</a:t>
            </a:r>
            <a:r>
              <a:rPr lang="en-US" altLang="zh-CN" sz="3600" b="1">
                <a:solidFill>
                  <a:srgbClr val="000000"/>
                </a:solidFill>
              </a:rPr>
              <a:t>Ω</a:t>
            </a:r>
            <a:r>
              <a:rPr lang="zh-CN" altLang="en-US" sz="3600" b="1">
                <a:solidFill>
                  <a:srgbClr val="000000"/>
                </a:solidFill>
              </a:rPr>
              <a:t>）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38200" y="457200"/>
            <a:ext cx="579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000000"/>
                </a:solidFill>
              </a:rPr>
              <a:t>怎样测量电阻的</a:t>
            </a:r>
            <a:r>
              <a:rPr lang="zh-CN" altLang="en-US" sz="3600" b="1">
                <a:solidFill>
                  <a:srgbClr val="FF0000"/>
                </a:solidFill>
              </a:rPr>
              <a:t>阻值</a:t>
            </a:r>
            <a:r>
              <a:rPr lang="zh-CN" altLang="en-US" sz="3600" b="1">
                <a:solidFill>
                  <a:srgbClr val="000000"/>
                </a:solidFill>
              </a:rPr>
              <a:t>呢？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810000" y="6491288"/>
            <a:ext cx="990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1000">
                <a:solidFill>
                  <a:srgbClr val="000000"/>
                </a:solidFill>
                <a:ea typeface="宋体" panose="02010600030101010101" pitchFamily="2" charset="-122"/>
              </a:rPr>
              <a:t>引课</a:t>
            </a:r>
          </a:p>
        </p:txBody>
      </p:sp>
    </p:spTree>
    <p:extLst>
      <p:ext uri="{BB962C8B-B14F-4D97-AF65-F5344CB8AC3E}">
        <p14:creationId xmlns:p14="http://schemas.microsoft.com/office/powerpoint/2010/main" val="118554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04800" y="476250"/>
            <a:ext cx="7075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zh-CN" altLang="en-US" sz="280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测量电阻的一种方法</a:t>
            </a:r>
            <a:r>
              <a:rPr lang="zh-CN" altLang="en-US" sz="2800">
                <a:solidFill>
                  <a:srgbClr val="66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－－</a:t>
            </a:r>
            <a:r>
              <a:rPr lang="zh-CN" altLang="en-US" sz="2800">
                <a:solidFill>
                  <a:srgbClr val="6600CC"/>
                </a:solidFill>
                <a:ea typeface="黑体" panose="02010609060101010101" pitchFamily="49" charset="-122"/>
              </a:rPr>
              <a:t>“</a:t>
            </a:r>
            <a:r>
              <a:rPr lang="zh-CN" altLang="en-US" sz="2800">
                <a:solidFill>
                  <a:srgbClr val="66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安阻法测电阻</a:t>
            </a:r>
            <a:r>
              <a:rPr lang="zh-CN" altLang="en-US" sz="2800">
                <a:solidFill>
                  <a:srgbClr val="6600CC"/>
                </a:solidFill>
                <a:ea typeface="黑体" panose="02010609060101010101" pitchFamily="49" charset="-122"/>
              </a:rPr>
              <a:t>”</a:t>
            </a:r>
            <a:endParaRPr lang="zh-CN" altLang="en-US" sz="2800">
              <a:solidFill>
                <a:srgbClr val="66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04800" y="1295400"/>
            <a:ext cx="8458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000000"/>
                </a:solidFill>
                <a:ea typeface="黑体" panose="02010609060101010101" pitchFamily="49" charset="-122"/>
              </a:rPr>
              <a:t>2</a:t>
            </a:r>
            <a:r>
              <a:rPr lang="zh-CN" altLang="en-US" sz="2000">
                <a:solidFill>
                  <a:srgbClr val="000000"/>
                </a:solidFill>
                <a:ea typeface="黑体" panose="02010609060101010101" pitchFamily="49" charset="-122"/>
              </a:rPr>
              <a:t>、有一个阻值未知的电阻器Ｒ</a:t>
            </a:r>
            <a:r>
              <a:rPr lang="en-US" altLang="zh-CN" sz="2000" baseline="-25000">
                <a:solidFill>
                  <a:srgbClr val="000000"/>
                </a:solidFill>
                <a:ea typeface="黑体" panose="02010609060101010101" pitchFamily="49" charset="-122"/>
              </a:rPr>
              <a:t>x</a:t>
            </a:r>
            <a:r>
              <a:rPr lang="zh-CN" altLang="en-US" sz="2000">
                <a:solidFill>
                  <a:srgbClr val="000000"/>
                </a:solidFill>
                <a:ea typeface="黑体" panose="02010609060101010101" pitchFamily="49" charset="-122"/>
              </a:rPr>
              <a:t>，我们要测出它的阻值．但手边只有一个电池组、一个开关、一个电流表、一个已知阻值为Ｒ</a:t>
            </a:r>
            <a:r>
              <a:rPr lang="en-US" altLang="zh-CN" sz="2000" baseline="-25000">
                <a:solidFill>
                  <a:srgbClr val="000000"/>
                </a:solidFill>
                <a:ea typeface="黑体" panose="02010609060101010101" pitchFamily="49" charset="-122"/>
              </a:rPr>
              <a:t>0</a:t>
            </a:r>
            <a:r>
              <a:rPr lang="zh-CN" altLang="en-US" sz="2000">
                <a:solidFill>
                  <a:srgbClr val="000000"/>
                </a:solidFill>
                <a:ea typeface="黑体" panose="02010609060101010101" pitchFamily="49" charset="-122"/>
              </a:rPr>
              <a:t>的电阻和若干条导线。请你想办法测出Ｒ</a:t>
            </a:r>
            <a:r>
              <a:rPr lang="en-US" altLang="zh-CN" sz="2000">
                <a:solidFill>
                  <a:srgbClr val="000000"/>
                </a:solidFill>
                <a:ea typeface="黑体" panose="02010609060101010101" pitchFamily="49" charset="-122"/>
              </a:rPr>
              <a:t>x</a:t>
            </a:r>
            <a:r>
              <a:rPr lang="zh-CN" altLang="en-US" sz="2000">
                <a:solidFill>
                  <a:srgbClr val="000000"/>
                </a:solidFill>
                <a:ea typeface="黑体" panose="02010609060101010101" pitchFamily="49" charset="-122"/>
              </a:rPr>
              <a:t>的阻值，写出你设计的实验方案。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411413"/>
            <a:ext cx="251460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04800" y="2438400"/>
            <a:ext cx="19812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CC6600"/>
                </a:solidFill>
                <a:ea typeface="黑体" panose="02010609060101010101" pitchFamily="49" charset="-122"/>
              </a:rPr>
              <a:t>① 电路图：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323850" y="2971800"/>
            <a:ext cx="27241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CC6600"/>
                </a:solidFill>
                <a:ea typeface="黑体" panose="02010609060101010101" pitchFamily="49" charset="-122"/>
              </a:rPr>
              <a:t>② 实验步骤：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81000" y="5410200"/>
            <a:ext cx="44958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CC6600"/>
                </a:solidFill>
                <a:ea typeface="黑体" panose="02010609060101010101" pitchFamily="49" charset="-122"/>
              </a:rPr>
              <a:t>③ 待测电阻Ｒ</a:t>
            </a:r>
            <a:r>
              <a:rPr lang="en-US" altLang="zh-CN" sz="2400" baseline="-25000">
                <a:solidFill>
                  <a:srgbClr val="CC6600"/>
                </a:solidFill>
                <a:ea typeface="黑体" panose="02010609060101010101" pitchFamily="49" charset="-122"/>
              </a:rPr>
              <a:t>x</a:t>
            </a:r>
            <a:r>
              <a:rPr lang="zh-CN" altLang="en-US" sz="2400">
                <a:solidFill>
                  <a:srgbClr val="CC6600"/>
                </a:solidFill>
                <a:ea typeface="黑体" panose="02010609060101010101" pitchFamily="49" charset="-122"/>
              </a:rPr>
              <a:t>的表达式：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381000" y="3505200"/>
            <a:ext cx="51054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㈠ 按照电路图连接好电路。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381000" y="4191000"/>
            <a:ext cx="8305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㈡ 闭合开关，用电流表分别测出通过</a:t>
            </a:r>
            <a:r>
              <a:rPr kumimoji="1" lang="zh-CN" altLang="en-US" sz="2800" b="1" i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Ｒ</a:t>
            </a:r>
            <a:r>
              <a:rPr kumimoji="1" lang="en-US" altLang="zh-CN" sz="2800" b="1" baseline="-2500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0</a:t>
            </a:r>
            <a:r>
              <a:rPr kumimoji="1" lang="zh-CN" altLang="en-US"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的电流</a:t>
            </a:r>
            <a:r>
              <a:rPr kumimoji="1" lang="zh-CN" altLang="en-US" sz="2800" b="1" i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Ｉ</a:t>
            </a:r>
            <a:r>
              <a:rPr kumimoji="1" lang="en-US" altLang="zh-CN" sz="2800" b="1" baseline="-2500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0</a:t>
            </a:r>
            <a:r>
              <a:rPr kumimoji="1" lang="zh-CN" altLang="en-US"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和通过</a:t>
            </a:r>
            <a:r>
              <a:rPr kumimoji="1" lang="zh-CN" altLang="en-US" sz="2800" b="1" i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Ｒ</a:t>
            </a:r>
            <a:r>
              <a:rPr kumimoji="1" lang="en-US" altLang="zh-CN" sz="2800" b="1" baseline="-2500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x</a:t>
            </a:r>
            <a:r>
              <a:rPr kumimoji="1" lang="zh-CN" altLang="en-US"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的电流</a:t>
            </a:r>
            <a:r>
              <a:rPr kumimoji="1" lang="zh-CN" altLang="en-US" sz="2800" b="1" i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Ｉ</a:t>
            </a:r>
            <a:r>
              <a:rPr kumimoji="1" lang="en-US" altLang="zh-CN" sz="2800" b="1" baseline="-2500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x</a:t>
            </a:r>
            <a:r>
              <a:rPr kumimoji="1" lang="zh-CN" altLang="en-US"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381000" y="5029200"/>
            <a:ext cx="7296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㈢ 整理实验器材。</a:t>
            </a:r>
          </a:p>
        </p:txBody>
      </p:sp>
      <p:graphicFrame>
        <p:nvGraphicFramePr>
          <p:cNvPr id="36875" name="Object 11"/>
          <p:cNvGraphicFramePr>
            <a:graphicFrameLocks noGrp="1" noChangeAspect="1"/>
          </p:cNvGraphicFramePr>
          <p:nvPr>
            <p:ph/>
          </p:nvPr>
        </p:nvGraphicFramePr>
        <p:xfrm>
          <a:off x="3962400" y="5233988"/>
          <a:ext cx="160020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公式" r:id="rId4" imgW="736560" imgH="431640" progId="Equation.3">
                  <p:embed/>
                </p:oleObj>
              </mc:Choice>
              <mc:Fallback>
                <p:oleObj name="公式" r:id="rId4" imgW="736560" imgH="4316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233988"/>
                        <a:ext cx="1600200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14253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  <p:bldP spid="36867" grpId="0"/>
      <p:bldP spid="36869" grpId="0"/>
      <p:bldP spid="36870" grpId="0"/>
      <p:bldP spid="36871" grpId="0"/>
      <p:bldP spid="36872" grpId="0"/>
      <p:bldP spid="36873" grpId="0"/>
      <p:bldP spid="368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63763"/>
            <a:ext cx="3124200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04800" y="685800"/>
            <a:ext cx="556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zh-CN" altLang="en-US" sz="280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练习：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98450" y="1155700"/>
            <a:ext cx="8686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、要测一个未知电阻Ｒ</a:t>
            </a:r>
            <a:r>
              <a:rPr lang="en-US" altLang="zh-CN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</a:t>
            </a: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的阻值．提供的器材：电源（电压不变）、一个开关、一个电流表（量程足够大）、一个已知最大阻值为Ｒ</a:t>
            </a:r>
            <a:r>
              <a:rPr lang="en-US" altLang="zh-CN" sz="2000" baseline="-25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AB</a:t>
            </a: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的滑动变阻器和若干条导线。要求只需连接一次电路即可，写出你设计的实验方案。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241300" y="2362200"/>
            <a:ext cx="28384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[1]</a:t>
            </a:r>
            <a:r>
              <a:rPr kumimoji="1" lang="zh-CN" altLang="en-US" sz="2400" b="1">
                <a:solidFill>
                  <a:srgbClr val="000000"/>
                </a:solidFill>
                <a:latin typeface="宋体" panose="02010600030101010101" pitchFamily="2" charset="-122"/>
              </a:rPr>
              <a:t>电路图：</a:t>
            </a:r>
            <a:endParaRPr kumimoji="1" lang="zh-CN" altLang="en-US" sz="2400" b="1" baseline="-250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241300" y="2895600"/>
            <a:ext cx="28829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[2]</a:t>
            </a:r>
            <a:r>
              <a:rPr kumimoji="1" lang="zh-CN" altLang="en-US" sz="2400" b="1">
                <a:solidFill>
                  <a:srgbClr val="000000"/>
                </a:solidFill>
                <a:latin typeface="宋体" panose="02010600030101010101" pitchFamily="2" charset="-122"/>
              </a:rPr>
              <a:t>实验步骤：</a:t>
            </a:r>
            <a:endParaRPr kumimoji="1" lang="zh-CN" altLang="en-US" sz="2400" b="1" baseline="-250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244475" y="5486400"/>
            <a:ext cx="440372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[3]</a:t>
            </a:r>
            <a:r>
              <a:rPr kumimoji="1" lang="zh-CN" altLang="en-US" sz="2400" b="1">
                <a:solidFill>
                  <a:srgbClr val="000000"/>
                </a:solidFill>
                <a:latin typeface="宋体" panose="02010600030101010101" pitchFamily="2" charset="-122"/>
              </a:rPr>
              <a:t>待测电阻</a:t>
            </a:r>
            <a:r>
              <a:rPr kumimoji="1" lang="zh-CN" altLang="en-US" sz="2400" b="1" i="1">
                <a:solidFill>
                  <a:srgbClr val="000000"/>
                </a:solidFill>
                <a:latin typeface="宋体" panose="02010600030101010101" pitchFamily="2" charset="-122"/>
              </a:rPr>
              <a:t>Ｒ</a:t>
            </a:r>
            <a:r>
              <a:rPr kumimoji="1" lang="en-US" altLang="zh-CN" sz="2400" b="1" baseline="-25000">
                <a:solidFill>
                  <a:srgbClr val="000000"/>
                </a:solidFill>
                <a:latin typeface="宋体" panose="02010600030101010101" pitchFamily="2" charset="-122"/>
              </a:rPr>
              <a:t>x</a:t>
            </a:r>
            <a:r>
              <a:rPr kumimoji="1" lang="zh-CN" altLang="en-US" sz="2400" b="1">
                <a:solidFill>
                  <a:srgbClr val="000000"/>
                </a:solidFill>
                <a:latin typeface="宋体" panose="02010600030101010101" pitchFamily="2" charset="-122"/>
              </a:rPr>
              <a:t>的表达式：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476250" y="3581400"/>
            <a:ext cx="5314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000" b="1">
                <a:solidFill>
                  <a:srgbClr val="000000"/>
                </a:solidFill>
                <a:latin typeface="宋体" panose="02010600030101010101" pitchFamily="2" charset="-122"/>
              </a:rPr>
              <a:t>(1)</a:t>
            </a:r>
            <a:r>
              <a:rPr kumimoji="1" lang="zh-CN" altLang="en-US" sz="2000" b="1">
                <a:solidFill>
                  <a:srgbClr val="000000"/>
                </a:solidFill>
                <a:latin typeface="宋体" panose="02010600030101010101" pitchFamily="2" charset="-122"/>
              </a:rPr>
              <a:t>按照电路图连接好电路。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471488" y="4191000"/>
            <a:ext cx="8656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000" b="1">
                <a:solidFill>
                  <a:srgbClr val="000000"/>
                </a:solidFill>
                <a:latin typeface="宋体" panose="02010600030101010101" pitchFamily="2" charset="-122"/>
              </a:rPr>
              <a:t>(2)</a:t>
            </a:r>
            <a:r>
              <a:rPr kumimoji="1" lang="zh-CN" altLang="en-US" sz="2000" b="1">
                <a:solidFill>
                  <a:srgbClr val="000000"/>
                </a:solidFill>
                <a:latin typeface="宋体" panose="02010600030101010101" pitchFamily="2" charset="-122"/>
              </a:rPr>
              <a:t>把滑动变阻器的滑片</a:t>
            </a:r>
            <a:r>
              <a:rPr kumimoji="1" lang="en-US" altLang="zh-CN" sz="2000" b="1">
                <a:solidFill>
                  <a:srgbClr val="000000"/>
                </a:solidFill>
                <a:latin typeface="宋体" panose="02010600030101010101" pitchFamily="2" charset="-122"/>
              </a:rPr>
              <a:t>P</a:t>
            </a:r>
            <a:r>
              <a:rPr kumimoji="1" lang="zh-CN" altLang="en-US" sz="2000" b="1">
                <a:solidFill>
                  <a:srgbClr val="000000"/>
                </a:solidFill>
                <a:latin typeface="宋体" panose="02010600030101010101" pitchFamily="2" charset="-122"/>
              </a:rPr>
              <a:t>调至</a:t>
            </a:r>
            <a:r>
              <a:rPr kumimoji="1" lang="en-US" altLang="zh-CN" sz="2000" b="1">
                <a:solidFill>
                  <a:srgbClr val="000000"/>
                </a:solidFill>
                <a:latin typeface="宋体" panose="02010600030101010101" pitchFamily="2" charset="-122"/>
              </a:rPr>
              <a:t>B</a:t>
            </a:r>
            <a:r>
              <a:rPr kumimoji="1" lang="zh-CN" altLang="en-US" sz="2000" b="1">
                <a:solidFill>
                  <a:srgbClr val="000000"/>
                </a:solidFill>
                <a:latin typeface="宋体" panose="02010600030101010101" pitchFamily="2" charset="-122"/>
              </a:rPr>
              <a:t>端，闭合开关，记下电流表示数</a:t>
            </a:r>
            <a:r>
              <a:rPr kumimoji="1" lang="en-US" altLang="zh-CN" sz="2000" b="1" i="1">
                <a:solidFill>
                  <a:srgbClr val="000000"/>
                </a:solidFill>
                <a:latin typeface="宋体" panose="02010600030101010101" pitchFamily="2" charset="-122"/>
              </a:rPr>
              <a:t>I</a:t>
            </a:r>
            <a:r>
              <a:rPr kumimoji="1" lang="en-US" altLang="zh-CN" sz="2000" b="1" baseline="-25000">
                <a:solidFill>
                  <a:srgbClr val="000000"/>
                </a:solidFill>
                <a:latin typeface="宋体" panose="02010600030101010101" pitchFamily="2" charset="-122"/>
              </a:rPr>
              <a:t>B</a:t>
            </a:r>
            <a:r>
              <a:rPr kumimoji="1" lang="zh-CN" altLang="en-US" sz="2000" b="1">
                <a:solidFill>
                  <a:srgbClr val="000000"/>
                </a:solidFill>
                <a:latin typeface="宋体" panose="02010600030101010101" pitchFamily="2" charset="-122"/>
              </a:rPr>
              <a:t>。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457200" y="5165725"/>
            <a:ext cx="3943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000" b="1">
                <a:solidFill>
                  <a:srgbClr val="000000"/>
                </a:solidFill>
                <a:latin typeface="宋体" panose="02010600030101010101" pitchFamily="2" charset="-122"/>
              </a:rPr>
              <a:t>(4)</a:t>
            </a:r>
            <a:r>
              <a:rPr kumimoji="1" lang="zh-CN" altLang="en-US" sz="2000" b="1">
                <a:solidFill>
                  <a:srgbClr val="000000"/>
                </a:solidFill>
                <a:latin typeface="宋体" panose="02010600030101010101" pitchFamily="2" charset="-122"/>
              </a:rPr>
              <a:t>整理实验器材。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457200" y="4708525"/>
            <a:ext cx="937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000" b="1">
                <a:solidFill>
                  <a:srgbClr val="000000"/>
                </a:solidFill>
                <a:latin typeface="宋体" panose="02010600030101010101" pitchFamily="2" charset="-122"/>
              </a:rPr>
              <a:t>(3)</a:t>
            </a:r>
            <a:r>
              <a:rPr kumimoji="1" lang="zh-CN" altLang="en-US" sz="2000" b="1">
                <a:solidFill>
                  <a:srgbClr val="000000"/>
                </a:solidFill>
                <a:latin typeface="宋体" panose="02010600030101010101" pitchFamily="2" charset="-122"/>
              </a:rPr>
              <a:t>把滑动变阻器的滑片</a:t>
            </a:r>
            <a:r>
              <a:rPr kumimoji="1" lang="en-US" altLang="zh-CN" sz="2000" b="1">
                <a:solidFill>
                  <a:srgbClr val="000000"/>
                </a:solidFill>
                <a:latin typeface="宋体" panose="02010600030101010101" pitchFamily="2" charset="-122"/>
              </a:rPr>
              <a:t>P</a:t>
            </a:r>
            <a:r>
              <a:rPr kumimoji="1" lang="zh-CN" altLang="en-US" sz="2000" b="1">
                <a:solidFill>
                  <a:srgbClr val="000000"/>
                </a:solidFill>
                <a:latin typeface="宋体" panose="02010600030101010101" pitchFamily="2" charset="-122"/>
              </a:rPr>
              <a:t>调至</a:t>
            </a:r>
            <a:r>
              <a:rPr kumimoji="1" lang="en-US" altLang="zh-CN" sz="2000" b="1">
                <a:solidFill>
                  <a:srgbClr val="000000"/>
                </a:solidFill>
                <a:latin typeface="宋体" panose="02010600030101010101" pitchFamily="2" charset="-122"/>
              </a:rPr>
              <a:t>A</a:t>
            </a:r>
            <a:r>
              <a:rPr kumimoji="1" lang="zh-CN" altLang="en-US" sz="2000" b="1">
                <a:solidFill>
                  <a:srgbClr val="000000"/>
                </a:solidFill>
                <a:latin typeface="宋体" panose="02010600030101010101" pitchFamily="2" charset="-122"/>
              </a:rPr>
              <a:t>端，记下电流表示数</a:t>
            </a:r>
            <a:r>
              <a:rPr kumimoji="1" lang="en-US" altLang="zh-CN" sz="2000" b="1" i="1">
                <a:solidFill>
                  <a:srgbClr val="000000"/>
                </a:solidFill>
                <a:latin typeface="宋体" panose="02010600030101010101" pitchFamily="2" charset="-122"/>
              </a:rPr>
              <a:t>I</a:t>
            </a:r>
            <a:r>
              <a:rPr kumimoji="1" lang="en-US" altLang="zh-CN" sz="2000" b="1" baseline="-25000">
                <a:solidFill>
                  <a:srgbClr val="000000"/>
                </a:solidFill>
                <a:latin typeface="宋体" panose="02010600030101010101" pitchFamily="2" charset="-122"/>
              </a:rPr>
              <a:t>A</a:t>
            </a:r>
            <a:r>
              <a:rPr kumimoji="1" lang="zh-CN" altLang="en-US" sz="2000" b="1">
                <a:solidFill>
                  <a:srgbClr val="000000"/>
                </a:solidFill>
                <a:latin typeface="宋体" panose="02010600030101010101" pitchFamily="2" charset="-122"/>
              </a:rPr>
              <a:t>。</a:t>
            </a:r>
          </a:p>
        </p:txBody>
      </p:sp>
      <p:graphicFrame>
        <p:nvGraphicFramePr>
          <p:cNvPr id="38924" name="Object 12"/>
          <p:cNvGraphicFramePr>
            <a:graphicFrameLocks noGrp="1" noChangeAspect="1"/>
          </p:cNvGraphicFramePr>
          <p:nvPr>
            <p:ph/>
          </p:nvPr>
        </p:nvGraphicFramePr>
        <p:xfrm>
          <a:off x="3962400" y="5410200"/>
          <a:ext cx="274320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公式" r:id="rId4" imgW="1066680" imgH="431640" progId="Equation.3">
                  <p:embed/>
                </p:oleObj>
              </mc:Choice>
              <mc:Fallback>
                <p:oleObj name="公式" r:id="rId4" imgW="1066680" imgH="4316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410200"/>
                        <a:ext cx="2743200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480218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utoUpdateAnimBg="0"/>
      <p:bldP spid="38916" grpId="0" autoUpdateAnimBg="0"/>
      <p:bldP spid="38917" grpId="0" autoUpdateAnimBg="0"/>
      <p:bldP spid="38918" grpId="0" autoUpdateAnimBg="0"/>
      <p:bldP spid="38919" grpId="0" autoUpdateAnimBg="0"/>
      <p:bldP spid="38920" grpId="0" autoUpdateAnimBg="0"/>
      <p:bldP spid="38921" grpId="0" autoUpdateAnimBg="0"/>
      <p:bldP spid="38922" grpId="0" autoUpdateAnimBg="0"/>
      <p:bldP spid="3892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04800" y="685800"/>
            <a:ext cx="556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zh-CN" altLang="en-US" sz="280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小结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57200" y="1371600"/>
            <a:ext cx="8229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0000FF"/>
                </a:solidFill>
                <a:ea typeface="黑体" panose="02010609060101010101" pitchFamily="49" charset="-122"/>
              </a:rPr>
              <a:t>1、</a:t>
            </a:r>
            <a:r>
              <a:rPr lang="zh-CN" altLang="en-US" sz="2400">
                <a:solidFill>
                  <a:srgbClr val="0000FF"/>
                </a:solidFill>
                <a:ea typeface="黑体" panose="02010609060101010101" pitchFamily="49" charset="-122"/>
              </a:rPr>
              <a:t>当只有电压表可供测量时，可以通过已知电阻与未知电阻</a:t>
            </a:r>
            <a:r>
              <a:rPr lang="zh-CN" altLang="en-US" sz="2400">
                <a:solidFill>
                  <a:srgbClr val="CC0000"/>
                </a:solidFill>
                <a:ea typeface="黑体" panose="02010609060101010101" pitchFamily="49" charset="-122"/>
              </a:rPr>
              <a:t>串联</a:t>
            </a:r>
            <a:r>
              <a:rPr lang="zh-CN" altLang="en-US" sz="2400">
                <a:solidFill>
                  <a:srgbClr val="0000FF"/>
                </a:solidFill>
                <a:ea typeface="黑体" panose="02010609060101010101" pitchFamily="49" charset="-122"/>
              </a:rPr>
              <a:t>，分别测量电压，通过串联电路中电压的分配关系得出未知电阻的阻值。</a:t>
            </a:r>
            <a:endParaRPr lang="zh-CN" altLang="en-US" sz="2200">
              <a:solidFill>
                <a:srgbClr val="0000FF"/>
              </a:solidFill>
              <a:ea typeface="黑体" panose="02010609060101010101" pitchFamily="49" charset="-122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57200" y="3003550"/>
            <a:ext cx="8229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FF"/>
                </a:solidFill>
                <a:ea typeface="黑体" panose="02010609060101010101" pitchFamily="49" charset="-122"/>
              </a:rPr>
              <a:t>2</a:t>
            </a:r>
            <a:r>
              <a:rPr lang="en-US" altLang="en-US" sz="2200">
                <a:solidFill>
                  <a:srgbClr val="0000FF"/>
                </a:solidFill>
                <a:ea typeface="黑体" panose="02010609060101010101" pitchFamily="49" charset="-122"/>
              </a:rPr>
              <a:t>、</a:t>
            </a:r>
            <a:r>
              <a:rPr lang="zh-CN" altLang="en-US" sz="2400">
                <a:solidFill>
                  <a:srgbClr val="0000FF"/>
                </a:solidFill>
                <a:ea typeface="黑体" panose="02010609060101010101" pitchFamily="49" charset="-122"/>
              </a:rPr>
              <a:t>当只有电流表可供测量时，通过已知电阻与未知电阻</a:t>
            </a:r>
            <a:r>
              <a:rPr lang="zh-CN" altLang="en-US" sz="2400">
                <a:solidFill>
                  <a:srgbClr val="CC0000"/>
                </a:solidFill>
                <a:ea typeface="黑体" panose="02010609060101010101" pitchFamily="49" charset="-122"/>
              </a:rPr>
              <a:t>并联</a:t>
            </a:r>
            <a:r>
              <a:rPr lang="zh-CN" altLang="en-US" sz="2400">
                <a:solidFill>
                  <a:srgbClr val="0000FF"/>
                </a:solidFill>
                <a:ea typeface="黑体" panose="02010609060101010101" pitchFamily="49" charset="-122"/>
              </a:rPr>
              <a:t>，分别测量两支路中的电流，通过并联电路中电流的分配关系求得未知电阻的阻值。</a:t>
            </a:r>
            <a:endParaRPr lang="zh-CN" altLang="en-US" sz="2200">
              <a:solidFill>
                <a:srgbClr val="0000FF"/>
              </a:solidFill>
              <a:ea typeface="黑体" panose="02010609060101010101" pitchFamily="49" charset="-122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57200" y="47402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FF"/>
                </a:solidFill>
                <a:ea typeface="黑体" panose="02010609060101010101" pitchFamily="49" charset="-122"/>
              </a:rPr>
              <a:t>3</a:t>
            </a:r>
            <a:r>
              <a:rPr lang="en-US" altLang="en-US" sz="2200">
                <a:solidFill>
                  <a:srgbClr val="0000FF"/>
                </a:solidFill>
                <a:ea typeface="黑体" panose="02010609060101010101" pitchFamily="49" charset="-122"/>
              </a:rPr>
              <a:t>、</a:t>
            </a:r>
            <a:r>
              <a:rPr lang="zh-CN" altLang="en-US" sz="2400">
                <a:solidFill>
                  <a:srgbClr val="0000FF"/>
                </a:solidFill>
                <a:ea typeface="黑体" panose="02010609060101010101" pitchFamily="49" charset="-122"/>
              </a:rPr>
              <a:t>电流表和电压表均有</a:t>
            </a:r>
            <a:r>
              <a:rPr lang="zh-CN" altLang="en-US" sz="2400">
                <a:solidFill>
                  <a:srgbClr val="CC0000"/>
                </a:solidFill>
                <a:ea typeface="黑体" panose="02010609060101010101" pitchFamily="49" charset="-122"/>
              </a:rPr>
              <a:t>内阻</a:t>
            </a:r>
            <a:r>
              <a:rPr lang="zh-CN" altLang="en-US" sz="2400">
                <a:solidFill>
                  <a:srgbClr val="0000FF"/>
                </a:solidFill>
                <a:ea typeface="黑体" panose="02010609060101010101" pitchFamily="49" charset="-122"/>
              </a:rPr>
              <a:t>，电流表的内阻非常</a:t>
            </a:r>
            <a:r>
              <a:rPr lang="zh-CN" altLang="en-US" sz="2400">
                <a:solidFill>
                  <a:srgbClr val="CC0000"/>
                </a:solidFill>
                <a:ea typeface="黑体" panose="02010609060101010101" pitchFamily="49" charset="-122"/>
              </a:rPr>
              <a:t>小</a:t>
            </a:r>
            <a:r>
              <a:rPr lang="zh-CN" altLang="en-US" sz="2400">
                <a:solidFill>
                  <a:srgbClr val="0000FF"/>
                </a:solidFill>
                <a:ea typeface="黑体" panose="02010609060101010101" pitchFamily="49" charset="-122"/>
              </a:rPr>
              <a:t>，电压表的内阻非常</a:t>
            </a:r>
            <a:r>
              <a:rPr lang="zh-CN" altLang="en-US" sz="2400">
                <a:solidFill>
                  <a:srgbClr val="CC0000"/>
                </a:solidFill>
                <a:ea typeface="黑体" panose="02010609060101010101" pitchFamily="49" charset="-122"/>
              </a:rPr>
              <a:t>大</a:t>
            </a:r>
            <a:r>
              <a:rPr lang="zh-CN" altLang="en-US" sz="2400">
                <a:solidFill>
                  <a:srgbClr val="0000FF"/>
                </a:solidFill>
                <a:ea typeface="黑体" panose="02010609060101010101" pitchFamily="49" charset="-122"/>
              </a:rPr>
              <a:t>。</a:t>
            </a:r>
            <a:endParaRPr lang="zh-CN" altLang="en-US" sz="2200">
              <a:solidFill>
                <a:srgbClr val="0000FF"/>
              </a:solidFill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54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2" grpId="0"/>
      <p:bldP spid="3789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alt40295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4582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2590800" y="1981200"/>
            <a:ext cx="39624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9400ED"/>
              </a:extrusionClr>
              <a:contourClr>
                <a:srgbClr val="A603AB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再见！</a:t>
            </a:r>
          </a:p>
        </p:txBody>
      </p:sp>
    </p:spTree>
    <p:extLst>
      <p:ext uri="{BB962C8B-B14F-4D97-AF65-F5344CB8AC3E}">
        <p14:creationId xmlns:p14="http://schemas.microsoft.com/office/powerpoint/2010/main" val="423400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o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xjhsy6" descr="w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00400"/>
            <a:ext cx="196215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xjhsy8" descr="w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1169988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xjhsy9" descr="w6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95800"/>
            <a:ext cx="16652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xjhsy7" descr="w5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267200"/>
            <a:ext cx="184467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4343400" y="1371600"/>
            <a:ext cx="1258888" cy="884238"/>
            <a:chOff x="3216" y="864"/>
            <a:chExt cx="793" cy="557"/>
          </a:xfrm>
        </p:grpSpPr>
        <p:grpSp>
          <p:nvGrpSpPr>
            <p:cNvPr id="27656" name="lxqdxt13"/>
            <p:cNvGrpSpPr>
              <a:grpSpLocks/>
            </p:cNvGrpSpPr>
            <p:nvPr/>
          </p:nvGrpSpPr>
          <p:grpSpPr bwMode="auto">
            <a:xfrm>
              <a:off x="3216" y="864"/>
              <a:ext cx="278" cy="557"/>
              <a:chOff x="930" y="870"/>
              <a:chExt cx="1846" cy="3540"/>
            </a:xfrm>
          </p:grpSpPr>
          <p:sp>
            <p:nvSpPr>
              <p:cNvPr id="27664" name="AutoShape 10"/>
              <p:cNvSpPr>
                <a:spLocks noChangeArrowheads="1"/>
              </p:cNvSpPr>
              <p:nvPr/>
            </p:nvSpPr>
            <p:spPr bwMode="auto">
              <a:xfrm>
                <a:off x="930" y="870"/>
                <a:ext cx="1846" cy="3540"/>
              </a:xfrm>
              <a:prstGeom prst="can">
                <a:avLst>
                  <a:gd name="adj" fmla="val 47941"/>
                </a:avLst>
              </a:prstGeom>
              <a:gradFill rotWithShape="0">
                <a:gsLst>
                  <a:gs pos="0">
                    <a:srgbClr val="FF0000"/>
                  </a:gs>
                  <a:gs pos="50000">
                    <a:srgbClr val="FFDDDD"/>
                  </a:gs>
                  <a:gs pos="100000">
                    <a:srgbClr val="FF00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5" name="Oval 11"/>
              <p:cNvSpPr>
                <a:spLocks noChangeArrowheads="1"/>
              </p:cNvSpPr>
              <p:nvPr/>
            </p:nvSpPr>
            <p:spPr bwMode="auto">
              <a:xfrm>
                <a:off x="1077" y="960"/>
                <a:ext cx="1564" cy="69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885200"/>
                  </a:gs>
                </a:gsLst>
                <a:path path="shape">
                  <a:fillToRect l="50000" t="50000" r="50000" b="50000"/>
                </a:path>
              </a:gradFill>
              <a:ln w="38100" cmpd="dbl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6" name="WordArt 12"/>
              <p:cNvSpPr>
                <a:spLocks noChangeArrowheads="1" noChangeShapeType="1" noTextEdit="1"/>
              </p:cNvSpPr>
              <p:nvPr/>
            </p:nvSpPr>
            <p:spPr bwMode="auto">
              <a:xfrm>
                <a:off x="971" y="2661"/>
                <a:ext cx="1766" cy="1140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楷体_GB2312"/>
                    <a:ea typeface="宋体" panose="02010600030101010101" pitchFamily="2" charset="-122"/>
                  </a:rPr>
                  <a:t>干电池</a:t>
                </a:r>
              </a:p>
            </p:txBody>
          </p:sp>
          <p:sp>
            <p:nvSpPr>
              <p:cNvPr id="27667" name="AutoShape 13"/>
              <p:cNvSpPr>
                <a:spLocks noChangeArrowheads="1"/>
              </p:cNvSpPr>
              <p:nvPr/>
            </p:nvSpPr>
            <p:spPr bwMode="auto">
              <a:xfrm>
                <a:off x="1718" y="1050"/>
                <a:ext cx="308" cy="24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8" name="Oval 14"/>
              <p:cNvSpPr>
                <a:spLocks noChangeArrowheads="1"/>
              </p:cNvSpPr>
              <p:nvPr/>
            </p:nvSpPr>
            <p:spPr bwMode="auto">
              <a:xfrm>
                <a:off x="1760" y="1080"/>
                <a:ext cx="212" cy="54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AAAAAA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WordArt 1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078" y="1905"/>
                <a:ext cx="1552" cy="471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25000"/>
                  </a:avLst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200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宋体"/>
                    <a:ea typeface="宋体"/>
                  </a:rPr>
                  <a:t>1</a:t>
                </a:r>
                <a:r>
                  <a:rPr lang="zh-CN" altLang="en-US" sz="1200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宋体"/>
                    <a:ea typeface="宋体"/>
                  </a:rPr>
                  <a:t>．</a:t>
                </a:r>
                <a:r>
                  <a:rPr lang="en-US" altLang="zh-CN" sz="1200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宋体"/>
                    <a:ea typeface="宋体"/>
                  </a:rPr>
                  <a:t>5 </a:t>
                </a:r>
                <a:r>
                  <a:rPr lang="zh-CN" altLang="en-US" sz="1200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宋体"/>
                    <a:ea typeface="宋体"/>
                  </a:rPr>
                  <a:t>＋</a:t>
                </a:r>
              </a:p>
            </p:txBody>
          </p:sp>
        </p:grpSp>
        <p:grpSp>
          <p:nvGrpSpPr>
            <p:cNvPr id="27657" name="lxqdxt13"/>
            <p:cNvGrpSpPr>
              <a:grpSpLocks/>
            </p:cNvGrpSpPr>
            <p:nvPr/>
          </p:nvGrpSpPr>
          <p:grpSpPr bwMode="auto">
            <a:xfrm>
              <a:off x="3731" y="864"/>
              <a:ext cx="278" cy="557"/>
              <a:chOff x="930" y="870"/>
              <a:chExt cx="1846" cy="3540"/>
            </a:xfrm>
          </p:grpSpPr>
          <p:sp>
            <p:nvSpPr>
              <p:cNvPr id="27658" name="AutoShape 17"/>
              <p:cNvSpPr>
                <a:spLocks noChangeArrowheads="1"/>
              </p:cNvSpPr>
              <p:nvPr/>
            </p:nvSpPr>
            <p:spPr bwMode="auto">
              <a:xfrm>
                <a:off x="930" y="870"/>
                <a:ext cx="1846" cy="3540"/>
              </a:xfrm>
              <a:prstGeom prst="can">
                <a:avLst>
                  <a:gd name="adj" fmla="val 47941"/>
                </a:avLst>
              </a:prstGeom>
              <a:gradFill rotWithShape="0">
                <a:gsLst>
                  <a:gs pos="0">
                    <a:srgbClr val="FF0000"/>
                  </a:gs>
                  <a:gs pos="50000">
                    <a:srgbClr val="FFDDDD"/>
                  </a:gs>
                  <a:gs pos="100000">
                    <a:srgbClr val="FF00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659" name="Oval 18"/>
              <p:cNvSpPr>
                <a:spLocks noChangeArrowheads="1"/>
              </p:cNvSpPr>
              <p:nvPr/>
            </p:nvSpPr>
            <p:spPr bwMode="auto">
              <a:xfrm>
                <a:off x="1077" y="960"/>
                <a:ext cx="1564" cy="69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885200"/>
                  </a:gs>
                </a:gsLst>
                <a:path path="shape">
                  <a:fillToRect l="50000" t="50000" r="50000" b="50000"/>
                </a:path>
              </a:gradFill>
              <a:ln w="38100" cmpd="dbl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0" name="WordArt 19"/>
              <p:cNvSpPr>
                <a:spLocks noChangeArrowheads="1" noChangeShapeType="1" noTextEdit="1"/>
              </p:cNvSpPr>
              <p:nvPr/>
            </p:nvSpPr>
            <p:spPr bwMode="auto">
              <a:xfrm>
                <a:off x="971" y="2661"/>
                <a:ext cx="1766" cy="1140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楷体_GB2312"/>
                    <a:ea typeface="宋体" panose="02010600030101010101" pitchFamily="2" charset="-122"/>
                  </a:rPr>
                  <a:t>干电池</a:t>
                </a:r>
              </a:p>
            </p:txBody>
          </p:sp>
          <p:sp>
            <p:nvSpPr>
              <p:cNvPr id="27661" name="AutoShape 20"/>
              <p:cNvSpPr>
                <a:spLocks noChangeArrowheads="1"/>
              </p:cNvSpPr>
              <p:nvPr/>
            </p:nvSpPr>
            <p:spPr bwMode="auto">
              <a:xfrm>
                <a:off x="1718" y="1050"/>
                <a:ext cx="308" cy="24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2" name="Oval 21"/>
              <p:cNvSpPr>
                <a:spLocks noChangeArrowheads="1"/>
              </p:cNvSpPr>
              <p:nvPr/>
            </p:nvSpPr>
            <p:spPr bwMode="auto">
              <a:xfrm>
                <a:off x="1760" y="1080"/>
                <a:ext cx="212" cy="54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AAAAAA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WordArt 2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078" y="1905"/>
                <a:ext cx="1552" cy="471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25000"/>
                  </a:avLst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2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宋体"/>
                    <a:ea typeface="宋体"/>
                  </a:rPr>
                  <a:t>1</a:t>
                </a:r>
                <a:r>
                  <a:rPr lang="zh-CN" altLang="en-US" sz="12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宋体"/>
                    <a:ea typeface="宋体"/>
                  </a:rPr>
                  <a:t>．</a:t>
                </a:r>
                <a:r>
                  <a:rPr lang="en-US" altLang="zh-CN" sz="12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宋体"/>
                    <a:ea typeface="宋体"/>
                  </a:rPr>
                  <a:t>5 </a:t>
                </a:r>
                <a:r>
                  <a:rPr lang="zh-CN" altLang="en-US" sz="12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宋体"/>
                    <a:ea typeface="宋体"/>
                  </a:rPr>
                  <a:t>＋</a:t>
                </a:r>
              </a:p>
            </p:txBody>
          </p:sp>
        </p:grpSp>
      </p:grpSp>
      <p:pic>
        <p:nvPicPr>
          <p:cNvPr id="21" name="Picture 62" descr="W02007030763779090077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9" r="56638" b="56339"/>
          <a:stretch>
            <a:fillRect/>
          </a:stretch>
        </p:blipFill>
        <p:spPr bwMode="auto">
          <a:xfrm>
            <a:off x="5105400" y="2286000"/>
            <a:ext cx="12954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76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304800" y="1371600"/>
            <a:ext cx="8534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3333FF"/>
                </a:solidFill>
                <a:ea typeface="华文新魏" panose="02010800040101010101" pitchFamily="2" charset="-122"/>
              </a:rPr>
              <a:t>    </a:t>
            </a:r>
            <a:r>
              <a:rPr lang="en-US" altLang="zh-CN" sz="2800" b="1">
                <a:solidFill>
                  <a:srgbClr val="3333FF"/>
                </a:solidFill>
                <a:ea typeface="华文新魏" panose="02010800040101010101" pitchFamily="2" charset="-122"/>
              </a:rPr>
              <a:t>1.</a:t>
            </a:r>
            <a:r>
              <a:rPr lang="zh-CN" altLang="en-US" sz="2800" b="1">
                <a:solidFill>
                  <a:srgbClr val="3333FF"/>
                </a:solidFill>
                <a:ea typeface="华文新魏" panose="02010800040101010101" pitchFamily="2" charset="-122"/>
              </a:rPr>
              <a:t>知识与技能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zh-CN" altLang="en-US" sz="2800" b="1">
                <a:solidFill>
                  <a:srgbClr val="000000"/>
                </a:solidFill>
                <a:ea typeface="楷体_GB2312" pitchFamily="49" charset="-122"/>
              </a:rPr>
              <a:t>知道用电流表和电压表测量电阻的原理。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zh-CN" altLang="en-US" sz="2800" b="1">
                <a:solidFill>
                  <a:srgbClr val="000000"/>
                </a:solidFill>
                <a:ea typeface="楷体_GB2312" pitchFamily="49" charset="-122"/>
              </a:rPr>
              <a:t>会同时使用电流表、电压表测量导体的电阻。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3333FF"/>
                </a:solidFill>
                <a:ea typeface="华文新魏" panose="02010800040101010101" pitchFamily="2" charset="-122"/>
              </a:rPr>
              <a:t>    </a:t>
            </a:r>
            <a:r>
              <a:rPr lang="en-US" altLang="zh-CN" sz="2800" b="1">
                <a:solidFill>
                  <a:srgbClr val="3333FF"/>
                </a:solidFill>
                <a:ea typeface="华文新魏" panose="02010800040101010101" pitchFamily="2" charset="-122"/>
              </a:rPr>
              <a:t>2.</a:t>
            </a:r>
            <a:r>
              <a:rPr lang="zh-CN" altLang="en-US" sz="2800" b="1">
                <a:solidFill>
                  <a:srgbClr val="3333FF"/>
                </a:solidFill>
                <a:ea typeface="华文新魏" panose="02010800040101010101" pitchFamily="2" charset="-122"/>
              </a:rPr>
              <a:t>过程与方法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zh-CN" altLang="en-US" sz="2800" b="1">
                <a:solidFill>
                  <a:srgbClr val="000000"/>
                </a:solidFill>
                <a:ea typeface="楷体_GB2312" pitchFamily="49" charset="-122"/>
              </a:rPr>
              <a:t>通过测量电阻，了解欧姆定律的应用。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3333FF"/>
                </a:solidFill>
                <a:ea typeface="华文新魏" panose="02010800040101010101" pitchFamily="2" charset="-122"/>
              </a:rPr>
              <a:t>    </a:t>
            </a:r>
            <a:r>
              <a:rPr lang="en-US" altLang="zh-CN" sz="2800" b="1">
                <a:solidFill>
                  <a:srgbClr val="3333FF"/>
                </a:solidFill>
                <a:ea typeface="华文新魏" panose="02010800040101010101" pitchFamily="2" charset="-122"/>
              </a:rPr>
              <a:t>3.</a:t>
            </a:r>
            <a:r>
              <a:rPr lang="zh-CN" altLang="en-US" sz="2800" b="1">
                <a:solidFill>
                  <a:srgbClr val="3333FF"/>
                </a:solidFill>
                <a:ea typeface="华文新魏" panose="02010800040101010101" pitchFamily="2" charset="-122"/>
              </a:rPr>
              <a:t>情感态度与价值观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zh-CN" altLang="en-US" sz="2800" b="1">
                <a:solidFill>
                  <a:srgbClr val="000000"/>
                </a:solidFill>
                <a:ea typeface="楷体_GB2312" pitchFamily="49" charset="-122"/>
              </a:rPr>
              <a:t>注重实验电路的设计、连接以及测量过程中的兴趣培养。在实验过程中，注意培养严谨的科学态度。</a:t>
            </a:r>
          </a:p>
        </p:txBody>
      </p:sp>
      <p:sp>
        <p:nvSpPr>
          <p:cNvPr id="3" name="矩形 2"/>
          <p:cNvSpPr/>
          <p:nvPr/>
        </p:nvSpPr>
        <p:spPr>
          <a:xfrm>
            <a:off x="3029279" y="381000"/>
            <a:ext cx="226857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spc="50" dirty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2D2D8A">
                    <a:tint val="1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ea typeface="宋体" panose="02010600030101010101" pitchFamily="2" charset="-122"/>
              </a:rPr>
              <a:t>学习目标</a:t>
            </a:r>
          </a:p>
        </p:txBody>
      </p:sp>
    </p:spTree>
    <p:extLst>
      <p:ext uri="{BB962C8B-B14F-4D97-AF65-F5344CB8AC3E}">
        <p14:creationId xmlns:p14="http://schemas.microsoft.com/office/powerpoint/2010/main" val="4499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7" descr="9823c05c2rsfwqh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733800"/>
            <a:ext cx="26670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6"/>
          <p:cNvSpPr txBox="1">
            <a:spLocks noChangeArrowheads="1"/>
          </p:cNvSpPr>
          <p:nvPr/>
        </p:nvSpPr>
        <p:spPr bwMode="auto">
          <a:xfrm>
            <a:off x="2895600" y="1295400"/>
            <a:ext cx="579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000000"/>
                </a:solidFill>
              </a:rPr>
              <a:t>怎样测量电阻的</a:t>
            </a:r>
            <a:r>
              <a:rPr lang="zh-CN" altLang="en-US" sz="3600" b="1">
                <a:solidFill>
                  <a:srgbClr val="FF0000"/>
                </a:solidFill>
              </a:rPr>
              <a:t>阻值</a:t>
            </a:r>
            <a:r>
              <a:rPr lang="zh-CN" altLang="en-US" sz="3600" b="1">
                <a:solidFill>
                  <a:srgbClr val="000000"/>
                </a:solidFill>
              </a:rPr>
              <a:t>呢？</a:t>
            </a:r>
          </a:p>
        </p:txBody>
      </p:sp>
      <p:pic>
        <p:nvPicPr>
          <p:cNvPr id="10244" name="Picture 6" descr="讨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36220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WordArt 7"/>
          <p:cNvSpPr>
            <a:spLocks noChangeArrowheads="1" noChangeShapeType="1" noTextEdit="1"/>
          </p:cNvSpPr>
          <p:nvPr/>
        </p:nvSpPr>
        <p:spPr bwMode="auto">
          <a:xfrm>
            <a:off x="609600" y="1600200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4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DCEBF5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讨论</a:t>
            </a:r>
          </a:p>
        </p:txBody>
      </p:sp>
      <p:sp>
        <p:nvSpPr>
          <p:cNvPr id="10247" name="TextBox 117"/>
          <p:cNvSpPr txBox="1">
            <a:spLocks noChangeArrowheads="1"/>
          </p:cNvSpPr>
          <p:nvPr/>
        </p:nvSpPr>
        <p:spPr bwMode="auto">
          <a:xfrm>
            <a:off x="2362200" y="3048000"/>
            <a:ext cx="312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FF0000"/>
                </a:solidFill>
              </a:rPr>
              <a:t>原理：</a:t>
            </a:r>
          </a:p>
        </p:txBody>
      </p:sp>
      <p:grpSp>
        <p:nvGrpSpPr>
          <p:cNvPr id="2" name="组合 17"/>
          <p:cNvGrpSpPr>
            <a:grpSpLocks/>
          </p:cNvGrpSpPr>
          <p:nvPr/>
        </p:nvGrpSpPr>
        <p:grpSpPr bwMode="auto">
          <a:xfrm>
            <a:off x="4572000" y="2590800"/>
            <a:ext cx="1905000" cy="1331913"/>
            <a:chOff x="4343400" y="2362201"/>
            <a:chExt cx="1905000" cy="1332119"/>
          </a:xfrm>
        </p:grpSpPr>
        <p:sp>
          <p:nvSpPr>
            <p:cNvPr id="10248" name="TextBox 118"/>
            <p:cNvSpPr txBox="1">
              <a:spLocks noChangeArrowheads="1"/>
            </p:cNvSpPr>
            <p:nvPr/>
          </p:nvSpPr>
          <p:spPr bwMode="auto">
            <a:xfrm>
              <a:off x="4343400" y="2667001"/>
              <a:ext cx="5334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>
                  <a:solidFill>
                    <a:srgbClr val="FF0000"/>
                  </a:solidFill>
                </a:rPr>
                <a:t>R</a:t>
              </a:r>
              <a:endParaRPr lang="zh-CN" altLang="en-US" sz="3600" b="1">
                <a:solidFill>
                  <a:srgbClr val="FF0000"/>
                </a:solidFill>
              </a:endParaRPr>
            </a:p>
          </p:txBody>
        </p:sp>
        <p:sp>
          <p:nvSpPr>
            <p:cNvPr id="10249" name="TextBox 119"/>
            <p:cNvSpPr txBox="1">
              <a:spLocks noChangeArrowheads="1"/>
            </p:cNvSpPr>
            <p:nvPr/>
          </p:nvSpPr>
          <p:spPr bwMode="auto">
            <a:xfrm>
              <a:off x="5715000" y="2362201"/>
              <a:ext cx="5334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>
                  <a:solidFill>
                    <a:srgbClr val="FF0000"/>
                  </a:solidFill>
                </a:rPr>
                <a:t>U</a:t>
              </a:r>
              <a:endParaRPr lang="zh-CN" altLang="en-US" sz="3600" b="1">
                <a:solidFill>
                  <a:srgbClr val="FF0000"/>
                </a:solidFill>
              </a:endParaRPr>
            </a:p>
          </p:txBody>
        </p:sp>
        <p:cxnSp>
          <p:nvCxnSpPr>
            <p:cNvPr id="10250" name="直接连接符 121"/>
            <p:cNvCxnSpPr>
              <a:cxnSpLocks noChangeShapeType="1"/>
            </p:cNvCxnSpPr>
            <p:nvPr/>
          </p:nvCxnSpPr>
          <p:spPr bwMode="auto">
            <a:xfrm rot="10800000">
              <a:off x="5562600" y="3048000"/>
              <a:ext cx="685800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51" name="矩形 10"/>
            <p:cNvSpPr>
              <a:spLocks noChangeArrowheads="1"/>
            </p:cNvSpPr>
            <p:nvPr/>
          </p:nvSpPr>
          <p:spPr bwMode="auto">
            <a:xfrm>
              <a:off x="5791200" y="3047989"/>
              <a:ext cx="27379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>
                  <a:solidFill>
                    <a:srgbClr val="FF0000"/>
                  </a:solidFill>
                </a:rPr>
                <a:t>I</a:t>
              </a:r>
              <a:endParaRPr lang="zh-CN" altLang="en-US" sz="3600">
                <a:solidFill>
                  <a:srgbClr val="000000"/>
                </a:solidFill>
              </a:endParaRPr>
            </a:p>
          </p:txBody>
        </p:sp>
        <p:sp>
          <p:nvSpPr>
            <p:cNvPr id="10252" name="矩形 11"/>
            <p:cNvSpPr>
              <a:spLocks noChangeArrowheads="1"/>
            </p:cNvSpPr>
            <p:nvPr/>
          </p:nvSpPr>
          <p:spPr bwMode="auto">
            <a:xfrm>
              <a:off x="5029200" y="2666989"/>
              <a:ext cx="39722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>
                  <a:solidFill>
                    <a:srgbClr val="FF0000"/>
                  </a:solidFill>
                </a:rPr>
                <a:t>=</a:t>
              </a:r>
              <a:endParaRPr lang="zh-CN" altLang="en-US" sz="36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884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49" b="50891"/>
          <a:stretch>
            <a:fillRect/>
          </a:stretch>
        </p:blipFill>
        <p:spPr bwMode="auto">
          <a:xfrm>
            <a:off x="5257800" y="4038600"/>
            <a:ext cx="3581400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w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62200"/>
            <a:ext cx="1317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w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2286000"/>
            <a:ext cx="10985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8" descr="w6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11969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9" descr="w5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181600"/>
            <a:ext cx="1077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xjhsy6" descr="w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67200"/>
            <a:ext cx="1527175" cy="1046163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</p:pic>
      <p:grpSp>
        <p:nvGrpSpPr>
          <p:cNvPr id="11281" name="xjhsy3"/>
          <p:cNvGrpSpPr>
            <a:grpSpLocks noChangeAspect="1"/>
          </p:cNvGrpSpPr>
          <p:nvPr/>
        </p:nvGrpSpPr>
        <p:grpSpPr bwMode="auto">
          <a:xfrm>
            <a:off x="1447800" y="4343400"/>
            <a:ext cx="1447800" cy="552450"/>
            <a:chOff x="3844" y="3868"/>
            <a:chExt cx="3712" cy="1144"/>
          </a:xfrm>
        </p:grpSpPr>
        <p:grpSp>
          <p:nvGrpSpPr>
            <p:cNvPr id="11283" name="Group 8"/>
            <p:cNvGrpSpPr>
              <a:grpSpLocks noChangeAspect="1"/>
            </p:cNvGrpSpPr>
            <p:nvPr/>
          </p:nvGrpSpPr>
          <p:grpSpPr bwMode="auto">
            <a:xfrm>
              <a:off x="3844" y="4435"/>
              <a:ext cx="3712" cy="577"/>
              <a:chOff x="3920" y="4213"/>
              <a:chExt cx="2493" cy="577"/>
            </a:xfrm>
          </p:grpSpPr>
          <p:sp>
            <p:nvSpPr>
              <p:cNvPr id="11320" name="Freeform 9" descr="栎木"/>
              <p:cNvSpPr>
                <a:spLocks noChangeAspect="1"/>
              </p:cNvSpPr>
              <p:nvPr/>
            </p:nvSpPr>
            <p:spPr bwMode="auto">
              <a:xfrm flipV="1">
                <a:off x="3920" y="4677"/>
                <a:ext cx="2493" cy="113"/>
              </a:xfrm>
              <a:custGeom>
                <a:avLst/>
                <a:gdLst>
                  <a:gd name="T0" fmla="*/ 0 w 400"/>
                  <a:gd name="T1" fmla="*/ 0 h 400"/>
                  <a:gd name="T2" fmla="*/ 603562 w 400"/>
                  <a:gd name="T3" fmla="*/ 0 h 400"/>
                  <a:gd name="T4" fmla="*/ 603562 w 400"/>
                  <a:gd name="T5" fmla="*/ 3 h 400"/>
                  <a:gd name="T6" fmla="*/ 0 w 400"/>
                  <a:gd name="T7" fmla="*/ 3 h 400"/>
                  <a:gd name="T8" fmla="*/ 0 w 400"/>
                  <a:gd name="T9" fmla="*/ 0 h 4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0"/>
                  <a:gd name="T16" fmla="*/ 0 h 400"/>
                  <a:gd name="T17" fmla="*/ 400 w 400"/>
                  <a:gd name="T18" fmla="*/ 400 h 4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0" h="400">
                    <a:moveTo>
                      <a:pt x="0" y="0"/>
                    </a:moveTo>
                    <a:lnTo>
                      <a:pt x="400" y="0"/>
                    </a:lnTo>
                    <a:lnTo>
                      <a:pt x="400" y="400"/>
                    </a:lnTo>
                    <a:lnTo>
                      <a:pt x="0" y="40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8"/>
                <a:srcRect/>
                <a:tile tx="0" ty="0" sx="100000" sy="100000" flip="none" algn="tl"/>
              </a:blip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99"/>
                </a:extrusionClr>
                <a:contourClr>
                  <a:srgbClr val="FFFFFF"/>
                </a:contourClr>
              </a:sp3d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321" name="AutoShape 10"/>
              <p:cNvSpPr>
                <a:spLocks noChangeAspect="1" noChangeArrowheads="1"/>
              </p:cNvSpPr>
              <p:nvPr/>
            </p:nvSpPr>
            <p:spPr bwMode="auto">
              <a:xfrm>
                <a:off x="6120" y="4217"/>
                <a:ext cx="213" cy="369"/>
              </a:xfrm>
              <a:prstGeom prst="flowChartMagneticDisk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322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4340" y="4213"/>
                <a:ext cx="213" cy="369"/>
              </a:xfrm>
              <a:prstGeom prst="flowChartMagneticDisk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284" name="Group 12"/>
            <p:cNvGrpSpPr>
              <a:grpSpLocks noChangeAspect="1"/>
            </p:cNvGrpSpPr>
            <p:nvPr/>
          </p:nvGrpSpPr>
          <p:grpSpPr bwMode="auto">
            <a:xfrm>
              <a:off x="5514" y="3868"/>
              <a:ext cx="540" cy="936"/>
              <a:chOff x="5695" y="5964"/>
              <a:chExt cx="540" cy="936"/>
            </a:xfrm>
          </p:grpSpPr>
          <p:grpSp>
            <p:nvGrpSpPr>
              <p:cNvPr id="11285" name="Group 13"/>
              <p:cNvGrpSpPr>
                <a:grpSpLocks noChangeAspect="1"/>
              </p:cNvGrpSpPr>
              <p:nvPr/>
            </p:nvGrpSpPr>
            <p:grpSpPr bwMode="auto">
              <a:xfrm>
                <a:off x="5769" y="5964"/>
                <a:ext cx="402" cy="734"/>
                <a:chOff x="5770" y="1606"/>
                <a:chExt cx="2019" cy="3673"/>
              </a:xfrm>
            </p:grpSpPr>
            <p:grpSp>
              <p:nvGrpSpPr>
                <p:cNvPr id="11287" name="Group 14"/>
                <p:cNvGrpSpPr>
                  <a:grpSpLocks noChangeAspect="1"/>
                </p:cNvGrpSpPr>
                <p:nvPr/>
              </p:nvGrpSpPr>
              <p:grpSpPr bwMode="auto">
                <a:xfrm>
                  <a:off x="6320" y="4418"/>
                  <a:ext cx="913" cy="861"/>
                  <a:chOff x="6320" y="4418"/>
                  <a:chExt cx="913" cy="861"/>
                </a:xfrm>
              </p:grpSpPr>
              <p:grpSp>
                <p:nvGrpSpPr>
                  <p:cNvPr id="11303" name="Group 1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320" y="4418"/>
                    <a:ext cx="913" cy="861"/>
                    <a:chOff x="6320" y="4418"/>
                    <a:chExt cx="913" cy="861"/>
                  </a:xfrm>
                </p:grpSpPr>
                <p:grpSp>
                  <p:nvGrpSpPr>
                    <p:cNvPr id="11309" name="Group 1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549" y="5081"/>
                      <a:ext cx="498" cy="198"/>
                      <a:chOff x="6549" y="5081"/>
                      <a:chExt cx="498" cy="198"/>
                    </a:xfrm>
                  </p:grpSpPr>
                  <p:sp>
                    <p:nvSpPr>
                      <p:cNvPr id="11318" name="Freeform 1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549" y="5081"/>
                        <a:ext cx="498" cy="198"/>
                      </a:xfrm>
                      <a:custGeom>
                        <a:avLst/>
                        <a:gdLst>
                          <a:gd name="T0" fmla="*/ 0 w 498"/>
                          <a:gd name="T1" fmla="*/ 0 h 198"/>
                          <a:gd name="T2" fmla="*/ 101 w 498"/>
                          <a:gd name="T3" fmla="*/ 157 h 198"/>
                          <a:gd name="T4" fmla="*/ 110 w 498"/>
                          <a:gd name="T5" fmla="*/ 167 h 198"/>
                          <a:gd name="T6" fmla="*/ 121 w 498"/>
                          <a:gd name="T7" fmla="*/ 173 h 198"/>
                          <a:gd name="T8" fmla="*/ 136 w 498"/>
                          <a:gd name="T9" fmla="*/ 178 h 198"/>
                          <a:gd name="T10" fmla="*/ 153 w 498"/>
                          <a:gd name="T11" fmla="*/ 186 h 198"/>
                          <a:gd name="T12" fmla="*/ 174 w 498"/>
                          <a:gd name="T13" fmla="*/ 190 h 198"/>
                          <a:gd name="T14" fmla="*/ 188 w 498"/>
                          <a:gd name="T15" fmla="*/ 191 h 198"/>
                          <a:gd name="T16" fmla="*/ 205 w 498"/>
                          <a:gd name="T17" fmla="*/ 194 h 198"/>
                          <a:gd name="T18" fmla="*/ 222 w 498"/>
                          <a:gd name="T19" fmla="*/ 195 h 198"/>
                          <a:gd name="T20" fmla="*/ 243 w 498"/>
                          <a:gd name="T21" fmla="*/ 198 h 198"/>
                          <a:gd name="T22" fmla="*/ 257 w 498"/>
                          <a:gd name="T23" fmla="*/ 198 h 198"/>
                          <a:gd name="T24" fmla="*/ 278 w 498"/>
                          <a:gd name="T25" fmla="*/ 195 h 198"/>
                          <a:gd name="T26" fmla="*/ 295 w 498"/>
                          <a:gd name="T27" fmla="*/ 194 h 198"/>
                          <a:gd name="T28" fmla="*/ 315 w 498"/>
                          <a:gd name="T29" fmla="*/ 191 h 198"/>
                          <a:gd name="T30" fmla="*/ 332 w 498"/>
                          <a:gd name="T31" fmla="*/ 190 h 198"/>
                          <a:gd name="T32" fmla="*/ 349 w 498"/>
                          <a:gd name="T33" fmla="*/ 185 h 198"/>
                          <a:gd name="T34" fmla="*/ 366 w 498"/>
                          <a:gd name="T35" fmla="*/ 181 h 198"/>
                          <a:gd name="T36" fmla="*/ 380 w 498"/>
                          <a:gd name="T37" fmla="*/ 173 h 198"/>
                          <a:gd name="T38" fmla="*/ 392 w 498"/>
                          <a:gd name="T39" fmla="*/ 165 h 198"/>
                          <a:gd name="T40" fmla="*/ 397 w 498"/>
                          <a:gd name="T41" fmla="*/ 160 h 198"/>
                          <a:gd name="T42" fmla="*/ 405 w 498"/>
                          <a:gd name="T43" fmla="*/ 152 h 198"/>
                          <a:gd name="T44" fmla="*/ 498 w 498"/>
                          <a:gd name="T45" fmla="*/ 0 h 198"/>
                          <a:gd name="T46" fmla="*/ 0 w 498"/>
                          <a:gd name="T47" fmla="*/ 0 h 198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w 498"/>
                          <a:gd name="T73" fmla="*/ 0 h 198"/>
                          <a:gd name="T74" fmla="*/ 498 w 498"/>
                          <a:gd name="T75" fmla="*/ 198 h 198"/>
                        </a:gdLst>
                        <a:ahLst/>
                        <a:cxnLst>
                          <a:cxn ang="T48">
                            <a:pos x="T0" y="T1"/>
                          </a:cxn>
                          <a:cxn ang="T49">
                            <a:pos x="T2" y="T3"/>
                          </a:cxn>
                          <a:cxn ang="T50">
                            <a:pos x="T4" y="T5"/>
                          </a:cxn>
                          <a:cxn ang="T51">
                            <a:pos x="T6" y="T7"/>
                          </a:cxn>
                          <a:cxn ang="T52">
                            <a:pos x="T8" y="T9"/>
                          </a:cxn>
                          <a:cxn ang="T53">
                            <a:pos x="T10" y="T11"/>
                          </a:cxn>
                          <a:cxn ang="T54">
                            <a:pos x="T12" y="T13"/>
                          </a:cxn>
                          <a:cxn ang="T55">
                            <a:pos x="T14" y="T15"/>
                          </a:cxn>
                          <a:cxn ang="T56">
                            <a:pos x="T16" y="T17"/>
                          </a:cxn>
                          <a:cxn ang="T57">
                            <a:pos x="T18" y="T19"/>
                          </a:cxn>
                          <a:cxn ang="T58">
                            <a:pos x="T20" y="T21"/>
                          </a:cxn>
                          <a:cxn ang="T59">
                            <a:pos x="T22" y="T23"/>
                          </a:cxn>
                          <a:cxn ang="T60">
                            <a:pos x="T24" y="T25"/>
                          </a:cxn>
                          <a:cxn ang="T61">
                            <a:pos x="T26" y="T27"/>
                          </a:cxn>
                          <a:cxn ang="T62">
                            <a:pos x="T28" y="T29"/>
                          </a:cxn>
                          <a:cxn ang="T63">
                            <a:pos x="T30" y="T31"/>
                          </a:cxn>
                          <a:cxn ang="T64">
                            <a:pos x="T32" y="T33"/>
                          </a:cxn>
                          <a:cxn ang="T65">
                            <a:pos x="T34" y="T35"/>
                          </a:cxn>
                          <a:cxn ang="T66">
                            <a:pos x="T36" y="T37"/>
                          </a:cxn>
                          <a:cxn ang="T67">
                            <a:pos x="T38" y="T39"/>
                          </a:cxn>
                          <a:cxn ang="T68">
                            <a:pos x="T40" y="T41"/>
                          </a:cxn>
                          <a:cxn ang="T69">
                            <a:pos x="T42" y="T43"/>
                          </a:cxn>
                          <a:cxn ang="T70">
                            <a:pos x="T44" y="T45"/>
                          </a:cxn>
                          <a:cxn ang="T71">
                            <a:pos x="T46" y="T47"/>
                          </a:cxn>
                        </a:cxnLst>
                        <a:rect l="T72" t="T73" r="T74" b="T75"/>
                        <a:pathLst>
                          <a:path w="498" h="198">
                            <a:moveTo>
                              <a:pt x="0" y="0"/>
                            </a:moveTo>
                            <a:lnTo>
                              <a:pt x="101" y="157"/>
                            </a:lnTo>
                            <a:lnTo>
                              <a:pt x="110" y="167"/>
                            </a:lnTo>
                            <a:lnTo>
                              <a:pt x="121" y="173"/>
                            </a:lnTo>
                            <a:lnTo>
                              <a:pt x="136" y="178"/>
                            </a:lnTo>
                            <a:lnTo>
                              <a:pt x="153" y="186"/>
                            </a:lnTo>
                            <a:lnTo>
                              <a:pt x="174" y="190"/>
                            </a:lnTo>
                            <a:lnTo>
                              <a:pt x="188" y="191"/>
                            </a:lnTo>
                            <a:lnTo>
                              <a:pt x="205" y="194"/>
                            </a:lnTo>
                            <a:lnTo>
                              <a:pt x="222" y="195"/>
                            </a:lnTo>
                            <a:lnTo>
                              <a:pt x="243" y="198"/>
                            </a:lnTo>
                            <a:lnTo>
                              <a:pt x="257" y="198"/>
                            </a:lnTo>
                            <a:lnTo>
                              <a:pt x="278" y="195"/>
                            </a:lnTo>
                            <a:lnTo>
                              <a:pt x="295" y="194"/>
                            </a:lnTo>
                            <a:lnTo>
                              <a:pt x="315" y="191"/>
                            </a:lnTo>
                            <a:lnTo>
                              <a:pt x="332" y="190"/>
                            </a:lnTo>
                            <a:lnTo>
                              <a:pt x="349" y="185"/>
                            </a:lnTo>
                            <a:lnTo>
                              <a:pt x="366" y="181"/>
                            </a:lnTo>
                            <a:lnTo>
                              <a:pt x="380" y="173"/>
                            </a:lnTo>
                            <a:lnTo>
                              <a:pt x="392" y="165"/>
                            </a:lnTo>
                            <a:lnTo>
                              <a:pt x="397" y="160"/>
                            </a:lnTo>
                            <a:lnTo>
                              <a:pt x="405" y="152"/>
                            </a:lnTo>
                            <a:lnTo>
                              <a:pt x="498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>
                          <a:solidFill>
                            <a:srgbClr val="000000"/>
                          </a:solidFill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1319" name="Freeform 1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627" y="5081"/>
                        <a:ext cx="222" cy="198"/>
                      </a:xfrm>
                      <a:custGeom>
                        <a:avLst/>
                        <a:gdLst>
                          <a:gd name="T0" fmla="*/ 0 w 222"/>
                          <a:gd name="T1" fmla="*/ 0 h 198"/>
                          <a:gd name="T2" fmla="*/ 62 w 222"/>
                          <a:gd name="T3" fmla="*/ 178 h 198"/>
                          <a:gd name="T4" fmla="*/ 75 w 222"/>
                          <a:gd name="T5" fmla="*/ 186 h 198"/>
                          <a:gd name="T6" fmla="*/ 96 w 222"/>
                          <a:gd name="T7" fmla="*/ 190 h 198"/>
                          <a:gd name="T8" fmla="*/ 110 w 222"/>
                          <a:gd name="T9" fmla="*/ 191 h 198"/>
                          <a:gd name="T10" fmla="*/ 127 w 222"/>
                          <a:gd name="T11" fmla="*/ 194 h 198"/>
                          <a:gd name="T12" fmla="*/ 144 w 222"/>
                          <a:gd name="T13" fmla="*/ 195 h 198"/>
                          <a:gd name="T14" fmla="*/ 165 w 222"/>
                          <a:gd name="T15" fmla="*/ 198 h 198"/>
                          <a:gd name="T16" fmla="*/ 179 w 222"/>
                          <a:gd name="T17" fmla="*/ 198 h 198"/>
                          <a:gd name="T18" fmla="*/ 200 w 222"/>
                          <a:gd name="T19" fmla="*/ 195 h 198"/>
                          <a:gd name="T20" fmla="*/ 222 w 222"/>
                          <a:gd name="T21" fmla="*/ 0 h 198"/>
                          <a:gd name="T22" fmla="*/ 0 w 222"/>
                          <a:gd name="T23" fmla="*/ 0 h 198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w 222"/>
                          <a:gd name="T37" fmla="*/ 0 h 198"/>
                          <a:gd name="T38" fmla="*/ 222 w 222"/>
                          <a:gd name="T39" fmla="*/ 198 h 198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T36" t="T37" r="T38" b="T39"/>
                        <a:pathLst>
                          <a:path w="222" h="198">
                            <a:moveTo>
                              <a:pt x="0" y="0"/>
                            </a:moveTo>
                            <a:lnTo>
                              <a:pt x="62" y="178"/>
                            </a:lnTo>
                            <a:lnTo>
                              <a:pt x="75" y="186"/>
                            </a:lnTo>
                            <a:lnTo>
                              <a:pt x="96" y="190"/>
                            </a:lnTo>
                            <a:lnTo>
                              <a:pt x="110" y="191"/>
                            </a:lnTo>
                            <a:lnTo>
                              <a:pt x="127" y="194"/>
                            </a:lnTo>
                            <a:lnTo>
                              <a:pt x="144" y="195"/>
                            </a:lnTo>
                            <a:lnTo>
                              <a:pt x="165" y="198"/>
                            </a:lnTo>
                            <a:lnTo>
                              <a:pt x="179" y="198"/>
                            </a:lnTo>
                            <a:lnTo>
                              <a:pt x="200" y="195"/>
                            </a:lnTo>
                            <a:lnTo>
                              <a:pt x="222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40404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>
                          <a:solidFill>
                            <a:srgbClr val="000000"/>
                          </a:solidFill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1310" name="Group 1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320" y="4418"/>
                      <a:ext cx="913" cy="718"/>
                      <a:chOff x="6320" y="4418"/>
                      <a:chExt cx="913" cy="718"/>
                    </a:xfrm>
                  </p:grpSpPr>
                  <p:sp>
                    <p:nvSpPr>
                      <p:cNvPr id="11311" name="Freeform 2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320" y="4418"/>
                        <a:ext cx="913" cy="718"/>
                      </a:xfrm>
                      <a:custGeom>
                        <a:avLst/>
                        <a:gdLst>
                          <a:gd name="T0" fmla="*/ 21 w 913"/>
                          <a:gd name="T1" fmla="*/ 20 h 718"/>
                          <a:gd name="T2" fmla="*/ 25 w 913"/>
                          <a:gd name="T3" fmla="*/ 38 h 718"/>
                          <a:gd name="T4" fmla="*/ 23 w 913"/>
                          <a:gd name="T5" fmla="*/ 73 h 718"/>
                          <a:gd name="T6" fmla="*/ 12 w 913"/>
                          <a:gd name="T7" fmla="*/ 96 h 718"/>
                          <a:gd name="T8" fmla="*/ 6 w 913"/>
                          <a:gd name="T9" fmla="*/ 126 h 718"/>
                          <a:gd name="T10" fmla="*/ 17 w 913"/>
                          <a:gd name="T11" fmla="*/ 149 h 718"/>
                          <a:gd name="T12" fmla="*/ 34 w 913"/>
                          <a:gd name="T13" fmla="*/ 176 h 718"/>
                          <a:gd name="T14" fmla="*/ 30 w 913"/>
                          <a:gd name="T15" fmla="*/ 195 h 718"/>
                          <a:gd name="T16" fmla="*/ 13 w 913"/>
                          <a:gd name="T17" fmla="*/ 216 h 718"/>
                          <a:gd name="T18" fmla="*/ 6 w 913"/>
                          <a:gd name="T19" fmla="*/ 236 h 718"/>
                          <a:gd name="T20" fmla="*/ 19 w 913"/>
                          <a:gd name="T21" fmla="*/ 259 h 718"/>
                          <a:gd name="T22" fmla="*/ 30 w 913"/>
                          <a:gd name="T23" fmla="*/ 278 h 718"/>
                          <a:gd name="T24" fmla="*/ 30 w 913"/>
                          <a:gd name="T25" fmla="*/ 301 h 718"/>
                          <a:gd name="T26" fmla="*/ 12 w 913"/>
                          <a:gd name="T27" fmla="*/ 322 h 718"/>
                          <a:gd name="T28" fmla="*/ 0 w 913"/>
                          <a:gd name="T29" fmla="*/ 349 h 718"/>
                          <a:gd name="T30" fmla="*/ 13 w 913"/>
                          <a:gd name="T31" fmla="*/ 372 h 718"/>
                          <a:gd name="T32" fmla="*/ 33 w 913"/>
                          <a:gd name="T33" fmla="*/ 396 h 718"/>
                          <a:gd name="T34" fmla="*/ 33 w 913"/>
                          <a:gd name="T35" fmla="*/ 431 h 718"/>
                          <a:gd name="T36" fmla="*/ 19 w 913"/>
                          <a:gd name="T37" fmla="*/ 455 h 718"/>
                          <a:gd name="T38" fmla="*/ 21 w 913"/>
                          <a:gd name="T39" fmla="*/ 473 h 718"/>
                          <a:gd name="T40" fmla="*/ 42 w 913"/>
                          <a:gd name="T41" fmla="*/ 499 h 718"/>
                          <a:gd name="T42" fmla="*/ 107 w 913"/>
                          <a:gd name="T43" fmla="*/ 573 h 718"/>
                          <a:gd name="T44" fmla="*/ 166 w 913"/>
                          <a:gd name="T45" fmla="*/ 629 h 718"/>
                          <a:gd name="T46" fmla="*/ 217 w 913"/>
                          <a:gd name="T47" fmla="*/ 660 h 718"/>
                          <a:gd name="T48" fmla="*/ 313 w 913"/>
                          <a:gd name="T49" fmla="*/ 701 h 718"/>
                          <a:gd name="T50" fmla="*/ 401 w 913"/>
                          <a:gd name="T51" fmla="*/ 716 h 718"/>
                          <a:gd name="T52" fmla="*/ 523 w 913"/>
                          <a:gd name="T53" fmla="*/ 716 h 718"/>
                          <a:gd name="T54" fmla="*/ 625 w 913"/>
                          <a:gd name="T55" fmla="*/ 706 h 718"/>
                          <a:gd name="T56" fmla="*/ 697 w 913"/>
                          <a:gd name="T57" fmla="*/ 685 h 718"/>
                          <a:gd name="T58" fmla="*/ 744 w 913"/>
                          <a:gd name="T59" fmla="*/ 659 h 718"/>
                          <a:gd name="T60" fmla="*/ 778 w 913"/>
                          <a:gd name="T61" fmla="*/ 629 h 718"/>
                          <a:gd name="T62" fmla="*/ 874 w 913"/>
                          <a:gd name="T63" fmla="*/ 493 h 718"/>
                          <a:gd name="T64" fmla="*/ 894 w 913"/>
                          <a:gd name="T65" fmla="*/ 448 h 718"/>
                          <a:gd name="T66" fmla="*/ 895 w 913"/>
                          <a:gd name="T67" fmla="*/ 427 h 718"/>
                          <a:gd name="T68" fmla="*/ 882 w 913"/>
                          <a:gd name="T69" fmla="*/ 406 h 718"/>
                          <a:gd name="T70" fmla="*/ 882 w 913"/>
                          <a:gd name="T71" fmla="*/ 381 h 718"/>
                          <a:gd name="T72" fmla="*/ 894 w 913"/>
                          <a:gd name="T73" fmla="*/ 362 h 718"/>
                          <a:gd name="T74" fmla="*/ 908 w 913"/>
                          <a:gd name="T75" fmla="*/ 341 h 718"/>
                          <a:gd name="T76" fmla="*/ 912 w 913"/>
                          <a:gd name="T77" fmla="*/ 316 h 718"/>
                          <a:gd name="T78" fmla="*/ 900 w 913"/>
                          <a:gd name="T79" fmla="*/ 295 h 718"/>
                          <a:gd name="T80" fmla="*/ 886 w 913"/>
                          <a:gd name="T81" fmla="*/ 275 h 718"/>
                          <a:gd name="T82" fmla="*/ 886 w 913"/>
                          <a:gd name="T83" fmla="*/ 254 h 718"/>
                          <a:gd name="T84" fmla="*/ 904 w 913"/>
                          <a:gd name="T85" fmla="*/ 229 h 718"/>
                          <a:gd name="T86" fmla="*/ 908 w 913"/>
                          <a:gd name="T87" fmla="*/ 202 h 718"/>
                          <a:gd name="T88" fmla="*/ 894 w 913"/>
                          <a:gd name="T89" fmla="*/ 176 h 718"/>
                          <a:gd name="T90" fmla="*/ 886 w 913"/>
                          <a:gd name="T91" fmla="*/ 155 h 718"/>
                          <a:gd name="T92" fmla="*/ 895 w 913"/>
                          <a:gd name="T93" fmla="*/ 130 h 718"/>
                          <a:gd name="T94" fmla="*/ 908 w 913"/>
                          <a:gd name="T95" fmla="*/ 113 h 718"/>
                          <a:gd name="T96" fmla="*/ 913 w 913"/>
                          <a:gd name="T97" fmla="*/ 88 h 718"/>
                          <a:gd name="T98" fmla="*/ 903 w 913"/>
                          <a:gd name="T99" fmla="*/ 67 h 718"/>
                          <a:gd name="T100" fmla="*/ 890 w 913"/>
                          <a:gd name="T101" fmla="*/ 42 h 718"/>
                          <a:gd name="T102" fmla="*/ 894 w 913"/>
                          <a:gd name="T103" fmla="*/ 18 h 718"/>
                          <a:gd name="T104" fmla="*/ 26 w 913"/>
                          <a:gd name="T105" fmla="*/ 0 h 718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w 913"/>
                          <a:gd name="T160" fmla="*/ 0 h 718"/>
                          <a:gd name="T161" fmla="*/ 913 w 913"/>
                          <a:gd name="T162" fmla="*/ 718 h 718"/>
                        </a:gdLst>
                        <a:ahLst/>
                        <a:cxnLst>
                          <a:cxn ang="T106">
                            <a:pos x="T0" y="T1"/>
                          </a:cxn>
                          <a:cxn ang="T107">
                            <a:pos x="T2" y="T3"/>
                          </a:cxn>
                          <a:cxn ang="T108">
                            <a:pos x="T4" y="T5"/>
                          </a:cxn>
                          <a:cxn ang="T109">
                            <a:pos x="T6" y="T7"/>
                          </a:cxn>
                          <a:cxn ang="T110">
                            <a:pos x="T8" y="T9"/>
                          </a:cxn>
                          <a:cxn ang="T111">
                            <a:pos x="T10" y="T11"/>
                          </a:cxn>
                          <a:cxn ang="T112">
                            <a:pos x="T12" y="T13"/>
                          </a:cxn>
                          <a:cxn ang="T113">
                            <a:pos x="T14" y="T15"/>
                          </a:cxn>
                          <a:cxn ang="T114">
                            <a:pos x="T16" y="T17"/>
                          </a:cxn>
                          <a:cxn ang="T115">
                            <a:pos x="T18" y="T19"/>
                          </a:cxn>
                          <a:cxn ang="T116">
                            <a:pos x="T20" y="T21"/>
                          </a:cxn>
                          <a:cxn ang="T117">
                            <a:pos x="T22" y="T23"/>
                          </a:cxn>
                          <a:cxn ang="T118">
                            <a:pos x="T24" y="T25"/>
                          </a:cxn>
                          <a:cxn ang="T119">
                            <a:pos x="T26" y="T27"/>
                          </a:cxn>
                          <a:cxn ang="T120">
                            <a:pos x="T28" y="T29"/>
                          </a:cxn>
                          <a:cxn ang="T121">
                            <a:pos x="T30" y="T31"/>
                          </a:cxn>
                          <a:cxn ang="T122">
                            <a:pos x="T32" y="T33"/>
                          </a:cxn>
                          <a:cxn ang="T123">
                            <a:pos x="T34" y="T35"/>
                          </a:cxn>
                          <a:cxn ang="T124">
                            <a:pos x="T36" y="T37"/>
                          </a:cxn>
                          <a:cxn ang="T125">
                            <a:pos x="T38" y="T39"/>
                          </a:cxn>
                          <a:cxn ang="T126">
                            <a:pos x="T40" y="T41"/>
                          </a:cxn>
                          <a:cxn ang="T127">
                            <a:pos x="T42" y="T43"/>
                          </a:cxn>
                          <a:cxn ang="T128">
                            <a:pos x="T44" y="T45"/>
                          </a:cxn>
                          <a:cxn ang="T129">
                            <a:pos x="T46" y="T47"/>
                          </a:cxn>
                          <a:cxn ang="T130">
                            <a:pos x="T48" y="T49"/>
                          </a:cxn>
                          <a:cxn ang="T131">
                            <a:pos x="T50" y="T51"/>
                          </a:cxn>
                          <a:cxn ang="T132">
                            <a:pos x="T52" y="T53"/>
                          </a:cxn>
                          <a:cxn ang="T133">
                            <a:pos x="T54" y="T55"/>
                          </a:cxn>
                          <a:cxn ang="T134">
                            <a:pos x="T56" y="T57"/>
                          </a:cxn>
                          <a:cxn ang="T135">
                            <a:pos x="T58" y="T59"/>
                          </a:cxn>
                          <a:cxn ang="T136">
                            <a:pos x="T60" y="T61"/>
                          </a:cxn>
                          <a:cxn ang="T137">
                            <a:pos x="T62" y="T63"/>
                          </a:cxn>
                          <a:cxn ang="T138">
                            <a:pos x="T64" y="T65"/>
                          </a:cxn>
                          <a:cxn ang="T139">
                            <a:pos x="T66" y="T67"/>
                          </a:cxn>
                          <a:cxn ang="T140">
                            <a:pos x="T68" y="T69"/>
                          </a:cxn>
                          <a:cxn ang="T141">
                            <a:pos x="T70" y="T71"/>
                          </a:cxn>
                          <a:cxn ang="T142">
                            <a:pos x="T72" y="T73"/>
                          </a:cxn>
                          <a:cxn ang="T143">
                            <a:pos x="T74" y="T75"/>
                          </a:cxn>
                          <a:cxn ang="T144">
                            <a:pos x="T76" y="T77"/>
                          </a:cxn>
                          <a:cxn ang="T145">
                            <a:pos x="T78" y="T79"/>
                          </a:cxn>
                          <a:cxn ang="T146">
                            <a:pos x="T80" y="T81"/>
                          </a:cxn>
                          <a:cxn ang="T147">
                            <a:pos x="T82" y="T83"/>
                          </a:cxn>
                          <a:cxn ang="T148">
                            <a:pos x="T84" y="T85"/>
                          </a:cxn>
                          <a:cxn ang="T149">
                            <a:pos x="T86" y="T87"/>
                          </a:cxn>
                          <a:cxn ang="T150">
                            <a:pos x="T88" y="T89"/>
                          </a:cxn>
                          <a:cxn ang="T151">
                            <a:pos x="T90" y="T91"/>
                          </a:cxn>
                          <a:cxn ang="T152">
                            <a:pos x="T92" y="T93"/>
                          </a:cxn>
                          <a:cxn ang="T153">
                            <a:pos x="T94" y="T95"/>
                          </a:cxn>
                          <a:cxn ang="T154">
                            <a:pos x="T96" y="T97"/>
                          </a:cxn>
                          <a:cxn ang="T155">
                            <a:pos x="T98" y="T99"/>
                          </a:cxn>
                          <a:cxn ang="T156">
                            <a:pos x="T100" y="T101"/>
                          </a:cxn>
                          <a:cxn ang="T157">
                            <a:pos x="T102" y="T103"/>
                          </a:cxn>
                          <a:cxn ang="T158">
                            <a:pos x="T104" y="T105"/>
                          </a:cxn>
                        </a:cxnLst>
                        <a:rect l="T159" t="T160" r="T161" b="T162"/>
                        <a:pathLst>
                          <a:path w="913" h="718">
                            <a:moveTo>
                              <a:pt x="26" y="0"/>
                            </a:moveTo>
                            <a:lnTo>
                              <a:pt x="21" y="20"/>
                            </a:lnTo>
                            <a:lnTo>
                              <a:pt x="23" y="29"/>
                            </a:lnTo>
                            <a:lnTo>
                              <a:pt x="25" y="38"/>
                            </a:lnTo>
                            <a:lnTo>
                              <a:pt x="26" y="59"/>
                            </a:lnTo>
                            <a:lnTo>
                              <a:pt x="23" y="73"/>
                            </a:lnTo>
                            <a:lnTo>
                              <a:pt x="17" y="86"/>
                            </a:lnTo>
                            <a:lnTo>
                              <a:pt x="12" y="96"/>
                            </a:lnTo>
                            <a:lnTo>
                              <a:pt x="6" y="113"/>
                            </a:lnTo>
                            <a:lnTo>
                              <a:pt x="6" y="126"/>
                            </a:lnTo>
                            <a:lnTo>
                              <a:pt x="12" y="138"/>
                            </a:lnTo>
                            <a:lnTo>
                              <a:pt x="17" y="149"/>
                            </a:lnTo>
                            <a:lnTo>
                              <a:pt x="29" y="162"/>
                            </a:lnTo>
                            <a:lnTo>
                              <a:pt x="34" y="176"/>
                            </a:lnTo>
                            <a:lnTo>
                              <a:pt x="34" y="185"/>
                            </a:lnTo>
                            <a:lnTo>
                              <a:pt x="30" y="195"/>
                            </a:lnTo>
                            <a:lnTo>
                              <a:pt x="21" y="204"/>
                            </a:lnTo>
                            <a:lnTo>
                              <a:pt x="13" y="216"/>
                            </a:lnTo>
                            <a:lnTo>
                              <a:pt x="8" y="225"/>
                            </a:lnTo>
                            <a:lnTo>
                              <a:pt x="6" y="236"/>
                            </a:lnTo>
                            <a:lnTo>
                              <a:pt x="12" y="248"/>
                            </a:lnTo>
                            <a:lnTo>
                              <a:pt x="19" y="259"/>
                            </a:lnTo>
                            <a:lnTo>
                              <a:pt x="26" y="269"/>
                            </a:lnTo>
                            <a:lnTo>
                              <a:pt x="30" y="278"/>
                            </a:lnTo>
                            <a:lnTo>
                              <a:pt x="34" y="288"/>
                            </a:lnTo>
                            <a:lnTo>
                              <a:pt x="30" y="301"/>
                            </a:lnTo>
                            <a:lnTo>
                              <a:pt x="21" y="313"/>
                            </a:lnTo>
                            <a:lnTo>
                              <a:pt x="12" y="322"/>
                            </a:lnTo>
                            <a:lnTo>
                              <a:pt x="2" y="337"/>
                            </a:lnTo>
                            <a:lnTo>
                              <a:pt x="0" y="349"/>
                            </a:lnTo>
                            <a:lnTo>
                              <a:pt x="4" y="362"/>
                            </a:lnTo>
                            <a:lnTo>
                              <a:pt x="13" y="372"/>
                            </a:lnTo>
                            <a:lnTo>
                              <a:pt x="23" y="383"/>
                            </a:lnTo>
                            <a:lnTo>
                              <a:pt x="33" y="396"/>
                            </a:lnTo>
                            <a:lnTo>
                              <a:pt x="38" y="414"/>
                            </a:lnTo>
                            <a:lnTo>
                              <a:pt x="33" y="431"/>
                            </a:lnTo>
                            <a:lnTo>
                              <a:pt x="23" y="444"/>
                            </a:lnTo>
                            <a:lnTo>
                              <a:pt x="19" y="455"/>
                            </a:lnTo>
                            <a:lnTo>
                              <a:pt x="19" y="466"/>
                            </a:lnTo>
                            <a:lnTo>
                              <a:pt x="21" y="473"/>
                            </a:lnTo>
                            <a:lnTo>
                              <a:pt x="29" y="484"/>
                            </a:lnTo>
                            <a:lnTo>
                              <a:pt x="42" y="499"/>
                            </a:lnTo>
                            <a:lnTo>
                              <a:pt x="64" y="528"/>
                            </a:lnTo>
                            <a:lnTo>
                              <a:pt x="107" y="573"/>
                            </a:lnTo>
                            <a:lnTo>
                              <a:pt x="144" y="609"/>
                            </a:lnTo>
                            <a:lnTo>
                              <a:pt x="166" y="629"/>
                            </a:lnTo>
                            <a:lnTo>
                              <a:pt x="190" y="643"/>
                            </a:lnTo>
                            <a:lnTo>
                              <a:pt x="217" y="660"/>
                            </a:lnTo>
                            <a:lnTo>
                              <a:pt x="255" y="681"/>
                            </a:lnTo>
                            <a:lnTo>
                              <a:pt x="313" y="701"/>
                            </a:lnTo>
                            <a:lnTo>
                              <a:pt x="356" y="710"/>
                            </a:lnTo>
                            <a:lnTo>
                              <a:pt x="401" y="716"/>
                            </a:lnTo>
                            <a:lnTo>
                              <a:pt x="460" y="718"/>
                            </a:lnTo>
                            <a:lnTo>
                              <a:pt x="523" y="716"/>
                            </a:lnTo>
                            <a:lnTo>
                              <a:pt x="578" y="714"/>
                            </a:lnTo>
                            <a:lnTo>
                              <a:pt x="625" y="706"/>
                            </a:lnTo>
                            <a:lnTo>
                              <a:pt x="667" y="697"/>
                            </a:lnTo>
                            <a:lnTo>
                              <a:pt x="697" y="685"/>
                            </a:lnTo>
                            <a:lnTo>
                              <a:pt x="723" y="672"/>
                            </a:lnTo>
                            <a:lnTo>
                              <a:pt x="744" y="659"/>
                            </a:lnTo>
                            <a:lnTo>
                              <a:pt x="761" y="647"/>
                            </a:lnTo>
                            <a:lnTo>
                              <a:pt x="778" y="629"/>
                            </a:lnTo>
                            <a:lnTo>
                              <a:pt x="832" y="556"/>
                            </a:lnTo>
                            <a:lnTo>
                              <a:pt x="874" y="493"/>
                            </a:lnTo>
                            <a:lnTo>
                              <a:pt x="890" y="461"/>
                            </a:lnTo>
                            <a:lnTo>
                              <a:pt x="894" y="448"/>
                            </a:lnTo>
                            <a:lnTo>
                              <a:pt x="895" y="438"/>
                            </a:lnTo>
                            <a:lnTo>
                              <a:pt x="895" y="427"/>
                            </a:lnTo>
                            <a:lnTo>
                              <a:pt x="887" y="414"/>
                            </a:lnTo>
                            <a:lnTo>
                              <a:pt x="882" y="406"/>
                            </a:lnTo>
                            <a:lnTo>
                              <a:pt x="879" y="394"/>
                            </a:lnTo>
                            <a:lnTo>
                              <a:pt x="882" y="381"/>
                            </a:lnTo>
                            <a:lnTo>
                              <a:pt x="887" y="372"/>
                            </a:lnTo>
                            <a:lnTo>
                              <a:pt x="894" y="362"/>
                            </a:lnTo>
                            <a:lnTo>
                              <a:pt x="900" y="352"/>
                            </a:lnTo>
                            <a:lnTo>
                              <a:pt x="908" y="341"/>
                            </a:lnTo>
                            <a:lnTo>
                              <a:pt x="913" y="330"/>
                            </a:lnTo>
                            <a:lnTo>
                              <a:pt x="912" y="316"/>
                            </a:lnTo>
                            <a:lnTo>
                              <a:pt x="907" y="305"/>
                            </a:lnTo>
                            <a:lnTo>
                              <a:pt x="900" y="295"/>
                            </a:lnTo>
                            <a:lnTo>
                              <a:pt x="894" y="286"/>
                            </a:lnTo>
                            <a:lnTo>
                              <a:pt x="886" y="275"/>
                            </a:lnTo>
                            <a:lnTo>
                              <a:pt x="883" y="263"/>
                            </a:lnTo>
                            <a:lnTo>
                              <a:pt x="886" y="254"/>
                            </a:lnTo>
                            <a:lnTo>
                              <a:pt x="895" y="240"/>
                            </a:lnTo>
                            <a:lnTo>
                              <a:pt x="904" y="229"/>
                            </a:lnTo>
                            <a:lnTo>
                              <a:pt x="908" y="217"/>
                            </a:lnTo>
                            <a:lnTo>
                              <a:pt x="908" y="202"/>
                            </a:lnTo>
                            <a:lnTo>
                              <a:pt x="903" y="187"/>
                            </a:lnTo>
                            <a:lnTo>
                              <a:pt x="894" y="176"/>
                            </a:lnTo>
                            <a:lnTo>
                              <a:pt x="890" y="168"/>
                            </a:lnTo>
                            <a:lnTo>
                              <a:pt x="886" y="155"/>
                            </a:lnTo>
                            <a:lnTo>
                              <a:pt x="887" y="141"/>
                            </a:lnTo>
                            <a:lnTo>
                              <a:pt x="895" y="130"/>
                            </a:lnTo>
                            <a:lnTo>
                              <a:pt x="900" y="122"/>
                            </a:lnTo>
                            <a:lnTo>
                              <a:pt x="908" y="113"/>
                            </a:lnTo>
                            <a:lnTo>
                              <a:pt x="912" y="101"/>
                            </a:lnTo>
                            <a:lnTo>
                              <a:pt x="913" y="88"/>
                            </a:lnTo>
                            <a:lnTo>
                              <a:pt x="911" y="80"/>
                            </a:lnTo>
                            <a:lnTo>
                              <a:pt x="903" y="67"/>
                            </a:lnTo>
                            <a:lnTo>
                              <a:pt x="895" y="56"/>
                            </a:lnTo>
                            <a:lnTo>
                              <a:pt x="890" y="42"/>
                            </a:lnTo>
                            <a:lnTo>
                              <a:pt x="890" y="29"/>
                            </a:lnTo>
                            <a:lnTo>
                              <a:pt x="894" y="18"/>
                            </a:lnTo>
                            <a:lnTo>
                              <a:pt x="891" y="0"/>
                            </a:lnTo>
                            <a:lnTo>
                              <a:pt x="26" y="0"/>
                            </a:lnTo>
                            <a:close/>
                          </a:path>
                        </a:pathLst>
                      </a:custGeom>
                      <a:solidFill>
                        <a:srgbClr val="FFC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>
                          <a:solidFill>
                            <a:srgbClr val="000000"/>
                          </a:solidFill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1312" name="Freeform 2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326" y="4514"/>
                        <a:ext cx="113" cy="99"/>
                      </a:xfrm>
                      <a:custGeom>
                        <a:avLst/>
                        <a:gdLst>
                          <a:gd name="T0" fmla="*/ 6 w 113"/>
                          <a:gd name="T1" fmla="*/ 0 h 99"/>
                          <a:gd name="T2" fmla="*/ 13 w 113"/>
                          <a:gd name="T3" fmla="*/ 13 h 99"/>
                          <a:gd name="T4" fmla="*/ 24 w 113"/>
                          <a:gd name="T5" fmla="*/ 26 h 99"/>
                          <a:gd name="T6" fmla="*/ 44 w 113"/>
                          <a:gd name="T7" fmla="*/ 43 h 99"/>
                          <a:gd name="T8" fmla="*/ 68 w 113"/>
                          <a:gd name="T9" fmla="*/ 57 h 99"/>
                          <a:gd name="T10" fmla="*/ 91 w 113"/>
                          <a:gd name="T11" fmla="*/ 66 h 99"/>
                          <a:gd name="T12" fmla="*/ 113 w 113"/>
                          <a:gd name="T13" fmla="*/ 72 h 99"/>
                          <a:gd name="T14" fmla="*/ 104 w 113"/>
                          <a:gd name="T15" fmla="*/ 89 h 99"/>
                          <a:gd name="T16" fmla="*/ 75 w 113"/>
                          <a:gd name="T17" fmla="*/ 85 h 99"/>
                          <a:gd name="T18" fmla="*/ 44 w 113"/>
                          <a:gd name="T19" fmla="*/ 87 h 99"/>
                          <a:gd name="T20" fmla="*/ 24 w 113"/>
                          <a:gd name="T21" fmla="*/ 99 h 99"/>
                          <a:gd name="T22" fmla="*/ 28 w 113"/>
                          <a:gd name="T23" fmla="*/ 89 h 99"/>
                          <a:gd name="T24" fmla="*/ 27 w 113"/>
                          <a:gd name="T25" fmla="*/ 78 h 99"/>
                          <a:gd name="T26" fmla="*/ 20 w 113"/>
                          <a:gd name="T27" fmla="*/ 62 h 99"/>
                          <a:gd name="T28" fmla="*/ 11 w 113"/>
                          <a:gd name="T29" fmla="*/ 49 h 99"/>
                          <a:gd name="T30" fmla="*/ 2 w 113"/>
                          <a:gd name="T31" fmla="*/ 34 h 99"/>
                          <a:gd name="T32" fmla="*/ 0 w 113"/>
                          <a:gd name="T33" fmla="*/ 17 h 99"/>
                          <a:gd name="T34" fmla="*/ 6 w 113"/>
                          <a:gd name="T35" fmla="*/ 0 h 99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113"/>
                          <a:gd name="T55" fmla="*/ 0 h 99"/>
                          <a:gd name="T56" fmla="*/ 113 w 113"/>
                          <a:gd name="T57" fmla="*/ 99 h 99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113" h="99">
                            <a:moveTo>
                              <a:pt x="6" y="0"/>
                            </a:moveTo>
                            <a:lnTo>
                              <a:pt x="13" y="13"/>
                            </a:lnTo>
                            <a:lnTo>
                              <a:pt x="24" y="26"/>
                            </a:lnTo>
                            <a:lnTo>
                              <a:pt x="44" y="43"/>
                            </a:lnTo>
                            <a:lnTo>
                              <a:pt x="68" y="57"/>
                            </a:lnTo>
                            <a:lnTo>
                              <a:pt x="91" y="66"/>
                            </a:lnTo>
                            <a:lnTo>
                              <a:pt x="113" y="72"/>
                            </a:lnTo>
                            <a:lnTo>
                              <a:pt x="104" y="89"/>
                            </a:lnTo>
                            <a:lnTo>
                              <a:pt x="75" y="85"/>
                            </a:lnTo>
                            <a:lnTo>
                              <a:pt x="44" y="87"/>
                            </a:lnTo>
                            <a:lnTo>
                              <a:pt x="24" y="99"/>
                            </a:lnTo>
                            <a:lnTo>
                              <a:pt x="28" y="89"/>
                            </a:lnTo>
                            <a:lnTo>
                              <a:pt x="27" y="78"/>
                            </a:lnTo>
                            <a:lnTo>
                              <a:pt x="20" y="62"/>
                            </a:lnTo>
                            <a:lnTo>
                              <a:pt x="11" y="49"/>
                            </a:lnTo>
                            <a:lnTo>
                              <a:pt x="2" y="34"/>
                            </a:lnTo>
                            <a:lnTo>
                              <a:pt x="0" y="17"/>
                            </a:lnTo>
                            <a:lnTo>
                              <a:pt x="6" y="0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>
                          <a:solidFill>
                            <a:srgbClr val="000000"/>
                          </a:solidFill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1313" name="Freeform 2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328" y="4637"/>
                        <a:ext cx="149" cy="84"/>
                      </a:xfrm>
                      <a:custGeom>
                        <a:avLst/>
                        <a:gdLst>
                          <a:gd name="T0" fmla="*/ 0 w 149"/>
                          <a:gd name="T1" fmla="*/ 10 h 84"/>
                          <a:gd name="T2" fmla="*/ 4 w 149"/>
                          <a:gd name="T3" fmla="*/ 0 h 84"/>
                          <a:gd name="T4" fmla="*/ 9 w 149"/>
                          <a:gd name="T5" fmla="*/ 10 h 84"/>
                          <a:gd name="T6" fmla="*/ 21 w 149"/>
                          <a:gd name="T7" fmla="*/ 15 h 84"/>
                          <a:gd name="T8" fmla="*/ 42 w 149"/>
                          <a:gd name="T9" fmla="*/ 25 h 84"/>
                          <a:gd name="T10" fmla="*/ 64 w 149"/>
                          <a:gd name="T11" fmla="*/ 31 h 84"/>
                          <a:gd name="T12" fmla="*/ 98 w 149"/>
                          <a:gd name="T13" fmla="*/ 38 h 84"/>
                          <a:gd name="T14" fmla="*/ 137 w 149"/>
                          <a:gd name="T15" fmla="*/ 44 h 84"/>
                          <a:gd name="T16" fmla="*/ 149 w 149"/>
                          <a:gd name="T17" fmla="*/ 80 h 84"/>
                          <a:gd name="T18" fmla="*/ 106 w 149"/>
                          <a:gd name="T19" fmla="*/ 69 h 84"/>
                          <a:gd name="T20" fmla="*/ 72 w 149"/>
                          <a:gd name="T21" fmla="*/ 65 h 84"/>
                          <a:gd name="T22" fmla="*/ 45 w 149"/>
                          <a:gd name="T23" fmla="*/ 71 h 84"/>
                          <a:gd name="T24" fmla="*/ 25 w 149"/>
                          <a:gd name="T25" fmla="*/ 84 h 84"/>
                          <a:gd name="T26" fmla="*/ 25 w 149"/>
                          <a:gd name="T27" fmla="*/ 73 h 84"/>
                          <a:gd name="T28" fmla="*/ 25 w 149"/>
                          <a:gd name="T29" fmla="*/ 63 h 84"/>
                          <a:gd name="T30" fmla="*/ 21 w 149"/>
                          <a:gd name="T31" fmla="*/ 52 h 84"/>
                          <a:gd name="T32" fmla="*/ 9 w 149"/>
                          <a:gd name="T33" fmla="*/ 36 h 84"/>
                          <a:gd name="T34" fmla="*/ 0 w 149"/>
                          <a:gd name="T35" fmla="*/ 23 h 84"/>
                          <a:gd name="T36" fmla="*/ 0 w 149"/>
                          <a:gd name="T37" fmla="*/ 10 h 84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w 149"/>
                          <a:gd name="T58" fmla="*/ 0 h 84"/>
                          <a:gd name="T59" fmla="*/ 149 w 149"/>
                          <a:gd name="T60" fmla="*/ 84 h 84"/>
                        </a:gdLst>
                        <a:ahLst/>
                        <a:cxnLst>
                          <a:cxn ang="T38">
                            <a:pos x="T0" y="T1"/>
                          </a:cxn>
                          <a:cxn ang="T39">
                            <a:pos x="T2" y="T3"/>
                          </a:cxn>
                          <a:cxn ang="T40">
                            <a:pos x="T4" y="T5"/>
                          </a:cxn>
                          <a:cxn ang="T41">
                            <a:pos x="T6" y="T7"/>
                          </a:cxn>
                          <a:cxn ang="T42">
                            <a:pos x="T8" y="T9"/>
                          </a:cxn>
                          <a:cxn ang="T43">
                            <a:pos x="T10" y="T11"/>
                          </a:cxn>
                          <a:cxn ang="T44">
                            <a:pos x="T12" y="T13"/>
                          </a:cxn>
                          <a:cxn ang="T45">
                            <a:pos x="T14" y="T15"/>
                          </a:cxn>
                          <a:cxn ang="T46">
                            <a:pos x="T16" y="T17"/>
                          </a:cxn>
                          <a:cxn ang="T47">
                            <a:pos x="T18" y="T19"/>
                          </a:cxn>
                          <a:cxn ang="T48">
                            <a:pos x="T20" y="T21"/>
                          </a:cxn>
                          <a:cxn ang="T49">
                            <a:pos x="T22" y="T23"/>
                          </a:cxn>
                          <a:cxn ang="T50">
                            <a:pos x="T24" y="T25"/>
                          </a:cxn>
                          <a:cxn ang="T51">
                            <a:pos x="T26" y="T27"/>
                          </a:cxn>
                          <a:cxn ang="T52">
                            <a:pos x="T28" y="T29"/>
                          </a:cxn>
                          <a:cxn ang="T53">
                            <a:pos x="T30" y="T31"/>
                          </a:cxn>
                          <a:cxn ang="T54">
                            <a:pos x="T32" y="T33"/>
                          </a:cxn>
                          <a:cxn ang="T55">
                            <a:pos x="T34" y="T35"/>
                          </a:cxn>
                          <a:cxn ang="T56">
                            <a:pos x="T36" y="T37"/>
                          </a:cxn>
                        </a:cxnLst>
                        <a:rect l="T57" t="T58" r="T59" b="T60"/>
                        <a:pathLst>
                          <a:path w="149" h="84">
                            <a:moveTo>
                              <a:pt x="0" y="10"/>
                            </a:moveTo>
                            <a:lnTo>
                              <a:pt x="4" y="0"/>
                            </a:lnTo>
                            <a:lnTo>
                              <a:pt x="9" y="10"/>
                            </a:lnTo>
                            <a:lnTo>
                              <a:pt x="21" y="15"/>
                            </a:lnTo>
                            <a:lnTo>
                              <a:pt x="42" y="25"/>
                            </a:lnTo>
                            <a:lnTo>
                              <a:pt x="64" y="31"/>
                            </a:lnTo>
                            <a:lnTo>
                              <a:pt x="98" y="38"/>
                            </a:lnTo>
                            <a:lnTo>
                              <a:pt x="137" y="44"/>
                            </a:lnTo>
                            <a:lnTo>
                              <a:pt x="149" y="80"/>
                            </a:lnTo>
                            <a:lnTo>
                              <a:pt x="106" y="69"/>
                            </a:lnTo>
                            <a:lnTo>
                              <a:pt x="72" y="65"/>
                            </a:lnTo>
                            <a:lnTo>
                              <a:pt x="45" y="71"/>
                            </a:lnTo>
                            <a:lnTo>
                              <a:pt x="25" y="84"/>
                            </a:lnTo>
                            <a:lnTo>
                              <a:pt x="25" y="73"/>
                            </a:lnTo>
                            <a:lnTo>
                              <a:pt x="25" y="63"/>
                            </a:lnTo>
                            <a:lnTo>
                              <a:pt x="21" y="52"/>
                            </a:lnTo>
                            <a:lnTo>
                              <a:pt x="9" y="36"/>
                            </a:lnTo>
                            <a:lnTo>
                              <a:pt x="0" y="23"/>
                            </a:lnTo>
                            <a:lnTo>
                              <a:pt x="0" y="10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>
                          <a:solidFill>
                            <a:srgbClr val="000000"/>
                          </a:solidFill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1314" name="Freeform 2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322" y="4742"/>
                        <a:ext cx="175" cy="104"/>
                      </a:xfrm>
                      <a:custGeom>
                        <a:avLst/>
                        <a:gdLst>
                          <a:gd name="T0" fmla="*/ 2 w 175"/>
                          <a:gd name="T1" fmla="*/ 13 h 104"/>
                          <a:gd name="T2" fmla="*/ 10 w 175"/>
                          <a:gd name="T3" fmla="*/ 0 h 104"/>
                          <a:gd name="T4" fmla="*/ 21 w 175"/>
                          <a:gd name="T5" fmla="*/ 17 h 104"/>
                          <a:gd name="T6" fmla="*/ 32 w 175"/>
                          <a:gd name="T7" fmla="*/ 25 h 104"/>
                          <a:gd name="T8" fmla="*/ 45 w 175"/>
                          <a:gd name="T9" fmla="*/ 34 h 104"/>
                          <a:gd name="T10" fmla="*/ 69 w 175"/>
                          <a:gd name="T11" fmla="*/ 42 h 104"/>
                          <a:gd name="T12" fmla="*/ 96 w 175"/>
                          <a:gd name="T13" fmla="*/ 49 h 104"/>
                          <a:gd name="T14" fmla="*/ 126 w 175"/>
                          <a:gd name="T15" fmla="*/ 59 h 104"/>
                          <a:gd name="T16" fmla="*/ 167 w 175"/>
                          <a:gd name="T17" fmla="*/ 72 h 104"/>
                          <a:gd name="T18" fmla="*/ 175 w 175"/>
                          <a:gd name="T19" fmla="*/ 104 h 104"/>
                          <a:gd name="T20" fmla="*/ 133 w 175"/>
                          <a:gd name="T21" fmla="*/ 87 h 104"/>
                          <a:gd name="T22" fmla="*/ 103 w 175"/>
                          <a:gd name="T23" fmla="*/ 76 h 104"/>
                          <a:gd name="T24" fmla="*/ 78 w 175"/>
                          <a:gd name="T25" fmla="*/ 72 h 104"/>
                          <a:gd name="T26" fmla="*/ 58 w 175"/>
                          <a:gd name="T27" fmla="*/ 72 h 104"/>
                          <a:gd name="T28" fmla="*/ 48 w 175"/>
                          <a:gd name="T29" fmla="*/ 80 h 104"/>
                          <a:gd name="T30" fmla="*/ 36 w 175"/>
                          <a:gd name="T31" fmla="*/ 91 h 104"/>
                          <a:gd name="T32" fmla="*/ 34 w 175"/>
                          <a:gd name="T33" fmla="*/ 78 h 104"/>
                          <a:gd name="T34" fmla="*/ 21 w 175"/>
                          <a:gd name="T35" fmla="*/ 59 h 104"/>
                          <a:gd name="T36" fmla="*/ 10 w 175"/>
                          <a:gd name="T37" fmla="*/ 45 h 104"/>
                          <a:gd name="T38" fmla="*/ 0 w 175"/>
                          <a:gd name="T39" fmla="*/ 31 h 104"/>
                          <a:gd name="T40" fmla="*/ 2 w 175"/>
                          <a:gd name="T41" fmla="*/ 13 h 104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w 175"/>
                          <a:gd name="T64" fmla="*/ 0 h 104"/>
                          <a:gd name="T65" fmla="*/ 175 w 175"/>
                          <a:gd name="T66" fmla="*/ 104 h 104"/>
                        </a:gdLst>
                        <a:ahLst/>
                        <a:cxnLst>
                          <a:cxn ang="T42">
                            <a:pos x="T0" y="T1"/>
                          </a:cxn>
                          <a:cxn ang="T43">
                            <a:pos x="T2" y="T3"/>
                          </a:cxn>
                          <a:cxn ang="T44">
                            <a:pos x="T4" y="T5"/>
                          </a:cxn>
                          <a:cxn ang="T45">
                            <a:pos x="T6" y="T7"/>
                          </a:cxn>
                          <a:cxn ang="T46">
                            <a:pos x="T8" y="T9"/>
                          </a:cxn>
                          <a:cxn ang="T47">
                            <a:pos x="T10" y="T11"/>
                          </a:cxn>
                          <a:cxn ang="T48">
                            <a:pos x="T12" y="T13"/>
                          </a:cxn>
                          <a:cxn ang="T49">
                            <a:pos x="T14" y="T15"/>
                          </a:cxn>
                          <a:cxn ang="T50">
                            <a:pos x="T16" y="T17"/>
                          </a:cxn>
                          <a:cxn ang="T51">
                            <a:pos x="T18" y="T19"/>
                          </a:cxn>
                          <a:cxn ang="T52">
                            <a:pos x="T20" y="T21"/>
                          </a:cxn>
                          <a:cxn ang="T53">
                            <a:pos x="T22" y="T23"/>
                          </a:cxn>
                          <a:cxn ang="T54">
                            <a:pos x="T24" y="T25"/>
                          </a:cxn>
                          <a:cxn ang="T55">
                            <a:pos x="T26" y="T27"/>
                          </a:cxn>
                          <a:cxn ang="T56">
                            <a:pos x="T28" y="T29"/>
                          </a:cxn>
                          <a:cxn ang="T57">
                            <a:pos x="T30" y="T31"/>
                          </a:cxn>
                          <a:cxn ang="T58">
                            <a:pos x="T32" y="T33"/>
                          </a:cxn>
                          <a:cxn ang="T59">
                            <a:pos x="T34" y="T35"/>
                          </a:cxn>
                          <a:cxn ang="T60">
                            <a:pos x="T36" y="T37"/>
                          </a:cxn>
                          <a:cxn ang="T61">
                            <a:pos x="T38" y="T39"/>
                          </a:cxn>
                          <a:cxn ang="T62">
                            <a:pos x="T40" y="T41"/>
                          </a:cxn>
                        </a:cxnLst>
                        <a:rect l="T63" t="T64" r="T65" b="T66"/>
                        <a:pathLst>
                          <a:path w="175" h="104">
                            <a:moveTo>
                              <a:pt x="2" y="13"/>
                            </a:moveTo>
                            <a:lnTo>
                              <a:pt x="10" y="0"/>
                            </a:lnTo>
                            <a:lnTo>
                              <a:pt x="21" y="17"/>
                            </a:lnTo>
                            <a:lnTo>
                              <a:pt x="32" y="25"/>
                            </a:lnTo>
                            <a:lnTo>
                              <a:pt x="45" y="34"/>
                            </a:lnTo>
                            <a:lnTo>
                              <a:pt x="69" y="42"/>
                            </a:lnTo>
                            <a:lnTo>
                              <a:pt x="96" y="49"/>
                            </a:lnTo>
                            <a:lnTo>
                              <a:pt x="126" y="59"/>
                            </a:lnTo>
                            <a:lnTo>
                              <a:pt x="167" y="72"/>
                            </a:lnTo>
                            <a:lnTo>
                              <a:pt x="175" y="104"/>
                            </a:lnTo>
                            <a:lnTo>
                              <a:pt x="133" y="87"/>
                            </a:lnTo>
                            <a:lnTo>
                              <a:pt x="103" y="76"/>
                            </a:lnTo>
                            <a:lnTo>
                              <a:pt x="78" y="72"/>
                            </a:lnTo>
                            <a:lnTo>
                              <a:pt x="58" y="72"/>
                            </a:lnTo>
                            <a:lnTo>
                              <a:pt x="48" y="80"/>
                            </a:lnTo>
                            <a:lnTo>
                              <a:pt x="36" y="91"/>
                            </a:lnTo>
                            <a:lnTo>
                              <a:pt x="34" y="78"/>
                            </a:lnTo>
                            <a:lnTo>
                              <a:pt x="21" y="59"/>
                            </a:lnTo>
                            <a:lnTo>
                              <a:pt x="10" y="45"/>
                            </a:lnTo>
                            <a:lnTo>
                              <a:pt x="0" y="31"/>
                            </a:lnTo>
                            <a:lnTo>
                              <a:pt x="2" y="13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>
                          <a:solidFill>
                            <a:srgbClr val="000000"/>
                          </a:solidFill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1315" name="Freeform 2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341" y="4856"/>
                        <a:ext cx="208" cy="230"/>
                      </a:xfrm>
                      <a:custGeom>
                        <a:avLst/>
                        <a:gdLst>
                          <a:gd name="T0" fmla="*/ 2 w 208"/>
                          <a:gd name="T1" fmla="*/ 35 h 230"/>
                          <a:gd name="T2" fmla="*/ 0 w 208"/>
                          <a:gd name="T3" fmla="*/ 21 h 230"/>
                          <a:gd name="T4" fmla="*/ 0 w 208"/>
                          <a:gd name="T5" fmla="*/ 11 h 230"/>
                          <a:gd name="T6" fmla="*/ 8 w 208"/>
                          <a:gd name="T7" fmla="*/ 0 h 230"/>
                          <a:gd name="T8" fmla="*/ 22 w 208"/>
                          <a:gd name="T9" fmla="*/ 17 h 230"/>
                          <a:gd name="T10" fmla="*/ 47 w 208"/>
                          <a:gd name="T11" fmla="*/ 32 h 230"/>
                          <a:gd name="T12" fmla="*/ 72 w 208"/>
                          <a:gd name="T13" fmla="*/ 44 h 230"/>
                          <a:gd name="T14" fmla="*/ 106 w 208"/>
                          <a:gd name="T15" fmla="*/ 55 h 230"/>
                          <a:gd name="T16" fmla="*/ 156 w 208"/>
                          <a:gd name="T17" fmla="*/ 65 h 230"/>
                          <a:gd name="T18" fmla="*/ 166 w 208"/>
                          <a:gd name="T19" fmla="*/ 91 h 230"/>
                          <a:gd name="T20" fmla="*/ 140 w 208"/>
                          <a:gd name="T21" fmla="*/ 84 h 230"/>
                          <a:gd name="T22" fmla="*/ 114 w 208"/>
                          <a:gd name="T23" fmla="*/ 80 h 230"/>
                          <a:gd name="T24" fmla="*/ 101 w 208"/>
                          <a:gd name="T25" fmla="*/ 82 h 230"/>
                          <a:gd name="T26" fmla="*/ 97 w 208"/>
                          <a:gd name="T27" fmla="*/ 95 h 230"/>
                          <a:gd name="T28" fmla="*/ 105 w 208"/>
                          <a:gd name="T29" fmla="*/ 112 h 230"/>
                          <a:gd name="T30" fmla="*/ 115 w 208"/>
                          <a:gd name="T31" fmla="*/ 128 h 230"/>
                          <a:gd name="T32" fmla="*/ 136 w 208"/>
                          <a:gd name="T33" fmla="*/ 153 h 230"/>
                          <a:gd name="T34" fmla="*/ 166 w 208"/>
                          <a:gd name="T35" fmla="*/ 179 h 230"/>
                          <a:gd name="T36" fmla="*/ 208 w 208"/>
                          <a:gd name="T37" fmla="*/ 209 h 230"/>
                          <a:gd name="T38" fmla="*/ 208 w 208"/>
                          <a:gd name="T39" fmla="*/ 230 h 230"/>
                          <a:gd name="T40" fmla="*/ 190 w 208"/>
                          <a:gd name="T41" fmla="*/ 219 h 230"/>
                          <a:gd name="T42" fmla="*/ 166 w 208"/>
                          <a:gd name="T43" fmla="*/ 205 h 230"/>
                          <a:gd name="T44" fmla="*/ 132 w 208"/>
                          <a:gd name="T45" fmla="*/ 179 h 230"/>
                          <a:gd name="T46" fmla="*/ 105 w 208"/>
                          <a:gd name="T47" fmla="*/ 150 h 230"/>
                          <a:gd name="T48" fmla="*/ 80 w 208"/>
                          <a:gd name="T49" fmla="*/ 128 h 230"/>
                          <a:gd name="T50" fmla="*/ 56 w 208"/>
                          <a:gd name="T51" fmla="*/ 101 h 230"/>
                          <a:gd name="T52" fmla="*/ 36 w 208"/>
                          <a:gd name="T53" fmla="*/ 78 h 230"/>
                          <a:gd name="T54" fmla="*/ 15 w 208"/>
                          <a:gd name="T55" fmla="*/ 57 h 230"/>
                          <a:gd name="T56" fmla="*/ 2 w 208"/>
                          <a:gd name="T57" fmla="*/ 35 h 230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w 208"/>
                          <a:gd name="T88" fmla="*/ 0 h 230"/>
                          <a:gd name="T89" fmla="*/ 208 w 208"/>
                          <a:gd name="T90" fmla="*/ 230 h 230"/>
                        </a:gdLst>
                        <a:ahLst/>
                        <a:cxnLst>
                          <a:cxn ang="T58">
                            <a:pos x="T0" y="T1"/>
                          </a:cxn>
                          <a:cxn ang="T59">
                            <a:pos x="T2" y="T3"/>
                          </a:cxn>
                          <a:cxn ang="T60">
                            <a:pos x="T4" y="T5"/>
                          </a:cxn>
                          <a:cxn ang="T61">
                            <a:pos x="T6" y="T7"/>
                          </a:cxn>
                          <a:cxn ang="T62">
                            <a:pos x="T8" y="T9"/>
                          </a:cxn>
                          <a:cxn ang="T63">
                            <a:pos x="T10" y="T11"/>
                          </a:cxn>
                          <a:cxn ang="T64">
                            <a:pos x="T12" y="T13"/>
                          </a:cxn>
                          <a:cxn ang="T65">
                            <a:pos x="T14" y="T15"/>
                          </a:cxn>
                          <a:cxn ang="T66">
                            <a:pos x="T16" y="T17"/>
                          </a:cxn>
                          <a:cxn ang="T67">
                            <a:pos x="T18" y="T19"/>
                          </a:cxn>
                          <a:cxn ang="T68">
                            <a:pos x="T20" y="T21"/>
                          </a:cxn>
                          <a:cxn ang="T69">
                            <a:pos x="T22" y="T23"/>
                          </a:cxn>
                          <a:cxn ang="T70">
                            <a:pos x="T24" y="T25"/>
                          </a:cxn>
                          <a:cxn ang="T71">
                            <a:pos x="T26" y="T27"/>
                          </a:cxn>
                          <a:cxn ang="T72">
                            <a:pos x="T28" y="T29"/>
                          </a:cxn>
                          <a:cxn ang="T73">
                            <a:pos x="T30" y="T31"/>
                          </a:cxn>
                          <a:cxn ang="T74">
                            <a:pos x="T32" y="T33"/>
                          </a:cxn>
                          <a:cxn ang="T75">
                            <a:pos x="T34" y="T35"/>
                          </a:cxn>
                          <a:cxn ang="T76">
                            <a:pos x="T36" y="T37"/>
                          </a:cxn>
                          <a:cxn ang="T77">
                            <a:pos x="T38" y="T39"/>
                          </a:cxn>
                          <a:cxn ang="T78">
                            <a:pos x="T40" y="T41"/>
                          </a:cxn>
                          <a:cxn ang="T79">
                            <a:pos x="T42" y="T43"/>
                          </a:cxn>
                          <a:cxn ang="T80">
                            <a:pos x="T44" y="T45"/>
                          </a:cxn>
                          <a:cxn ang="T81">
                            <a:pos x="T46" y="T47"/>
                          </a:cxn>
                          <a:cxn ang="T82">
                            <a:pos x="T48" y="T49"/>
                          </a:cxn>
                          <a:cxn ang="T83">
                            <a:pos x="T50" y="T51"/>
                          </a:cxn>
                          <a:cxn ang="T84">
                            <a:pos x="T52" y="T53"/>
                          </a:cxn>
                          <a:cxn ang="T85">
                            <a:pos x="T54" y="T55"/>
                          </a:cxn>
                          <a:cxn ang="T86">
                            <a:pos x="T56" y="T57"/>
                          </a:cxn>
                        </a:cxnLst>
                        <a:rect l="T87" t="T88" r="T89" b="T90"/>
                        <a:pathLst>
                          <a:path w="208" h="230">
                            <a:moveTo>
                              <a:pt x="2" y="35"/>
                            </a:moveTo>
                            <a:lnTo>
                              <a:pt x="0" y="21"/>
                            </a:lnTo>
                            <a:lnTo>
                              <a:pt x="0" y="11"/>
                            </a:lnTo>
                            <a:lnTo>
                              <a:pt x="8" y="0"/>
                            </a:lnTo>
                            <a:lnTo>
                              <a:pt x="22" y="17"/>
                            </a:lnTo>
                            <a:lnTo>
                              <a:pt x="47" y="32"/>
                            </a:lnTo>
                            <a:lnTo>
                              <a:pt x="72" y="44"/>
                            </a:lnTo>
                            <a:lnTo>
                              <a:pt x="106" y="55"/>
                            </a:lnTo>
                            <a:lnTo>
                              <a:pt x="156" y="65"/>
                            </a:lnTo>
                            <a:lnTo>
                              <a:pt x="166" y="91"/>
                            </a:lnTo>
                            <a:lnTo>
                              <a:pt x="140" y="84"/>
                            </a:lnTo>
                            <a:lnTo>
                              <a:pt x="114" y="80"/>
                            </a:lnTo>
                            <a:lnTo>
                              <a:pt x="101" y="82"/>
                            </a:lnTo>
                            <a:lnTo>
                              <a:pt x="97" y="95"/>
                            </a:lnTo>
                            <a:lnTo>
                              <a:pt x="105" y="112"/>
                            </a:lnTo>
                            <a:lnTo>
                              <a:pt x="115" y="128"/>
                            </a:lnTo>
                            <a:lnTo>
                              <a:pt x="136" y="153"/>
                            </a:lnTo>
                            <a:lnTo>
                              <a:pt x="166" y="179"/>
                            </a:lnTo>
                            <a:lnTo>
                              <a:pt x="208" y="209"/>
                            </a:lnTo>
                            <a:lnTo>
                              <a:pt x="208" y="230"/>
                            </a:lnTo>
                            <a:lnTo>
                              <a:pt x="190" y="219"/>
                            </a:lnTo>
                            <a:lnTo>
                              <a:pt x="166" y="205"/>
                            </a:lnTo>
                            <a:lnTo>
                              <a:pt x="132" y="179"/>
                            </a:lnTo>
                            <a:lnTo>
                              <a:pt x="105" y="150"/>
                            </a:lnTo>
                            <a:lnTo>
                              <a:pt x="80" y="128"/>
                            </a:lnTo>
                            <a:lnTo>
                              <a:pt x="56" y="101"/>
                            </a:lnTo>
                            <a:lnTo>
                              <a:pt x="36" y="78"/>
                            </a:lnTo>
                            <a:lnTo>
                              <a:pt x="15" y="57"/>
                            </a:lnTo>
                            <a:lnTo>
                              <a:pt x="2" y="35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>
                          <a:solidFill>
                            <a:srgbClr val="000000"/>
                          </a:solidFill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1316" name="Freeform 2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345" y="4443"/>
                        <a:ext cx="86" cy="69"/>
                      </a:xfrm>
                      <a:custGeom>
                        <a:avLst/>
                        <a:gdLst>
                          <a:gd name="T0" fmla="*/ 0 w 86"/>
                          <a:gd name="T1" fmla="*/ 0 h 69"/>
                          <a:gd name="T2" fmla="*/ 11 w 86"/>
                          <a:gd name="T3" fmla="*/ 10 h 69"/>
                          <a:gd name="T4" fmla="*/ 25 w 86"/>
                          <a:gd name="T5" fmla="*/ 21 h 69"/>
                          <a:gd name="T6" fmla="*/ 42 w 86"/>
                          <a:gd name="T7" fmla="*/ 33 h 69"/>
                          <a:gd name="T8" fmla="*/ 60 w 86"/>
                          <a:gd name="T9" fmla="*/ 44 h 69"/>
                          <a:gd name="T10" fmla="*/ 77 w 86"/>
                          <a:gd name="T11" fmla="*/ 54 h 69"/>
                          <a:gd name="T12" fmla="*/ 86 w 86"/>
                          <a:gd name="T13" fmla="*/ 61 h 69"/>
                          <a:gd name="T14" fmla="*/ 65 w 86"/>
                          <a:gd name="T15" fmla="*/ 69 h 69"/>
                          <a:gd name="T16" fmla="*/ 42 w 86"/>
                          <a:gd name="T17" fmla="*/ 61 h 69"/>
                          <a:gd name="T18" fmla="*/ 18 w 86"/>
                          <a:gd name="T19" fmla="*/ 52 h 69"/>
                          <a:gd name="T20" fmla="*/ 0 w 86"/>
                          <a:gd name="T21" fmla="*/ 42 h 69"/>
                          <a:gd name="T22" fmla="*/ 1 w 86"/>
                          <a:gd name="T23" fmla="*/ 33 h 69"/>
                          <a:gd name="T24" fmla="*/ 4 w 86"/>
                          <a:gd name="T25" fmla="*/ 17 h 69"/>
                          <a:gd name="T26" fmla="*/ 0 w 86"/>
                          <a:gd name="T27" fmla="*/ 0 h 69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w 86"/>
                          <a:gd name="T43" fmla="*/ 0 h 69"/>
                          <a:gd name="T44" fmla="*/ 86 w 86"/>
                          <a:gd name="T45" fmla="*/ 69 h 69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T42" t="T43" r="T44" b="T45"/>
                        <a:pathLst>
                          <a:path w="86" h="69">
                            <a:moveTo>
                              <a:pt x="0" y="0"/>
                            </a:moveTo>
                            <a:lnTo>
                              <a:pt x="11" y="10"/>
                            </a:lnTo>
                            <a:lnTo>
                              <a:pt x="25" y="21"/>
                            </a:lnTo>
                            <a:lnTo>
                              <a:pt x="42" y="33"/>
                            </a:lnTo>
                            <a:lnTo>
                              <a:pt x="60" y="44"/>
                            </a:lnTo>
                            <a:lnTo>
                              <a:pt x="77" y="54"/>
                            </a:lnTo>
                            <a:lnTo>
                              <a:pt x="86" y="61"/>
                            </a:lnTo>
                            <a:lnTo>
                              <a:pt x="65" y="69"/>
                            </a:lnTo>
                            <a:lnTo>
                              <a:pt x="42" y="61"/>
                            </a:lnTo>
                            <a:lnTo>
                              <a:pt x="18" y="52"/>
                            </a:lnTo>
                            <a:lnTo>
                              <a:pt x="0" y="42"/>
                            </a:lnTo>
                            <a:lnTo>
                              <a:pt x="1" y="33"/>
                            </a:lnTo>
                            <a:lnTo>
                              <a:pt x="4" y="1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>
                          <a:solidFill>
                            <a:srgbClr val="000000"/>
                          </a:solidFill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1317" name="Freeform 2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501" y="4426"/>
                        <a:ext cx="732" cy="689"/>
                      </a:xfrm>
                      <a:custGeom>
                        <a:avLst/>
                        <a:gdLst>
                          <a:gd name="T0" fmla="*/ 348 w 732"/>
                          <a:gd name="T1" fmla="*/ 158 h 689"/>
                          <a:gd name="T2" fmla="*/ 292 w 732"/>
                          <a:gd name="T3" fmla="*/ 181 h 689"/>
                          <a:gd name="T4" fmla="*/ 175 w 732"/>
                          <a:gd name="T5" fmla="*/ 200 h 689"/>
                          <a:gd name="T6" fmla="*/ 0 w 732"/>
                          <a:gd name="T7" fmla="*/ 209 h 689"/>
                          <a:gd name="T8" fmla="*/ 205 w 732"/>
                          <a:gd name="T9" fmla="*/ 244 h 689"/>
                          <a:gd name="T10" fmla="*/ 435 w 732"/>
                          <a:gd name="T11" fmla="*/ 225 h 689"/>
                          <a:gd name="T12" fmla="*/ 597 w 732"/>
                          <a:gd name="T13" fmla="*/ 177 h 689"/>
                          <a:gd name="T14" fmla="*/ 648 w 732"/>
                          <a:gd name="T15" fmla="*/ 169 h 689"/>
                          <a:gd name="T16" fmla="*/ 625 w 732"/>
                          <a:gd name="T17" fmla="*/ 208 h 689"/>
                          <a:gd name="T18" fmla="*/ 510 w 732"/>
                          <a:gd name="T19" fmla="*/ 263 h 689"/>
                          <a:gd name="T20" fmla="*/ 304 w 732"/>
                          <a:gd name="T21" fmla="*/ 308 h 689"/>
                          <a:gd name="T22" fmla="*/ 177 w 732"/>
                          <a:gd name="T23" fmla="*/ 352 h 689"/>
                          <a:gd name="T24" fmla="*/ 411 w 732"/>
                          <a:gd name="T25" fmla="*/ 347 h 689"/>
                          <a:gd name="T26" fmla="*/ 567 w 732"/>
                          <a:gd name="T27" fmla="*/ 308 h 689"/>
                          <a:gd name="T28" fmla="*/ 659 w 732"/>
                          <a:gd name="T29" fmla="*/ 276 h 689"/>
                          <a:gd name="T30" fmla="*/ 661 w 732"/>
                          <a:gd name="T31" fmla="*/ 299 h 689"/>
                          <a:gd name="T32" fmla="*/ 584 w 732"/>
                          <a:gd name="T33" fmla="*/ 354 h 689"/>
                          <a:gd name="T34" fmla="*/ 439 w 732"/>
                          <a:gd name="T35" fmla="*/ 407 h 689"/>
                          <a:gd name="T36" fmla="*/ 237 w 732"/>
                          <a:gd name="T37" fmla="*/ 444 h 689"/>
                          <a:gd name="T38" fmla="*/ 305 w 732"/>
                          <a:gd name="T39" fmla="*/ 466 h 689"/>
                          <a:gd name="T40" fmla="*/ 482 w 732"/>
                          <a:gd name="T41" fmla="*/ 458 h 689"/>
                          <a:gd name="T42" fmla="*/ 629 w 732"/>
                          <a:gd name="T43" fmla="*/ 413 h 689"/>
                          <a:gd name="T44" fmla="*/ 642 w 732"/>
                          <a:gd name="T45" fmla="*/ 430 h 689"/>
                          <a:gd name="T46" fmla="*/ 599 w 732"/>
                          <a:gd name="T47" fmla="*/ 474 h 689"/>
                          <a:gd name="T48" fmla="*/ 489 w 732"/>
                          <a:gd name="T49" fmla="*/ 521 h 689"/>
                          <a:gd name="T50" fmla="*/ 360 w 732"/>
                          <a:gd name="T51" fmla="*/ 542 h 689"/>
                          <a:gd name="T52" fmla="*/ 166 w 732"/>
                          <a:gd name="T53" fmla="*/ 546 h 689"/>
                          <a:gd name="T54" fmla="*/ 301 w 732"/>
                          <a:gd name="T55" fmla="*/ 579 h 689"/>
                          <a:gd name="T56" fmla="*/ 427 w 732"/>
                          <a:gd name="T57" fmla="*/ 580 h 689"/>
                          <a:gd name="T58" fmla="*/ 540 w 732"/>
                          <a:gd name="T59" fmla="*/ 562 h 689"/>
                          <a:gd name="T60" fmla="*/ 589 w 732"/>
                          <a:gd name="T61" fmla="*/ 565 h 689"/>
                          <a:gd name="T62" fmla="*/ 561 w 732"/>
                          <a:gd name="T63" fmla="*/ 597 h 689"/>
                          <a:gd name="T64" fmla="*/ 495 w 732"/>
                          <a:gd name="T65" fmla="*/ 622 h 689"/>
                          <a:gd name="T66" fmla="*/ 253 w 732"/>
                          <a:gd name="T67" fmla="*/ 649 h 689"/>
                          <a:gd name="T68" fmla="*/ 453 w 732"/>
                          <a:gd name="T69" fmla="*/ 663 h 689"/>
                          <a:gd name="T70" fmla="*/ 466 w 732"/>
                          <a:gd name="T71" fmla="*/ 687 h 689"/>
                          <a:gd name="T72" fmla="*/ 542 w 732"/>
                          <a:gd name="T73" fmla="*/ 664 h 689"/>
                          <a:gd name="T74" fmla="*/ 597 w 732"/>
                          <a:gd name="T75" fmla="*/ 621 h 689"/>
                          <a:gd name="T76" fmla="*/ 709 w 732"/>
                          <a:gd name="T77" fmla="*/ 453 h 689"/>
                          <a:gd name="T78" fmla="*/ 714 w 732"/>
                          <a:gd name="T79" fmla="*/ 419 h 689"/>
                          <a:gd name="T80" fmla="*/ 698 w 732"/>
                          <a:gd name="T81" fmla="*/ 386 h 689"/>
                          <a:gd name="T82" fmla="*/ 713 w 732"/>
                          <a:gd name="T83" fmla="*/ 354 h 689"/>
                          <a:gd name="T84" fmla="*/ 732 w 732"/>
                          <a:gd name="T85" fmla="*/ 322 h 689"/>
                          <a:gd name="T86" fmla="*/ 719 w 732"/>
                          <a:gd name="T87" fmla="*/ 287 h 689"/>
                          <a:gd name="T88" fmla="*/ 702 w 732"/>
                          <a:gd name="T89" fmla="*/ 255 h 689"/>
                          <a:gd name="T90" fmla="*/ 723 w 732"/>
                          <a:gd name="T91" fmla="*/ 221 h 689"/>
                          <a:gd name="T92" fmla="*/ 722 w 732"/>
                          <a:gd name="T93" fmla="*/ 179 h 689"/>
                          <a:gd name="T94" fmla="*/ 705 w 732"/>
                          <a:gd name="T95" fmla="*/ 147 h 689"/>
                          <a:gd name="T96" fmla="*/ 719 w 732"/>
                          <a:gd name="T97" fmla="*/ 114 h 689"/>
                          <a:gd name="T98" fmla="*/ 732 w 732"/>
                          <a:gd name="T99" fmla="*/ 80 h 689"/>
                          <a:gd name="T100" fmla="*/ 714 w 732"/>
                          <a:gd name="T101" fmla="*/ 48 h 689"/>
                          <a:gd name="T102" fmla="*/ 634 w 732"/>
                          <a:gd name="T103" fmla="*/ 50 h 689"/>
                          <a:gd name="T104" fmla="*/ 475 w 732"/>
                          <a:gd name="T105" fmla="*/ 105 h 689"/>
                          <a:gd name="T106" fmla="*/ 294 w 732"/>
                          <a:gd name="T107" fmla="*/ 135 h 689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w 732"/>
                          <a:gd name="T163" fmla="*/ 0 h 689"/>
                          <a:gd name="T164" fmla="*/ 732 w 732"/>
                          <a:gd name="T165" fmla="*/ 689 h 689"/>
                        </a:gdLst>
                        <a:ahLst/>
                        <a:cxnLst>
                          <a:cxn ang="T108">
                            <a:pos x="T0" y="T1"/>
                          </a:cxn>
                          <a:cxn ang="T109">
                            <a:pos x="T2" y="T3"/>
                          </a:cxn>
                          <a:cxn ang="T110">
                            <a:pos x="T4" y="T5"/>
                          </a:cxn>
                          <a:cxn ang="T111">
                            <a:pos x="T6" y="T7"/>
                          </a:cxn>
                          <a:cxn ang="T112">
                            <a:pos x="T8" y="T9"/>
                          </a:cxn>
                          <a:cxn ang="T113">
                            <a:pos x="T10" y="T11"/>
                          </a:cxn>
                          <a:cxn ang="T114">
                            <a:pos x="T12" y="T13"/>
                          </a:cxn>
                          <a:cxn ang="T115">
                            <a:pos x="T14" y="T15"/>
                          </a:cxn>
                          <a:cxn ang="T116">
                            <a:pos x="T16" y="T17"/>
                          </a:cxn>
                          <a:cxn ang="T117">
                            <a:pos x="T18" y="T19"/>
                          </a:cxn>
                          <a:cxn ang="T118">
                            <a:pos x="T20" y="T21"/>
                          </a:cxn>
                          <a:cxn ang="T119">
                            <a:pos x="T22" y="T23"/>
                          </a:cxn>
                          <a:cxn ang="T120">
                            <a:pos x="T24" y="T25"/>
                          </a:cxn>
                          <a:cxn ang="T121">
                            <a:pos x="T26" y="T27"/>
                          </a:cxn>
                          <a:cxn ang="T122">
                            <a:pos x="T28" y="T29"/>
                          </a:cxn>
                          <a:cxn ang="T123">
                            <a:pos x="T30" y="T31"/>
                          </a:cxn>
                          <a:cxn ang="T124">
                            <a:pos x="T32" y="T33"/>
                          </a:cxn>
                          <a:cxn ang="T125">
                            <a:pos x="T34" y="T35"/>
                          </a:cxn>
                          <a:cxn ang="T126">
                            <a:pos x="T36" y="T37"/>
                          </a:cxn>
                          <a:cxn ang="T127">
                            <a:pos x="T38" y="T39"/>
                          </a:cxn>
                          <a:cxn ang="T128">
                            <a:pos x="T40" y="T41"/>
                          </a:cxn>
                          <a:cxn ang="T129">
                            <a:pos x="T42" y="T43"/>
                          </a:cxn>
                          <a:cxn ang="T130">
                            <a:pos x="T44" y="T45"/>
                          </a:cxn>
                          <a:cxn ang="T131">
                            <a:pos x="T46" y="T47"/>
                          </a:cxn>
                          <a:cxn ang="T132">
                            <a:pos x="T48" y="T49"/>
                          </a:cxn>
                          <a:cxn ang="T133">
                            <a:pos x="T50" y="T51"/>
                          </a:cxn>
                          <a:cxn ang="T134">
                            <a:pos x="T52" y="T53"/>
                          </a:cxn>
                          <a:cxn ang="T135">
                            <a:pos x="T54" y="T55"/>
                          </a:cxn>
                          <a:cxn ang="T136">
                            <a:pos x="T56" y="T57"/>
                          </a:cxn>
                          <a:cxn ang="T137">
                            <a:pos x="T58" y="T59"/>
                          </a:cxn>
                          <a:cxn ang="T138">
                            <a:pos x="T60" y="T61"/>
                          </a:cxn>
                          <a:cxn ang="T139">
                            <a:pos x="T62" y="T63"/>
                          </a:cxn>
                          <a:cxn ang="T140">
                            <a:pos x="T64" y="T65"/>
                          </a:cxn>
                          <a:cxn ang="T141">
                            <a:pos x="T66" y="T67"/>
                          </a:cxn>
                          <a:cxn ang="T142">
                            <a:pos x="T68" y="T69"/>
                          </a:cxn>
                          <a:cxn ang="T143">
                            <a:pos x="T70" y="T71"/>
                          </a:cxn>
                          <a:cxn ang="T144">
                            <a:pos x="T72" y="T73"/>
                          </a:cxn>
                          <a:cxn ang="T145">
                            <a:pos x="T74" y="T75"/>
                          </a:cxn>
                          <a:cxn ang="T146">
                            <a:pos x="T76" y="T77"/>
                          </a:cxn>
                          <a:cxn ang="T147">
                            <a:pos x="T78" y="T79"/>
                          </a:cxn>
                          <a:cxn ang="T148">
                            <a:pos x="T80" y="T81"/>
                          </a:cxn>
                          <a:cxn ang="T149">
                            <a:pos x="T82" y="T83"/>
                          </a:cxn>
                          <a:cxn ang="T150">
                            <a:pos x="T84" y="T85"/>
                          </a:cxn>
                          <a:cxn ang="T151">
                            <a:pos x="T86" y="T87"/>
                          </a:cxn>
                          <a:cxn ang="T152">
                            <a:pos x="T88" y="T89"/>
                          </a:cxn>
                          <a:cxn ang="T153">
                            <a:pos x="T90" y="T91"/>
                          </a:cxn>
                          <a:cxn ang="T154">
                            <a:pos x="T92" y="T93"/>
                          </a:cxn>
                          <a:cxn ang="T155">
                            <a:pos x="T94" y="T95"/>
                          </a:cxn>
                          <a:cxn ang="T156">
                            <a:pos x="T96" y="T97"/>
                          </a:cxn>
                          <a:cxn ang="T157">
                            <a:pos x="T98" y="T99"/>
                          </a:cxn>
                          <a:cxn ang="T158">
                            <a:pos x="T100" y="T101"/>
                          </a:cxn>
                          <a:cxn ang="T159">
                            <a:pos x="T102" y="T103"/>
                          </a:cxn>
                          <a:cxn ang="T160">
                            <a:pos x="T104" y="T105"/>
                          </a:cxn>
                          <a:cxn ang="T161">
                            <a:pos x="T106" y="T107"/>
                          </a:cxn>
                        </a:cxnLst>
                        <a:rect l="T162" t="T163" r="T164" b="T165"/>
                        <a:pathLst>
                          <a:path w="732" h="689">
                            <a:moveTo>
                              <a:pt x="294" y="135"/>
                            </a:moveTo>
                            <a:lnTo>
                              <a:pt x="186" y="143"/>
                            </a:lnTo>
                            <a:lnTo>
                              <a:pt x="348" y="158"/>
                            </a:lnTo>
                            <a:lnTo>
                              <a:pt x="338" y="166"/>
                            </a:lnTo>
                            <a:lnTo>
                              <a:pt x="318" y="173"/>
                            </a:lnTo>
                            <a:lnTo>
                              <a:pt x="292" y="181"/>
                            </a:lnTo>
                            <a:lnTo>
                              <a:pt x="258" y="190"/>
                            </a:lnTo>
                            <a:lnTo>
                              <a:pt x="222" y="196"/>
                            </a:lnTo>
                            <a:lnTo>
                              <a:pt x="175" y="200"/>
                            </a:lnTo>
                            <a:lnTo>
                              <a:pt x="120" y="206"/>
                            </a:lnTo>
                            <a:lnTo>
                              <a:pt x="61" y="209"/>
                            </a:lnTo>
                            <a:lnTo>
                              <a:pt x="0" y="209"/>
                            </a:lnTo>
                            <a:lnTo>
                              <a:pt x="95" y="232"/>
                            </a:lnTo>
                            <a:lnTo>
                              <a:pt x="154" y="244"/>
                            </a:lnTo>
                            <a:lnTo>
                              <a:pt x="205" y="244"/>
                            </a:lnTo>
                            <a:lnTo>
                              <a:pt x="267" y="244"/>
                            </a:lnTo>
                            <a:lnTo>
                              <a:pt x="359" y="236"/>
                            </a:lnTo>
                            <a:lnTo>
                              <a:pt x="435" y="225"/>
                            </a:lnTo>
                            <a:lnTo>
                              <a:pt x="499" y="209"/>
                            </a:lnTo>
                            <a:lnTo>
                              <a:pt x="567" y="188"/>
                            </a:lnTo>
                            <a:lnTo>
                              <a:pt x="597" y="177"/>
                            </a:lnTo>
                            <a:lnTo>
                              <a:pt x="625" y="168"/>
                            </a:lnTo>
                            <a:lnTo>
                              <a:pt x="640" y="164"/>
                            </a:lnTo>
                            <a:lnTo>
                              <a:pt x="648" y="169"/>
                            </a:lnTo>
                            <a:lnTo>
                              <a:pt x="648" y="181"/>
                            </a:lnTo>
                            <a:lnTo>
                              <a:pt x="642" y="194"/>
                            </a:lnTo>
                            <a:lnTo>
                              <a:pt x="625" y="208"/>
                            </a:lnTo>
                            <a:lnTo>
                              <a:pt x="597" y="226"/>
                            </a:lnTo>
                            <a:lnTo>
                              <a:pt x="557" y="244"/>
                            </a:lnTo>
                            <a:lnTo>
                              <a:pt x="510" y="263"/>
                            </a:lnTo>
                            <a:lnTo>
                              <a:pt x="448" y="282"/>
                            </a:lnTo>
                            <a:lnTo>
                              <a:pt x="376" y="297"/>
                            </a:lnTo>
                            <a:lnTo>
                              <a:pt x="304" y="308"/>
                            </a:lnTo>
                            <a:lnTo>
                              <a:pt x="228" y="320"/>
                            </a:lnTo>
                            <a:lnTo>
                              <a:pt x="95" y="333"/>
                            </a:lnTo>
                            <a:lnTo>
                              <a:pt x="177" y="352"/>
                            </a:lnTo>
                            <a:lnTo>
                              <a:pt x="243" y="360"/>
                            </a:lnTo>
                            <a:lnTo>
                              <a:pt x="326" y="358"/>
                            </a:lnTo>
                            <a:lnTo>
                              <a:pt x="411" y="347"/>
                            </a:lnTo>
                            <a:lnTo>
                              <a:pt x="474" y="333"/>
                            </a:lnTo>
                            <a:lnTo>
                              <a:pt x="525" y="320"/>
                            </a:lnTo>
                            <a:lnTo>
                              <a:pt x="567" y="308"/>
                            </a:lnTo>
                            <a:lnTo>
                              <a:pt x="610" y="293"/>
                            </a:lnTo>
                            <a:lnTo>
                              <a:pt x="644" y="280"/>
                            </a:lnTo>
                            <a:lnTo>
                              <a:pt x="659" y="276"/>
                            </a:lnTo>
                            <a:lnTo>
                              <a:pt x="668" y="276"/>
                            </a:lnTo>
                            <a:lnTo>
                              <a:pt x="667" y="287"/>
                            </a:lnTo>
                            <a:lnTo>
                              <a:pt x="661" y="299"/>
                            </a:lnTo>
                            <a:lnTo>
                              <a:pt x="648" y="314"/>
                            </a:lnTo>
                            <a:lnTo>
                              <a:pt x="617" y="335"/>
                            </a:lnTo>
                            <a:lnTo>
                              <a:pt x="584" y="354"/>
                            </a:lnTo>
                            <a:lnTo>
                              <a:pt x="546" y="371"/>
                            </a:lnTo>
                            <a:lnTo>
                              <a:pt x="496" y="390"/>
                            </a:lnTo>
                            <a:lnTo>
                              <a:pt x="439" y="407"/>
                            </a:lnTo>
                            <a:lnTo>
                              <a:pt x="352" y="426"/>
                            </a:lnTo>
                            <a:lnTo>
                              <a:pt x="294" y="438"/>
                            </a:lnTo>
                            <a:lnTo>
                              <a:pt x="237" y="444"/>
                            </a:lnTo>
                            <a:lnTo>
                              <a:pt x="154" y="449"/>
                            </a:lnTo>
                            <a:lnTo>
                              <a:pt x="239" y="461"/>
                            </a:lnTo>
                            <a:lnTo>
                              <a:pt x="305" y="466"/>
                            </a:lnTo>
                            <a:lnTo>
                              <a:pt x="360" y="468"/>
                            </a:lnTo>
                            <a:lnTo>
                              <a:pt x="423" y="466"/>
                            </a:lnTo>
                            <a:lnTo>
                              <a:pt x="482" y="458"/>
                            </a:lnTo>
                            <a:lnTo>
                              <a:pt x="530" y="447"/>
                            </a:lnTo>
                            <a:lnTo>
                              <a:pt x="568" y="434"/>
                            </a:lnTo>
                            <a:lnTo>
                              <a:pt x="629" y="413"/>
                            </a:lnTo>
                            <a:lnTo>
                              <a:pt x="637" y="413"/>
                            </a:lnTo>
                            <a:lnTo>
                              <a:pt x="644" y="417"/>
                            </a:lnTo>
                            <a:lnTo>
                              <a:pt x="642" y="430"/>
                            </a:lnTo>
                            <a:lnTo>
                              <a:pt x="634" y="444"/>
                            </a:lnTo>
                            <a:lnTo>
                              <a:pt x="620" y="458"/>
                            </a:lnTo>
                            <a:lnTo>
                              <a:pt x="599" y="474"/>
                            </a:lnTo>
                            <a:lnTo>
                              <a:pt x="563" y="493"/>
                            </a:lnTo>
                            <a:lnTo>
                              <a:pt x="525" y="510"/>
                            </a:lnTo>
                            <a:lnTo>
                              <a:pt x="489" y="521"/>
                            </a:lnTo>
                            <a:lnTo>
                              <a:pt x="448" y="531"/>
                            </a:lnTo>
                            <a:lnTo>
                              <a:pt x="410" y="537"/>
                            </a:lnTo>
                            <a:lnTo>
                              <a:pt x="360" y="542"/>
                            </a:lnTo>
                            <a:lnTo>
                              <a:pt x="305" y="545"/>
                            </a:lnTo>
                            <a:lnTo>
                              <a:pt x="250" y="546"/>
                            </a:lnTo>
                            <a:lnTo>
                              <a:pt x="166" y="546"/>
                            </a:lnTo>
                            <a:lnTo>
                              <a:pt x="211" y="562"/>
                            </a:lnTo>
                            <a:lnTo>
                              <a:pt x="253" y="573"/>
                            </a:lnTo>
                            <a:lnTo>
                              <a:pt x="301" y="579"/>
                            </a:lnTo>
                            <a:lnTo>
                              <a:pt x="342" y="580"/>
                            </a:lnTo>
                            <a:lnTo>
                              <a:pt x="384" y="583"/>
                            </a:lnTo>
                            <a:lnTo>
                              <a:pt x="427" y="580"/>
                            </a:lnTo>
                            <a:lnTo>
                              <a:pt x="462" y="579"/>
                            </a:lnTo>
                            <a:lnTo>
                              <a:pt x="495" y="573"/>
                            </a:lnTo>
                            <a:lnTo>
                              <a:pt x="540" y="562"/>
                            </a:lnTo>
                            <a:lnTo>
                              <a:pt x="574" y="554"/>
                            </a:lnTo>
                            <a:lnTo>
                              <a:pt x="587" y="555"/>
                            </a:lnTo>
                            <a:lnTo>
                              <a:pt x="589" y="565"/>
                            </a:lnTo>
                            <a:lnTo>
                              <a:pt x="585" y="575"/>
                            </a:lnTo>
                            <a:lnTo>
                              <a:pt x="576" y="586"/>
                            </a:lnTo>
                            <a:lnTo>
                              <a:pt x="561" y="597"/>
                            </a:lnTo>
                            <a:lnTo>
                              <a:pt x="544" y="605"/>
                            </a:lnTo>
                            <a:lnTo>
                              <a:pt x="525" y="614"/>
                            </a:lnTo>
                            <a:lnTo>
                              <a:pt x="495" y="622"/>
                            </a:lnTo>
                            <a:lnTo>
                              <a:pt x="432" y="631"/>
                            </a:lnTo>
                            <a:lnTo>
                              <a:pt x="372" y="639"/>
                            </a:lnTo>
                            <a:lnTo>
                              <a:pt x="253" y="649"/>
                            </a:lnTo>
                            <a:lnTo>
                              <a:pt x="407" y="656"/>
                            </a:lnTo>
                            <a:lnTo>
                              <a:pt x="439" y="656"/>
                            </a:lnTo>
                            <a:lnTo>
                              <a:pt x="453" y="663"/>
                            </a:lnTo>
                            <a:lnTo>
                              <a:pt x="461" y="670"/>
                            </a:lnTo>
                            <a:lnTo>
                              <a:pt x="458" y="681"/>
                            </a:lnTo>
                            <a:lnTo>
                              <a:pt x="466" y="687"/>
                            </a:lnTo>
                            <a:lnTo>
                              <a:pt x="486" y="689"/>
                            </a:lnTo>
                            <a:lnTo>
                              <a:pt x="516" y="677"/>
                            </a:lnTo>
                            <a:lnTo>
                              <a:pt x="542" y="664"/>
                            </a:lnTo>
                            <a:lnTo>
                              <a:pt x="563" y="651"/>
                            </a:lnTo>
                            <a:lnTo>
                              <a:pt x="580" y="639"/>
                            </a:lnTo>
                            <a:lnTo>
                              <a:pt x="597" y="621"/>
                            </a:lnTo>
                            <a:lnTo>
                              <a:pt x="651" y="548"/>
                            </a:lnTo>
                            <a:lnTo>
                              <a:pt x="693" y="485"/>
                            </a:lnTo>
                            <a:lnTo>
                              <a:pt x="709" y="453"/>
                            </a:lnTo>
                            <a:lnTo>
                              <a:pt x="713" y="440"/>
                            </a:lnTo>
                            <a:lnTo>
                              <a:pt x="714" y="430"/>
                            </a:lnTo>
                            <a:lnTo>
                              <a:pt x="714" y="419"/>
                            </a:lnTo>
                            <a:lnTo>
                              <a:pt x="706" y="406"/>
                            </a:lnTo>
                            <a:lnTo>
                              <a:pt x="701" y="398"/>
                            </a:lnTo>
                            <a:lnTo>
                              <a:pt x="698" y="386"/>
                            </a:lnTo>
                            <a:lnTo>
                              <a:pt x="701" y="373"/>
                            </a:lnTo>
                            <a:lnTo>
                              <a:pt x="706" y="364"/>
                            </a:lnTo>
                            <a:lnTo>
                              <a:pt x="713" y="354"/>
                            </a:lnTo>
                            <a:lnTo>
                              <a:pt x="719" y="344"/>
                            </a:lnTo>
                            <a:lnTo>
                              <a:pt x="727" y="333"/>
                            </a:lnTo>
                            <a:lnTo>
                              <a:pt x="732" y="322"/>
                            </a:lnTo>
                            <a:lnTo>
                              <a:pt x="731" y="308"/>
                            </a:lnTo>
                            <a:lnTo>
                              <a:pt x="726" y="297"/>
                            </a:lnTo>
                            <a:lnTo>
                              <a:pt x="719" y="287"/>
                            </a:lnTo>
                            <a:lnTo>
                              <a:pt x="713" y="278"/>
                            </a:lnTo>
                            <a:lnTo>
                              <a:pt x="705" y="267"/>
                            </a:lnTo>
                            <a:lnTo>
                              <a:pt x="702" y="255"/>
                            </a:lnTo>
                            <a:lnTo>
                              <a:pt x="705" y="246"/>
                            </a:lnTo>
                            <a:lnTo>
                              <a:pt x="714" y="232"/>
                            </a:lnTo>
                            <a:lnTo>
                              <a:pt x="723" y="221"/>
                            </a:lnTo>
                            <a:lnTo>
                              <a:pt x="727" y="209"/>
                            </a:lnTo>
                            <a:lnTo>
                              <a:pt x="727" y="194"/>
                            </a:lnTo>
                            <a:lnTo>
                              <a:pt x="722" y="179"/>
                            </a:lnTo>
                            <a:lnTo>
                              <a:pt x="713" y="168"/>
                            </a:lnTo>
                            <a:lnTo>
                              <a:pt x="709" y="160"/>
                            </a:lnTo>
                            <a:lnTo>
                              <a:pt x="705" y="147"/>
                            </a:lnTo>
                            <a:lnTo>
                              <a:pt x="706" y="133"/>
                            </a:lnTo>
                            <a:lnTo>
                              <a:pt x="714" y="122"/>
                            </a:lnTo>
                            <a:lnTo>
                              <a:pt x="719" y="114"/>
                            </a:lnTo>
                            <a:lnTo>
                              <a:pt x="727" y="105"/>
                            </a:lnTo>
                            <a:lnTo>
                              <a:pt x="731" y="93"/>
                            </a:lnTo>
                            <a:lnTo>
                              <a:pt x="732" y="80"/>
                            </a:lnTo>
                            <a:lnTo>
                              <a:pt x="730" y="72"/>
                            </a:lnTo>
                            <a:lnTo>
                              <a:pt x="722" y="59"/>
                            </a:lnTo>
                            <a:lnTo>
                              <a:pt x="714" y="48"/>
                            </a:lnTo>
                            <a:lnTo>
                              <a:pt x="709" y="34"/>
                            </a:lnTo>
                            <a:lnTo>
                              <a:pt x="709" y="0"/>
                            </a:lnTo>
                            <a:lnTo>
                              <a:pt x="634" y="50"/>
                            </a:lnTo>
                            <a:lnTo>
                              <a:pt x="589" y="69"/>
                            </a:lnTo>
                            <a:lnTo>
                              <a:pt x="536" y="86"/>
                            </a:lnTo>
                            <a:lnTo>
                              <a:pt x="475" y="105"/>
                            </a:lnTo>
                            <a:lnTo>
                              <a:pt x="420" y="116"/>
                            </a:lnTo>
                            <a:lnTo>
                              <a:pt x="365" y="126"/>
                            </a:lnTo>
                            <a:lnTo>
                              <a:pt x="294" y="135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>
                          <a:solidFill>
                            <a:srgbClr val="000000"/>
                          </a:solidFill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11304" name="Group 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929" y="4535"/>
                    <a:ext cx="218" cy="436"/>
                    <a:chOff x="6929" y="4535"/>
                    <a:chExt cx="218" cy="436"/>
                  </a:xfrm>
                </p:grpSpPr>
                <p:sp>
                  <p:nvSpPr>
                    <p:cNvPr id="11305" name="Freeform 2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971" y="4651"/>
                      <a:ext cx="167" cy="70"/>
                    </a:xfrm>
                    <a:custGeom>
                      <a:avLst/>
                      <a:gdLst>
                        <a:gd name="T0" fmla="*/ 167 w 167"/>
                        <a:gd name="T1" fmla="*/ 13 h 70"/>
                        <a:gd name="T2" fmla="*/ 151 w 167"/>
                        <a:gd name="T3" fmla="*/ 0 h 70"/>
                        <a:gd name="T4" fmla="*/ 100 w 167"/>
                        <a:gd name="T5" fmla="*/ 26 h 70"/>
                        <a:gd name="T6" fmla="*/ 49 w 167"/>
                        <a:gd name="T7" fmla="*/ 45 h 70"/>
                        <a:gd name="T8" fmla="*/ 0 w 167"/>
                        <a:gd name="T9" fmla="*/ 59 h 70"/>
                        <a:gd name="T10" fmla="*/ 9 w 167"/>
                        <a:gd name="T11" fmla="*/ 70 h 70"/>
                        <a:gd name="T12" fmla="*/ 43 w 167"/>
                        <a:gd name="T13" fmla="*/ 70 h 70"/>
                        <a:gd name="T14" fmla="*/ 89 w 167"/>
                        <a:gd name="T15" fmla="*/ 60 h 70"/>
                        <a:gd name="T16" fmla="*/ 130 w 167"/>
                        <a:gd name="T17" fmla="*/ 40 h 70"/>
                        <a:gd name="T18" fmla="*/ 167 w 167"/>
                        <a:gd name="T19" fmla="*/ 13 h 70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67"/>
                        <a:gd name="T31" fmla="*/ 0 h 70"/>
                        <a:gd name="T32" fmla="*/ 167 w 167"/>
                        <a:gd name="T33" fmla="*/ 70 h 70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67" h="70">
                          <a:moveTo>
                            <a:pt x="167" y="13"/>
                          </a:moveTo>
                          <a:lnTo>
                            <a:pt x="151" y="0"/>
                          </a:lnTo>
                          <a:lnTo>
                            <a:pt x="100" y="26"/>
                          </a:lnTo>
                          <a:lnTo>
                            <a:pt x="49" y="45"/>
                          </a:lnTo>
                          <a:lnTo>
                            <a:pt x="0" y="59"/>
                          </a:lnTo>
                          <a:lnTo>
                            <a:pt x="9" y="70"/>
                          </a:lnTo>
                          <a:lnTo>
                            <a:pt x="43" y="70"/>
                          </a:lnTo>
                          <a:lnTo>
                            <a:pt x="89" y="60"/>
                          </a:lnTo>
                          <a:lnTo>
                            <a:pt x="130" y="40"/>
                          </a:lnTo>
                          <a:lnTo>
                            <a:pt x="167" y="13"/>
                          </a:lnTo>
                          <a:close/>
                        </a:path>
                      </a:pathLst>
                    </a:custGeom>
                    <a:solidFill>
                      <a:srgbClr val="FFE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1306" name="Freeform 2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001" y="4763"/>
                      <a:ext cx="146" cy="78"/>
                    </a:xfrm>
                    <a:custGeom>
                      <a:avLst/>
                      <a:gdLst>
                        <a:gd name="T0" fmla="*/ 146 w 146"/>
                        <a:gd name="T1" fmla="*/ 15 h 78"/>
                        <a:gd name="T2" fmla="*/ 138 w 146"/>
                        <a:gd name="T3" fmla="*/ 0 h 78"/>
                        <a:gd name="T4" fmla="*/ 89 w 146"/>
                        <a:gd name="T5" fmla="*/ 34 h 78"/>
                        <a:gd name="T6" fmla="*/ 50 w 146"/>
                        <a:gd name="T7" fmla="*/ 51 h 78"/>
                        <a:gd name="T8" fmla="*/ 0 w 146"/>
                        <a:gd name="T9" fmla="*/ 66 h 78"/>
                        <a:gd name="T10" fmla="*/ 10 w 146"/>
                        <a:gd name="T11" fmla="*/ 78 h 78"/>
                        <a:gd name="T12" fmla="*/ 42 w 146"/>
                        <a:gd name="T13" fmla="*/ 78 h 78"/>
                        <a:gd name="T14" fmla="*/ 74 w 146"/>
                        <a:gd name="T15" fmla="*/ 69 h 78"/>
                        <a:gd name="T16" fmla="*/ 112 w 146"/>
                        <a:gd name="T17" fmla="*/ 45 h 78"/>
                        <a:gd name="T18" fmla="*/ 146 w 146"/>
                        <a:gd name="T19" fmla="*/ 15 h 78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46"/>
                        <a:gd name="T31" fmla="*/ 0 h 78"/>
                        <a:gd name="T32" fmla="*/ 146 w 146"/>
                        <a:gd name="T33" fmla="*/ 78 h 78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46" h="78">
                          <a:moveTo>
                            <a:pt x="146" y="15"/>
                          </a:moveTo>
                          <a:lnTo>
                            <a:pt x="138" y="0"/>
                          </a:lnTo>
                          <a:lnTo>
                            <a:pt x="89" y="34"/>
                          </a:lnTo>
                          <a:lnTo>
                            <a:pt x="50" y="51"/>
                          </a:lnTo>
                          <a:lnTo>
                            <a:pt x="0" y="66"/>
                          </a:lnTo>
                          <a:lnTo>
                            <a:pt x="10" y="78"/>
                          </a:lnTo>
                          <a:lnTo>
                            <a:pt x="42" y="78"/>
                          </a:lnTo>
                          <a:lnTo>
                            <a:pt x="74" y="69"/>
                          </a:lnTo>
                          <a:lnTo>
                            <a:pt x="112" y="45"/>
                          </a:lnTo>
                          <a:lnTo>
                            <a:pt x="146" y="15"/>
                          </a:lnTo>
                          <a:close/>
                        </a:path>
                      </a:pathLst>
                    </a:custGeom>
                    <a:solidFill>
                      <a:srgbClr val="FFE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1307" name="Freeform 3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992" y="4894"/>
                      <a:ext cx="149" cy="77"/>
                    </a:xfrm>
                    <a:custGeom>
                      <a:avLst/>
                      <a:gdLst>
                        <a:gd name="T0" fmla="*/ 149 w 149"/>
                        <a:gd name="T1" fmla="*/ 11 h 77"/>
                        <a:gd name="T2" fmla="*/ 138 w 149"/>
                        <a:gd name="T3" fmla="*/ 0 h 77"/>
                        <a:gd name="T4" fmla="*/ 93 w 149"/>
                        <a:gd name="T5" fmla="*/ 31 h 77"/>
                        <a:gd name="T6" fmla="*/ 49 w 149"/>
                        <a:gd name="T7" fmla="*/ 49 h 77"/>
                        <a:gd name="T8" fmla="*/ 0 w 149"/>
                        <a:gd name="T9" fmla="*/ 63 h 77"/>
                        <a:gd name="T10" fmla="*/ 9 w 149"/>
                        <a:gd name="T11" fmla="*/ 77 h 77"/>
                        <a:gd name="T12" fmla="*/ 42 w 149"/>
                        <a:gd name="T13" fmla="*/ 74 h 77"/>
                        <a:gd name="T14" fmla="*/ 81 w 149"/>
                        <a:gd name="T15" fmla="*/ 65 h 77"/>
                        <a:gd name="T16" fmla="*/ 121 w 149"/>
                        <a:gd name="T17" fmla="*/ 40 h 77"/>
                        <a:gd name="T18" fmla="*/ 149 w 149"/>
                        <a:gd name="T19" fmla="*/ 11 h 77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49"/>
                        <a:gd name="T31" fmla="*/ 0 h 77"/>
                        <a:gd name="T32" fmla="*/ 149 w 149"/>
                        <a:gd name="T33" fmla="*/ 77 h 77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49" h="77">
                          <a:moveTo>
                            <a:pt x="149" y="11"/>
                          </a:moveTo>
                          <a:lnTo>
                            <a:pt x="138" y="0"/>
                          </a:lnTo>
                          <a:lnTo>
                            <a:pt x="93" y="31"/>
                          </a:lnTo>
                          <a:lnTo>
                            <a:pt x="49" y="49"/>
                          </a:lnTo>
                          <a:lnTo>
                            <a:pt x="0" y="63"/>
                          </a:lnTo>
                          <a:lnTo>
                            <a:pt x="9" y="77"/>
                          </a:lnTo>
                          <a:lnTo>
                            <a:pt x="42" y="74"/>
                          </a:lnTo>
                          <a:lnTo>
                            <a:pt x="81" y="65"/>
                          </a:lnTo>
                          <a:lnTo>
                            <a:pt x="121" y="40"/>
                          </a:lnTo>
                          <a:lnTo>
                            <a:pt x="149" y="11"/>
                          </a:lnTo>
                          <a:close/>
                        </a:path>
                      </a:pathLst>
                    </a:custGeom>
                    <a:solidFill>
                      <a:srgbClr val="FFE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1308" name="Freeform 3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929" y="4535"/>
                      <a:ext cx="171" cy="68"/>
                    </a:xfrm>
                    <a:custGeom>
                      <a:avLst/>
                      <a:gdLst>
                        <a:gd name="T0" fmla="*/ 171 w 171"/>
                        <a:gd name="T1" fmla="*/ 13 h 68"/>
                        <a:gd name="T2" fmla="*/ 154 w 171"/>
                        <a:gd name="T3" fmla="*/ 0 h 68"/>
                        <a:gd name="T4" fmla="*/ 97 w 171"/>
                        <a:gd name="T5" fmla="*/ 26 h 68"/>
                        <a:gd name="T6" fmla="*/ 50 w 171"/>
                        <a:gd name="T7" fmla="*/ 41 h 68"/>
                        <a:gd name="T8" fmla="*/ 0 w 171"/>
                        <a:gd name="T9" fmla="*/ 55 h 68"/>
                        <a:gd name="T10" fmla="*/ 11 w 171"/>
                        <a:gd name="T11" fmla="*/ 68 h 68"/>
                        <a:gd name="T12" fmla="*/ 42 w 171"/>
                        <a:gd name="T13" fmla="*/ 66 h 68"/>
                        <a:gd name="T14" fmla="*/ 82 w 171"/>
                        <a:gd name="T15" fmla="*/ 57 h 68"/>
                        <a:gd name="T16" fmla="*/ 127 w 171"/>
                        <a:gd name="T17" fmla="*/ 40 h 68"/>
                        <a:gd name="T18" fmla="*/ 171 w 171"/>
                        <a:gd name="T19" fmla="*/ 13 h 68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71"/>
                        <a:gd name="T31" fmla="*/ 0 h 68"/>
                        <a:gd name="T32" fmla="*/ 171 w 171"/>
                        <a:gd name="T33" fmla="*/ 68 h 68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71" h="68">
                          <a:moveTo>
                            <a:pt x="171" y="13"/>
                          </a:moveTo>
                          <a:lnTo>
                            <a:pt x="154" y="0"/>
                          </a:lnTo>
                          <a:lnTo>
                            <a:pt x="97" y="26"/>
                          </a:lnTo>
                          <a:lnTo>
                            <a:pt x="50" y="41"/>
                          </a:lnTo>
                          <a:lnTo>
                            <a:pt x="0" y="55"/>
                          </a:lnTo>
                          <a:lnTo>
                            <a:pt x="11" y="68"/>
                          </a:lnTo>
                          <a:lnTo>
                            <a:pt x="42" y="66"/>
                          </a:lnTo>
                          <a:lnTo>
                            <a:pt x="82" y="57"/>
                          </a:lnTo>
                          <a:lnTo>
                            <a:pt x="127" y="40"/>
                          </a:lnTo>
                          <a:lnTo>
                            <a:pt x="171" y="13"/>
                          </a:lnTo>
                          <a:close/>
                        </a:path>
                      </a:pathLst>
                    </a:custGeom>
                    <a:solidFill>
                      <a:srgbClr val="FFE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ea typeface="宋体" panose="02010600030101010101" pitchFamily="2" charset="-122"/>
                      </a:endParaRPr>
                    </a:p>
                  </p:txBody>
                </p:sp>
              </p:grpSp>
            </p:grpSp>
            <p:sp>
              <p:nvSpPr>
                <p:cNvPr id="11288" name="Freeform 32"/>
                <p:cNvSpPr>
                  <a:spLocks noChangeAspect="1"/>
                </p:cNvSpPr>
                <p:nvPr/>
              </p:nvSpPr>
              <p:spPr bwMode="auto">
                <a:xfrm>
                  <a:off x="5770" y="1606"/>
                  <a:ext cx="2019" cy="2908"/>
                </a:xfrm>
                <a:custGeom>
                  <a:avLst/>
                  <a:gdLst>
                    <a:gd name="T0" fmla="*/ 1445 w 2019"/>
                    <a:gd name="T1" fmla="*/ 2807 h 2908"/>
                    <a:gd name="T2" fmla="*/ 1463 w 2019"/>
                    <a:gd name="T3" fmla="*/ 2784 h 2908"/>
                    <a:gd name="T4" fmla="*/ 1471 w 2019"/>
                    <a:gd name="T5" fmla="*/ 2765 h 2908"/>
                    <a:gd name="T6" fmla="*/ 1484 w 2019"/>
                    <a:gd name="T7" fmla="*/ 2698 h 2908"/>
                    <a:gd name="T8" fmla="*/ 1563 w 2019"/>
                    <a:gd name="T9" fmla="*/ 2229 h 2908"/>
                    <a:gd name="T10" fmla="*/ 1619 w 2019"/>
                    <a:gd name="T11" fmla="*/ 2062 h 2908"/>
                    <a:gd name="T12" fmla="*/ 1672 w 2019"/>
                    <a:gd name="T13" fmla="*/ 1943 h 2908"/>
                    <a:gd name="T14" fmla="*/ 1773 w 2019"/>
                    <a:gd name="T15" fmla="*/ 1766 h 2908"/>
                    <a:gd name="T16" fmla="*/ 1879 w 2019"/>
                    <a:gd name="T17" fmla="*/ 1590 h 2908"/>
                    <a:gd name="T18" fmla="*/ 1952 w 2019"/>
                    <a:gd name="T19" fmla="*/ 1429 h 2908"/>
                    <a:gd name="T20" fmla="*/ 1995 w 2019"/>
                    <a:gd name="T21" fmla="*/ 1267 h 2908"/>
                    <a:gd name="T22" fmla="*/ 2019 w 2019"/>
                    <a:gd name="T23" fmla="*/ 1062 h 2908"/>
                    <a:gd name="T24" fmla="*/ 2003 w 2019"/>
                    <a:gd name="T25" fmla="*/ 873 h 2908"/>
                    <a:gd name="T26" fmla="*/ 1960 w 2019"/>
                    <a:gd name="T27" fmla="*/ 694 h 2908"/>
                    <a:gd name="T28" fmla="*/ 1888 w 2019"/>
                    <a:gd name="T29" fmla="*/ 529 h 2908"/>
                    <a:gd name="T30" fmla="*/ 1765 w 2019"/>
                    <a:gd name="T31" fmla="*/ 354 h 2908"/>
                    <a:gd name="T32" fmla="*/ 1636 w 2019"/>
                    <a:gd name="T33" fmla="*/ 232 h 2908"/>
                    <a:gd name="T34" fmla="*/ 1471 w 2019"/>
                    <a:gd name="T35" fmla="*/ 120 h 2908"/>
                    <a:gd name="T36" fmla="*/ 1277 w 2019"/>
                    <a:gd name="T37" fmla="*/ 40 h 2908"/>
                    <a:gd name="T38" fmla="*/ 1115 w 2019"/>
                    <a:gd name="T39" fmla="*/ 6 h 2908"/>
                    <a:gd name="T40" fmla="*/ 936 w 2019"/>
                    <a:gd name="T41" fmla="*/ 0 h 2908"/>
                    <a:gd name="T42" fmla="*/ 782 w 2019"/>
                    <a:gd name="T43" fmla="*/ 28 h 2908"/>
                    <a:gd name="T44" fmla="*/ 630 w 2019"/>
                    <a:gd name="T45" fmla="*/ 78 h 2908"/>
                    <a:gd name="T46" fmla="*/ 501 w 2019"/>
                    <a:gd name="T47" fmla="*/ 145 h 2908"/>
                    <a:gd name="T48" fmla="*/ 365 w 2019"/>
                    <a:gd name="T49" fmla="*/ 242 h 2908"/>
                    <a:gd name="T50" fmla="*/ 242 w 2019"/>
                    <a:gd name="T51" fmla="*/ 360 h 2908"/>
                    <a:gd name="T52" fmla="*/ 140 w 2019"/>
                    <a:gd name="T53" fmla="*/ 495 h 2908"/>
                    <a:gd name="T54" fmla="*/ 53 w 2019"/>
                    <a:gd name="T55" fmla="*/ 685 h 2908"/>
                    <a:gd name="T56" fmla="*/ 7 w 2019"/>
                    <a:gd name="T57" fmla="*/ 879 h 2908"/>
                    <a:gd name="T58" fmla="*/ 0 w 2019"/>
                    <a:gd name="T59" fmla="*/ 1052 h 2908"/>
                    <a:gd name="T60" fmla="*/ 14 w 2019"/>
                    <a:gd name="T61" fmla="*/ 1239 h 2908"/>
                    <a:gd name="T62" fmla="*/ 62 w 2019"/>
                    <a:gd name="T63" fmla="*/ 1427 h 2908"/>
                    <a:gd name="T64" fmla="*/ 144 w 2019"/>
                    <a:gd name="T65" fmla="*/ 1602 h 2908"/>
                    <a:gd name="T66" fmla="*/ 239 w 2019"/>
                    <a:gd name="T67" fmla="*/ 1770 h 2908"/>
                    <a:gd name="T68" fmla="*/ 370 w 2019"/>
                    <a:gd name="T69" fmla="*/ 2007 h 2908"/>
                    <a:gd name="T70" fmla="*/ 429 w 2019"/>
                    <a:gd name="T71" fmla="*/ 2138 h 2908"/>
                    <a:gd name="T72" fmla="*/ 469 w 2019"/>
                    <a:gd name="T73" fmla="*/ 2292 h 2908"/>
                    <a:gd name="T74" fmla="*/ 501 w 2019"/>
                    <a:gd name="T75" fmla="*/ 2506 h 2908"/>
                    <a:gd name="T76" fmla="*/ 526 w 2019"/>
                    <a:gd name="T77" fmla="*/ 2693 h 2908"/>
                    <a:gd name="T78" fmla="*/ 543 w 2019"/>
                    <a:gd name="T79" fmla="*/ 2767 h 2908"/>
                    <a:gd name="T80" fmla="*/ 552 w 2019"/>
                    <a:gd name="T81" fmla="*/ 2784 h 2908"/>
                    <a:gd name="T82" fmla="*/ 576 w 2019"/>
                    <a:gd name="T83" fmla="*/ 2812 h 2908"/>
                    <a:gd name="T84" fmla="*/ 635 w 2019"/>
                    <a:gd name="T85" fmla="*/ 2847 h 2908"/>
                    <a:gd name="T86" fmla="*/ 703 w 2019"/>
                    <a:gd name="T87" fmla="*/ 2870 h 2908"/>
                    <a:gd name="T88" fmla="*/ 778 w 2019"/>
                    <a:gd name="T89" fmla="*/ 2889 h 2908"/>
                    <a:gd name="T90" fmla="*/ 857 w 2019"/>
                    <a:gd name="T91" fmla="*/ 2900 h 2908"/>
                    <a:gd name="T92" fmla="*/ 934 w 2019"/>
                    <a:gd name="T93" fmla="*/ 2906 h 2908"/>
                    <a:gd name="T94" fmla="*/ 1006 w 2019"/>
                    <a:gd name="T95" fmla="*/ 2908 h 2908"/>
                    <a:gd name="T96" fmla="*/ 1086 w 2019"/>
                    <a:gd name="T97" fmla="*/ 2906 h 2908"/>
                    <a:gd name="T98" fmla="*/ 1166 w 2019"/>
                    <a:gd name="T99" fmla="*/ 2900 h 2908"/>
                    <a:gd name="T100" fmla="*/ 1241 w 2019"/>
                    <a:gd name="T101" fmla="*/ 2887 h 2908"/>
                    <a:gd name="T102" fmla="*/ 1309 w 2019"/>
                    <a:gd name="T103" fmla="*/ 2871 h 2908"/>
                    <a:gd name="T104" fmla="*/ 1375 w 2019"/>
                    <a:gd name="T105" fmla="*/ 2849 h 290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019"/>
                    <a:gd name="T160" fmla="*/ 0 h 2908"/>
                    <a:gd name="T161" fmla="*/ 2019 w 2019"/>
                    <a:gd name="T162" fmla="*/ 2908 h 290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019" h="2908">
                      <a:moveTo>
                        <a:pt x="1415" y="2830"/>
                      </a:moveTo>
                      <a:lnTo>
                        <a:pt x="1432" y="2818"/>
                      </a:lnTo>
                      <a:lnTo>
                        <a:pt x="1445" y="2807"/>
                      </a:lnTo>
                      <a:lnTo>
                        <a:pt x="1453" y="2799"/>
                      </a:lnTo>
                      <a:lnTo>
                        <a:pt x="1458" y="2790"/>
                      </a:lnTo>
                      <a:lnTo>
                        <a:pt x="1463" y="2784"/>
                      </a:lnTo>
                      <a:lnTo>
                        <a:pt x="1466" y="2778"/>
                      </a:lnTo>
                      <a:lnTo>
                        <a:pt x="1470" y="2773"/>
                      </a:lnTo>
                      <a:lnTo>
                        <a:pt x="1471" y="2765"/>
                      </a:lnTo>
                      <a:lnTo>
                        <a:pt x="1474" y="2756"/>
                      </a:lnTo>
                      <a:lnTo>
                        <a:pt x="1475" y="2744"/>
                      </a:lnTo>
                      <a:lnTo>
                        <a:pt x="1484" y="2698"/>
                      </a:lnTo>
                      <a:lnTo>
                        <a:pt x="1543" y="2322"/>
                      </a:lnTo>
                      <a:lnTo>
                        <a:pt x="1554" y="2268"/>
                      </a:lnTo>
                      <a:lnTo>
                        <a:pt x="1563" y="2229"/>
                      </a:lnTo>
                      <a:lnTo>
                        <a:pt x="1577" y="2175"/>
                      </a:lnTo>
                      <a:lnTo>
                        <a:pt x="1598" y="2115"/>
                      </a:lnTo>
                      <a:lnTo>
                        <a:pt x="1619" y="2062"/>
                      </a:lnTo>
                      <a:lnTo>
                        <a:pt x="1638" y="2018"/>
                      </a:lnTo>
                      <a:lnTo>
                        <a:pt x="1655" y="1980"/>
                      </a:lnTo>
                      <a:lnTo>
                        <a:pt x="1672" y="1943"/>
                      </a:lnTo>
                      <a:lnTo>
                        <a:pt x="1706" y="1880"/>
                      </a:lnTo>
                      <a:lnTo>
                        <a:pt x="1740" y="1821"/>
                      </a:lnTo>
                      <a:lnTo>
                        <a:pt x="1773" y="1766"/>
                      </a:lnTo>
                      <a:lnTo>
                        <a:pt x="1799" y="1724"/>
                      </a:lnTo>
                      <a:lnTo>
                        <a:pt x="1846" y="1645"/>
                      </a:lnTo>
                      <a:lnTo>
                        <a:pt x="1879" y="1590"/>
                      </a:lnTo>
                      <a:lnTo>
                        <a:pt x="1905" y="1544"/>
                      </a:lnTo>
                      <a:lnTo>
                        <a:pt x="1927" y="1492"/>
                      </a:lnTo>
                      <a:lnTo>
                        <a:pt x="1952" y="1429"/>
                      </a:lnTo>
                      <a:lnTo>
                        <a:pt x="1969" y="1374"/>
                      </a:lnTo>
                      <a:lnTo>
                        <a:pt x="1985" y="1316"/>
                      </a:lnTo>
                      <a:lnTo>
                        <a:pt x="1995" y="1267"/>
                      </a:lnTo>
                      <a:lnTo>
                        <a:pt x="2007" y="1212"/>
                      </a:lnTo>
                      <a:lnTo>
                        <a:pt x="2015" y="1142"/>
                      </a:lnTo>
                      <a:lnTo>
                        <a:pt x="2019" y="1062"/>
                      </a:lnTo>
                      <a:lnTo>
                        <a:pt x="2019" y="987"/>
                      </a:lnTo>
                      <a:lnTo>
                        <a:pt x="2012" y="928"/>
                      </a:lnTo>
                      <a:lnTo>
                        <a:pt x="2003" y="873"/>
                      </a:lnTo>
                      <a:lnTo>
                        <a:pt x="1994" y="824"/>
                      </a:lnTo>
                      <a:lnTo>
                        <a:pt x="1978" y="759"/>
                      </a:lnTo>
                      <a:lnTo>
                        <a:pt x="1960" y="694"/>
                      </a:lnTo>
                      <a:lnTo>
                        <a:pt x="1940" y="634"/>
                      </a:lnTo>
                      <a:lnTo>
                        <a:pt x="1917" y="578"/>
                      </a:lnTo>
                      <a:lnTo>
                        <a:pt x="1888" y="529"/>
                      </a:lnTo>
                      <a:lnTo>
                        <a:pt x="1850" y="466"/>
                      </a:lnTo>
                      <a:lnTo>
                        <a:pt x="1807" y="403"/>
                      </a:lnTo>
                      <a:lnTo>
                        <a:pt x="1765" y="354"/>
                      </a:lnTo>
                      <a:lnTo>
                        <a:pt x="1727" y="312"/>
                      </a:lnTo>
                      <a:lnTo>
                        <a:pt x="1683" y="272"/>
                      </a:lnTo>
                      <a:lnTo>
                        <a:pt x="1636" y="232"/>
                      </a:lnTo>
                      <a:lnTo>
                        <a:pt x="1590" y="196"/>
                      </a:lnTo>
                      <a:lnTo>
                        <a:pt x="1535" y="159"/>
                      </a:lnTo>
                      <a:lnTo>
                        <a:pt x="1471" y="120"/>
                      </a:lnTo>
                      <a:lnTo>
                        <a:pt x="1411" y="90"/>
                      </a:lnTo>
                      <a:lnTo>
                        <a:pt x="1341" y="61"/>
                      </a:lnTo>
                      <a:lnTo>
                        <a:pt x="1277" y="40"/>
                      </a:lnTo>
                      <a:lnTo>
                        <a:pt x="1224" y="27"/>
                      </a:lnTo>
                      <a:lnTo>
                        <a:pt x="1167" y="14"/>
                      </a:lnTo>
                      <a:lnTo>
                        <a:pt x="1115" y="6"/>
                      </a:lnTo>
                      <a:lnTo>
                        <a:pt x="1053" y="0"/>
                      </a:lnTo>
                      <a:lnTo>
                        <a:pt x="997" y="0"/>
                      </a:lnTo>
                      <a:lnTo>
                        <a:pt x="936" y="0"/>
                      </a:lnTo>
                      <a:lnTo>
                        <a:pt x="885" y="6"/>
                      </a:lnTo>
                      <a:lnTo>
                        <a:pt x="826" y="19"/>
                      </a:lnTo>
                      <a:lnTo>
                        <a:pt x="782" y="28"/>
                      </a:lnTo>
                      <a:lnTo>
                        <a:pt x="727" y="44"/>
                      </a:lnTo>
                      <a:lnTo>
                        <a:pt x="676" y="59"/>
                      </a:lnTo>
                      <a:lnTo>
                        <a:pt x="630" y="78"/>
                      </a:lnTo>
                      <a:lnTo>
                        <a:pt x="586" y="97"/>
                      </a:lnTo>
                      <a:lnTo>
                        <a:pt x="541" y="121"/>
                      </a:lnTo>
                      <a:lnTo>
                        <a:pt x="501" y="145"/>
                      </a:lnTo>
                      <a:lnTo>
                        <a:pt x="456" y="175"/>
                      </a:lnTo>
                      <a:lnTo>
                        <a:pt x="408" y="209"/>
                      </a:lnTo>
                      <a:lnTo>
                        <a:pt x="365" y="242"/>
                      </a:lnTo>
                      <a:lnTo>
                        <a:pt x="326" y="277"/>
                      </a:lnTo>
                      <a:lnTo>
                        <a:pt x="284" y="316"/>
                      </a:lnTo>
                      <a:lnTo>
                        <a:pt x="242" y="360"/>
                      </a:lnTo>
                      <a:lnTo>
                        <a:pt x="206" y="402"/>
                      </a:lnTo>
                      <a:lnTo>
                        <a:pt x="175" y="441"/>
                      </a:lnTo>
                      <a:lnTo>
                        <a:pt x="140" y="495"/>
                      </a:lnTo>
                      <a:lnTo>
                        <a:pt x="106" y="554"/>
                      </a:lnTo>
                      <a:lnTo>
                        <a:pt x="75" y="620"/>
                      </a:lnTo>
                      <a:lnTo>
                        <a:pt x="53" y="685"/>
                      </a:lnTo>
                      <a:lnTo>
                        <a:pt x="34" y="752"/>
                      </a:lnTo>
                      <a:lnTo>
                        <a:pt x="17" y="818"/>
                      </a:lnTo>
                      <a:lnTo>
                        <a:pt x="7" y="879"/>
                      </a:lnTo>
                      <a:lnTo>
                        <a:pt x="0" y="940"/>
                      </a:lnTo>
                      <a:lnTo>
                        <a:pt x="0" y="999"/>
                      </a:lnTo>
                      <a:lnTo>
                        <a:pt x="0" y="1052"/>
                      </a:lnTo>
                      <a:lnTo>
                        <a:pt x="0" y="1115"/>
                      </a:lnTo>
                      <a:lnTo>
                        <a:pt x="3" y="1170"/>
                      </a:lnTo>
                      <a:lnTo>
                        <a:pt x="14" y="1239"/>
                      </a:lnTo>
                      <a:lnTo>
                        <a:pt x="24" y="1299"/>
                      </a:lnTo>
                      <a:lnTo>
                        <a:pt x="40" y="1358"/>
                      </a:lnTo>
                      <a:lnTo>
                        <a:pt x="62" y="1427"/>
                      </a:lnTo>
                      <a:lnTo>
                        <a:pt x="87" y="1488"/>
                      </a:lnTo>
                      <a:lnTo>
                        <a:pt x="113" y="1542"/>
                      </a:lnTo>
                      <a:lnTo>
                        <a:pt x="144" y="1602"/>
                      </a:lnTo>
                      <a:lnTo>
                        <a:pt x="178" y="1660"/>
                      </a:lnTo>
                      <a:lnTo>
                        <a:pt x="208" y="1715"/>
                      </a:lnTo>
                      <a:lnTo>
                        <a:pt x="239" y="1770"/>
                      </a:lnTo>
                      <a:lnTo>
                        <a:pt x="272" y="1830"/>
                      </a:lnTo>
                      <a:lnTo>
                        <a:pt x="323" y="1917"/>
                      </a:lnTo>
                      <a:lnTo>
                        <a:pt x="370" y="2007"/>
                      </a:lnTo>
                      <a:lnTo>
                        <a:pt x="398" y="2053"/>
                      </a:lnTo>
                      <a:lnTo>
                        <a:pt x="412" y="2091"/>
                      </a:lnTo>
                      <a:lnTo>
                        <a:pt x="429" y="2138"/>
                      </a:lnTo>
                      <a:lnTo>
                        <a:pt x="445" y="2192"/>
                      </a:lnTo>
                      <a:lnTo>
                        <a:pt x="458" y="2239"/>
                      </a:lnTo>
                      <a:lnTo>
                        <a:pt x="469" y="2292"/>
                      </a:lnTo>
                      <a:lnTo>
                        <a:pt x="479" y="2365"/>
                      </a:lnTo>
                      <a:lnTo>
                        <a:pt x="492" y="2444"/>
                      </a:lnTo>
                      <a:lnTo>
                        <a:pt x="501" y="2506"/>
                      </a:lnTo>
                      <a:lnTo>
                        <a:pt x="511" y="2586"/>
                      </a:lnTo>
                      <a:lnTo>
                        <a:pt x="518" y="2643"/>
                      </a:lnTo>
                      <a:lnTo>
                        <a:pt x="526" y="2693"/>
                      </a:lnTo>
                      <a:lnTo>
                        <a:pt x="537" y="2742"/>
                      </a:lnTo>
                      <a:lnTo>
                        <a:pt x="541" y="2756"/>
                      </a:lnTo>
                      <a:lnTo>
                        <a:pt x="543" y="2767"/>
                      </a:lnTo>
                      <a:lnTo>
                        <a:pt x="545" y="2773"/>
                      </a:lnTo>
                      <a:lnTo>
                        <a:pt x="546" y="2778"/>
                      </a:lnTo>
                      <a:lnTo>
                        <a:pt x="552" y="2784"/>
                      </a:lnTo>
                      <a:lnTo>
                        <a:pt x="558" y="2794"/>
                      </a:lnTo>
                      <a:lnTo>
                        <a:pt x="567" y="2803"/>
                      </a:lnTo>
                      <a:lnTo>
                        <a:pt x="576" y="2812"/>
                      </a:lnTo>
                      <a:lnTo>
                        <a:pt x="592" y="2824"/>
                      </a:lnTo>
                      <a:lnTo>
                        <a:pt x="610" y="2833"/>
                      </a:lnTo>
                      <a:lnTo>
                        <a:pt x="635" y="2847"/>
                      </a:lnTo>
                      <a:lnTo>
                        <a:pt x="657" y="2856"/>
                      </a:lnTo>
                      <a:lnTo>
                        <a:pt x="681" y="2864"/>
                      </a:lnTo>
                      <a:lnTo>
                        <a:pt x="703" y="2870"/>
                      </a:lnTo>
                      <a:lnTo>
                        <a:pt x="723" y="2875"/>
                      </a:lnTo>
                      <a:lnTo>
                        <a:pt x="753" y="2883"/>
                      </a:lnTo>
                      <a:lnTo>
                        <a:pt x="778" y="2889"/>
                      </a:lnTo>
                      <a:lnTo>
                        <a:pt x="802" y="2892"/>
                      </a:lnTo>
                      <a:lnTo>
                        <a:pt x="829" y="2896"/>
                      </a:lnTo>
                      <a:lnTo>
                        <a:pt x="857" y="2900"/>
                      </a:lnTo>
                      <a:lnTo>
                        <a:pt x="883" y="2902"/>
                      </a:lnTo>
                      <a:lnTo>
                        <a:pt x="906" y="2904"/>
                      </a:lnTo>
                      <a:lnTo>
                        <a:pt x="934" y="2906"/>
                      </a:lnTo>
                      <a:lnTo>
                        <a:pt x="959" y="2908"/>
                      </a:lnTo>
                      <a:lnTo>
                        <a:pt x="984" y="2908"/>
                      </a:lnTo>
                      <a:lnTo>
                        <a:pt x="1006" y="2908"/>
                      </a:lnTo>
                      <a:lnTo>
                        <a:pt x="1031" y="2908"/>
                      </a:lnTo>
                      <a:lnTo>
                        <a:pt x="1061" y="2908"/>
                      </a:lnTo>
                      <a:lnTo>
                        <a:pt x="1086" y="2906"/>
                      </a:lnTo>
                      <a:lnTo>
                        <a:pt x="1108" y="2906"/>
                      </a:lnTo>
                      <a:lnTo>
                        <a:pt x="1134" y="2902"/>
                      </a:lnTo>
                      <a:lnTo>
                        <a:pt x="1166" y="2900"/>
                      </a:lnTo>
                      <a:lnTo>
                        <a:pt x="1188" y="2896"/>
                      </a:lnTo>
                      <a:lnTo>
                        <a:pt x="1217" y="2892"/>
                      </a:lnTo>
                      <a:lnTo>
                        <a:pt x="1241" y="2887"/>
                      </a:lnTo>
                      <a:lnTo>
                        <a:pt x="1265" y="2883"/>
                      </a:lnTo>
                      <a:lnTo>
                        <a:pt x="1288" y="2877"/>
                      </a:lnTo>
                      <a:lnTo>
                        <a:pt x="1309" y="2871"/>
                      </a:lnTo>
                      <a:lnTo>
                        <a:pt x="1334" y="2864"/>
                      </a:lnTo>
                      <a:lnTo>
                        <a:pt x="1354" y="2856"/>
                      </a:lnTo>
                      <a:lnTo>
                        <a:pt x="1375" y="2849"/>
                      </a:lnTo>
                      <a:lnTo>
                        <a:pt x="1395" y="2839"/>
                      </a:lnTo>
                      <a:lnTo>
                        <a:pt x="1415" y="283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289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6337" y="4185"/>
                  <a:ext cx="886" cy="296"/>
                </a:xfrm>
                <a:prstGeom prst="ellipse">
                  <a:avLst/>
                </a:pr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290" name="Freeform 34"/>
                <p:cNvSpPr>
                  <a:spLocks noChangeAspect="1"/>
                </p:cNvSpPr>
                <p:nvPr/>
              </p:nvSpPr>
              <p:spPr bwMode="auto">
                <a:xfrm>
                  <a:off x="7261" y="1899"/>
                  <a:ext cx="338" cy="432"/>
                </a:xfrm>
                <a:custGeom>
                  <a:avLst/>
                  <a:gdLst>
                    <a:gd name="T0" fmla="*/ 0 w 338"/>
                    <a:gd name="T1" fmla="*/ 0 h 432"/>
                    <a:gd name="T2" fmla="*/ 90 w 338"/>
                    <a:gd name="T3" fmla="*/ 46 h 432"/>
                    <a:gd name="T4" fmla="*/ 172 w 338"/>
                    <a:gd name="T5" fmla="*/ 97 h 432"/>
                    <a:gd name="T6" fmla="*/ 234 w 338"/>
                    <a:gd name="T7" fmla="*/ 148 h 432"/>
                    <a:gd name="T8" fmla="*/ 275 w 338"/>
                    <a:gd name="T9" fmla="*/ 203 h 432"/>
                    <a:gd name="T10" fmla="*/ 304 w 338"/>
                    <a:gd name="T11" fmla="*/ 259 h 432"/>
                    <a:gd name="T12" fmla="*/ 325 w 338"/>
                    <a:gd name="T13" fmla="*/ 308 h 432"/>
                    <a:gd name="T14" fmla="*/ 338 w 338"/>
                    <a:gd name="T15" fmla="*/ 358 h 432"/>
                    <a:gd name="T16" fmla="*/ 219 w 338"/>
                    <a:gd name="T17" fmla="*/ 432 h 432"/>
                    <a:gd name="T18" fmla="*/ 208 w 338"/>
                    <a:gd name="T19" fmla="*/ 362 h 432"/>
                    <a:gd name="T20" fmla="*/ 189 w 338"/>
                    <a:gd name="T21" fmla="*/ 287 h 432"/>
                    <a:gd name="T22" fmla="*/ 161 w 338"/>
                    <a:gd name="T23" fmla="*/ 209 h 432"/>
                    <a:gd name="T24" fmla="*/ 124 w 338"/>
                    <a:gd name="T25" fmla="*/ 144 h 432"/>
                    <a:gd name="T26" fmla="*/ 73 w 338"/>
                    <a:gd name="T27" fmla="*/ 78 h 432"/>
                    <a:gd name="T28" fmla="*/ 0 w 338"/>
                    <a:gd name="T29" fmla="*/ 0 h 4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38"/>
                    <a:gd name="T46" fmla="*/ 0 h 432"/>
                    <a:gd name="T47" fmla="*/ 338 w 338"/>
                    <a:gd name="T48" fmla="*/ 432 h 43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38" h="432">
                      <a:moveTo>
                        <a:pt x="0" y="0"/>
                      </a:moveTo>
                      <a:lnTo>
                        <a:pt x="90" y="46"/>
                      </a:lnTo>
                      <a:lnTo>
                        <a:pt x="172" y="97"/>
                      </a:lnTo>
                      <a:lnTo>
                        <a:pt x="234" y="148"/>
                      </a:lnTo>
                      <a:lnTo>
                        <a:pt x="275" y="203"/>
                      </a:lnTo>
                      <a:lnTo>
                        <a:pt x="304" y="259"/>
                      </a:lnTo>
                      <a:lnTo>
                        <a:pt x="325" y="308"/>
                      </a:lnTo>
                      <a:lnTo>
                        <a:pt x="338" y="358"/>
                      </a:lnTo>
                      <a:lnTo>
                        <a:pt x="219" y="432"/>
                      </a:lnTo>
                      <a:lnTo>
                        <a:pt x="208" y="362"/>
                      </a:lnTo>
                      <a:lnTo>
                        <a:pt x="189" y="287"/>
                      </a:lnTo>
                      <a:lnTo>
                        <a:pt x="161" y="209"/>
                      </a:lnTo>
                      <a:lnTo>
                        <a:pt x="124" y="144"/>
                      </a:lnTo>
                      <a:lnTo>
                        <a:pt x="73" y="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11291" name="Group 35"/>
                <p:cNvGrpSpPr>
                  <a:grpSpLocks noChangeAspect="1"/>
                </p:cNvGrpSpPr>
                <p:nvPr/>
              </p:nvGrpSpPr>
              <p:grpSpPr bwMode="auto">
                <a:xfrm>
                  <a:off x="6498" y="2481"/>
                  <a:ext cx="562" cy="1806"/>
                  <a:chOff x="6498" y="2481"/>
                  <a:chExt cx="562" cy="1806"/>
                </a:xfrm>
              </p:grpSpPr>
              <p:sp>
                <p:nvSpPr>
                  <p:cNvPr id="11293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6604" y="3234"/>
                    <a:ext cx="345" cy="1053"/>
                  </a:xfrm>
                  <a:custGeom>
                    <a:avLst/>
                    <a:gdLst>
                      <a:gd name="T0" fmla="*/ 0 w 345"/>
                      <a:gd name="T1" fmla="*/ 80 h 1053"/>
                      <a:gd name="T2" fmla="*/ 6 w 345"/>
                      <a:gd name="T3" fmla="*/ 252 h 1053"/>
                      <a:gd name="T4" fmla="*/ 23 w 345"/>
                      <a:gd name="T5" fmla="*/ 274 h 1053"/>
                      <a:gd name="T6" fmla="*/ 17 w 345"/>
                      <a:gd name="T7" fmla="*/ 975 h 1053"/>
                      <a:gd name="T8" fmla="*/ 40 w 345"/>
                      <a:gd name="T9" fmla="*/ 1053 h 1053"/>
                      <a:gd name="T10" fmla="*/ 98 w 345"/>
                      <a:gd name="T11" fmla="*/ 1053 h 1053"/>
                      <a:gd name="T12" fmla="*/ 146 w 345"/>
                      <a:gd name="T13" fmla="*/ 1015 h 1053"/>
                      <a:gd name="T14" fmla="*/ 201 w 345"/>
                      <a:gd name="T15" fmla="*/ 1015 h 1053"/>
                      <a:gd name="T16" fmla="*/ 245 w 345"/>
                      <a:gd name="T17" fmla="*/ 1053 h 1053"/>
                      <a:gd name="T18" fmla="*/ 307 w 345"/>
                      <a:gd name="T19" fmla="*/ 1053 h 1053"/>
                      <a:gd name="T20" fmla="*/ 328 w 345"/>
                      <a:gd name="T21" fmla="*/ 975 h 1053"/>
                      <a:gd name="T22" fmla="*/ 317 w 345"/>
                      <a:gd name="T23" fmla="*/ 274 h 1053"/>
                      <a:gd name="T24" fmla="*/ 333 w 345"/>
                      <a:gd name="T25" fmla="*/ 252 h 1053"/>
                      <a:gd name="T26" fmla="*/ 345 w 345"/>
                      <a:gd name="T27" fmla="*/ 80 h 1053"/>
                      <a:gd name="T28" fmla="*/ 269 w 345"/>
                      <a:gd name="T29" fmla="*/ 17 h 1053"/>
                      <a:gd name="T30" fmla="*/ 231 w 345"/>
                      <a:gd name="T31" fmla="*/ 17 h 1053"/>
                      <a:gd name="T32" fmla="*/ 210 w 345"/>
                      <a:gd name="T33" fmla="*/ 0 h 1053"/>
                      <a:gd name="T34" fmla="*/ 123 w 345"/>
                      <a:gd name="T35" fmla="*/ 0 h 1053"/>
                      <a:gd name="T36" fmla="*/ 104 w 345"/>
                      <a:gd name="T37" fmla="*/ 17 h 1053"/>
                      <a:gd name="T38" fmla="*/ 72 w 345"/>
                      <a:gd name="T39" fmla="*/ 17 h 1053"/>
                      <a:gd name="T40" fmla="*/ 0 w 345"/>
                      <a:gd name="T41" fmla="*/ 80 h 1053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345"/>
                      <a:gd name="T64" fmla="*/ 0 h 1053"/>
                      <a:gd name="T65" fmla="*/ 345 w 345"/>
                      <a:gd name="T66" fmla="*/ 1053 h 1053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345" h="1053">
                        <a:moveTo>
                          <a:pt x="0" y="80"/>
                        </a:moveTo>
                        <a:lnTo>
                          <a:pt x="6" y="252"/>
                        </a:lnTo>
                        <a:lnTo>
                          <a:pt x="23" y="274"/>
                        </a:lnTo>
                        <a:lnTo>
                          <a:pt x="17" y="975"/>
                        </a:lnTo>
                        <a:lnTo>
                          <a:pt x="40" y="1053"/>
                        </a:lnTo>
                        <a:lnTo>
                          <a:pt x="98" y="1053"/>
                        </a:lnTo>
                        <a:lnTo>
                          <a:pt x="146" y="1015"/>
                        </a:lnTo>
                        <a:lnTo>
                          <a:pt x="201" y="1015"/>
                        </a:lnTo>
                        <a:lnTo>
                          <a:pt x="245" y="1053"/>
                        </a:lnTo>
                        <a:lnTo>
                          <a:pt x="307" y="1053"/>
                        </a:lnTo>
                        <a:lnTo>
                          <a:pt x="328" y="975"/>
                        </a:lnTo>
                        <a:lnTo>
                          <a:pt x="317" y="274"/>
                        </a:lnTo>
                        <a:lnTo>
                          <a:pt x="333" y="252"/>
                        </a:lnTo>
                        <a:lnTo>
                          <a:pt x="345" y="80"/>
                        </a:lnTo>
                        <a:lnTo>
                          <a:pt x="269" y="17"/>
                        </a:lnTo>
                        <a:lnTo>
                          <a:pt x="231" y="17"/>
                        </a:lnTo>
                        <a:lnTo>
                          <a:pt x="210" y="0"/>
                        </a:lnTo>
                        <a:lnTo>
                          <a:pt x="123" y="0"/>
                        </a:lnTo>
                        <a:lnTo>
                          <a:pt x="104" y="17"/>
                        </a:lnTo>
                        <a:lnTo>
                          <a:pt x="72" y="17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294" name="Oval 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781" y="3267"/>
                    <a:ext cx="45" cy="72"/>
                  </a:xfrm>
                  <a:prstGeom prst="ellipse">
                    <a:avLst/>
                  </a:pr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1295" name="Group 3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498" y="2481"/>
                    <a:ext cx="562" cy="828"/>
                    <a:chOff x="6498" y="2481"/>
                    <a:chExt cx="562" cy="828"/>
                  </a:xfrm>
                </p:grpSpPr>
                <p:sp>
                  <p:nvSpPr>
                    <p:cNvPr id="11301" name="Oval 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531" y="2481"/>
                      <a:ext cx="514" cy="28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302" name="Freeform 4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98" y="2610"/>
                      <a:ext cx="562" cy="699"/>
                    </a:xfrm>
                    <a:custGeom>
                      <a:avLst/>
                      <a:gdLst>
                        <a:gd name="T0" fmla="*/ 358 w 562"/>
                        <a:gd name="T1" fmla="*/ 699 h 699"/>
                        <a:gd name="T2" fmla="*/ 562 w 562"/>
                        <a:gd name="T3" fmla="*/ 69 h 699"/>
                        <a:gd name="T4" fmla="*/ 526 w 562"/>
                        <a:gd name="T5" fmla="*/ 56 h 699"/>
                        <a:gd name="T6" fmla="*/ 485 w 562"/>
                        <a:gd name="T7" fmla="*/ 38 h 699"/>
                        <a:gd name="T8" fmla="*/ 431 w 562"/>
                        <a:gd name="T9" fmla="*/ 24 h 699"/>
                        <a:gd name="T10" fmla="*/ 384 w 562"/>
                        <a:gd name="T11" fmla="*/ 12 h 699"/>
                        <a:gd name="T12" fmla="*/ 342 w 562"/>
                        <a:gd name="T13" fmla="*/ 4 h 699"/>
                        <a:gd name="T14" fmla="*/ 297 w 562"/>
                        <a:gd name="T15" fmla="*/ 0 h 699"/>
                        <a:gd name="T16" fmla="*/ 248 w 562"/>
                        <a:gd name="T17" fmla="*/ 3 h 699"/>
                        <a:gd name="T18" fmla="*/ 185 w 562"/>
                        <a:gd name="T19" fmla="*/ 10 h 699"/>
                        <a:gd name="T20" fmla="*/ 132 w 562"/>
                        <a:gd name="T21" fmla="*/ 24 h 699"/>
                        <a:gd name="T22" fmla="*/ 80 w 562"/>
                        <a:gd name="T23" fmla="*/ 38 h 699"/>
                        <a:gd name="T24" fmla="*/ 34 w 562"/>
                        <a:gd name="T25" fmla="*/ 58 h 699"/>
                        <a:gd name="T26" fmla="*/ 0 w 562"/>
                        <a:gd name="T27" fmla="*/ 76 h 699"/>
                        <a:gd name="T28" fmla="*/ 197 w 562"/>
                        <a:gd name="T29" fmla="*/ 699 h 69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562"/>
                        <a:gd name="T46" fmla="*/ 0 h 699"/>
                        <a:gd name="T47" fmla="*/ 562 w 562"/>
                        <a:gd name="T48" fmla="*/ 699 h 69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562" h="699">
                          <a:moveTo>
                            <a:pt x="358" y="699"/>
                          </a:moveTo>
                          <a:lnTo>
                            <a:pt x="562" y="69"/>
                          </a:lnTo>
                          <a:lnTo>
                            <a:pt x="526" y="56"/>
                          </a:lnTo>
                          <a:lnTo>
                            <a:pt x="485" y="38"/>
                          </a:lnTo>
                          <a:lnTo>
                            <a:pt x="431" y="24"/>
                          </a:lnTo>
                          <a:lnTo>
                            <a:pt x="384" y="12"/>
                          </a:lnTo>
                          <a:lnTo>
                            <a:pt x="342" y="4"/>
                          </a:lnTo>
                          <a:lnTo>
                            <a:pt x="297" y="0"/>
                          </a:lnTo>
                          <a:lnTo>
                            <a:pt x="248" y="3"/>
                          </a:lnTo>
                          <a:lnTo>
                            <a:pt x="185" y="10"/>
                          </a:lnTo>
                          <a:lnTo>
                            <a:pt x="132" y="24"/>
                          </a:lnTo>
                          <a:lnTo>
                            <a:pt x="80" y="38"/>
                          </a:lnTo>
                          <a:lnTo>
                            <a:pt x="34" y="58"/>
                          </a:lnTo>
                          <a:lnTo>
                            <a:pt x="0" y="76"/>
                          </a:lnTo>
                          <a:lnTo>
                            <a:pt x="197" y="699"/>
                          </a:lnTo>
                        </a:path>
                      </a:pathLst>
                    </a:cu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11296" name="Group 4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676" y="3385"/>
                    <a:ext cx="193" cy="804"/>
                    <a:chOff x="6676" y="3385"/>
                    <a:chExt cx="193" cy="804"/>
                  </a:xfrm>
                </p:grpSpPr>
                <p:sp>
                  <p:nvSpPr>
                    <p:cNvPr id="11297" name="Line 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708" y="3406"/>
                      <a:ext cx="1" cy="783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1298" name="Line 4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6836" y="3406"/>
                      <a:ext cx="4" cy="779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1299" name="Line 4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6866" y="3385"/>
                      <a:ext cx="3" cy="780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1300" name="Line 4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6676" y="3385"/>
                      <a:ext cx="2" cy="780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  <a:ea typeface="宋体" panose="02010600030101010101" pitchFamily="2" charset="-122"/>
                      </a:endParaRPr>
                    </a:p>
                  </p:txBody>
                </p:sp>
              </p:grpSp>
            </p:grpSp>
            <p:sp>
              <p:nvSpPr>
                <p:cNvPr id="11292" name="Freeform 46"/>
                <p:cNvSpPr>
                  <a:spLocks noChangeAspect="1"/>
                </p:cNvSpPr>
                <p:nvPr/>
              </p:nvSpPr>
              <p:spPr bwMode="auto">
                <a:xfrm>
                  <a:off x="6740" y="3766"/>
                  <a:ext cx="546" cy="681"/>
                </a:xfrm>
                <a:custGeom>
                  <a:avLst/>
                  <a:gdLst>
                    <a:gd name="T0" fmla="*/ 546 w 546"/>
                    <a:gd name="T1" fmla="*/ 0 h 681"/>
                    <a:gd name="T2" fmla="*/ 523 w 546"/>
                    <a:gd name="T3" fmla="*/ 20 h 681"/>
                    <a:gd name="T4" fmla="*/ 432 w 546"/>
                    <a:gd name="T5" fmla="*/ 441 h 681"/>
                    <a:gd name="T6" fmla="*/ 415 w 546"/>
                    <a:gd name="T7" fmla="*/ 483 h 681"/>
                    <a:gd name="T8" fmla="*/ 388 w 546"/>
                    <a:gd name="T9" fmla="*/ 518 h 681"/>
                    <a:gd name="T10" fmla="*/ 347 w 546"/>
                    <a:gd name="T11" fmla="*/ 550 h 681"/>
                    <a:gd name="T12" fmla="*/ 307 w 546"/>
                    <a:gd name="T13" fmla="*/ 575 h 681"/>
                    <a:gd name="T14" fmla="*/ 262 w 546"/>
                    <a:gd name="T15" fmla="*/ 598 h 681"/>
                    <a:gd name="T16" fmla="*/ 215 w 546"/>
                    <a:gd name="T17" fmla="*/ 618 h 681"/>
                    <a:gd name="T18" fmla="*/ 163 w 546"/>
                    <a:gd name="T19" fmla="*/ 637 h 681"/>
                    <a:gd name="T20" fmla="*/ 119 w 546"/>
                    <a:gd name="T21" fmla="*/ 647 h 681"/>
                    <a:gd name="T22" fmla="*/ 65 w 546"/>
                    <a:gd name="T23" fmla="*/ 656 h 681"/>
                    <a:gd name="T24" fmla="*/ 0 w 546"/>
                    <a:gd name="T25" fmla="*/ 652 h 681"/>
                    <a:gd name="T26" fmla="*/ 10 w 546"/>
                    <a:gd name="T27" fmla="*/ 677 h 681"/>
                    <a:gd name="T28" fmla="*/ 55 w 546"/>
                    <a:gd name="T29" fmla="*/ 681 h 681"/>
                    <a:gd name="T30" fmla="*/ 86 w 546"/>
                    <a:gd name="T31" fmla="*/ 681 h 681"/>
                    <a:gd name="T32" fmla="*/ 134 w 546"/>
                    <a:gd name="T33" fmla="*/ 677 h 681"/>
                    <a:gd name="T34" fmla="*/ 173 w 546"/>
                    <a:gd name="T35" fmla="*/ 674 h 681"/>
                    <a:gd name="T36" fmla="*/ 227 w 546"/>
                    <a:gd name="T37" fmla="*/ 665 h 681"/>
                    <a:gd name="T38" fmla="*/ 269 w 546"/>
                    <a:gd name="T39" fmla="*/ 657 h 681"/>
                    <a:gd name="T40" fmla="*/ 316 w 546"/>
                    <a:gd name="T41" fmla="*/ 643 h 681"/>
                    <a:gd name="T42" fmla="*/ 343 w 546"/>
                    <a:gd name="T43" fmla="*/ 635 h 681"/>
                    <a:gd name="T44" fmla="*/ 384 w 546"/>
                    <a:gd name="T45" fmla="*/ 618 h 681"/>
                    <a:gd name="T46" fmla="*/ 427 w 546"/>
                    <a:gd name="T47" fmla="*/ 590 h 681"/>
                    <a:gd name="T48" fmla="*/ 440 w 546"/>
                    <a:gd name="T49" fmla="*/ 575 h 681"/>
                    <a:gd name="T50" fmla="*/ 452 w 546"/>
                    <a:gd name="T51" fmla="*/ 554 h 681"/>
                    <a:gd name="T52" fmla="*/ 462 w 546"/>
                    <a:gd name="T53" fmla="*/ 512 h 681"/>
                    <a:gd name="T54" fmla="*/ 471 w 546"/>
                    <a:gd name="T55" fmla="*/ 470 h 681"/>
                    <a:gd name="T56" fmla="*/ 546 w 546"/>
                    <a:gd name="T57" fmla="*/ 0 h 68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46"/>
                    <a:gd name="T88" fmla="*/ 0 h 681"/>
                    <a:gd name="T89" fmla="*/ 546 w 546"/>
                    <a:gd name="T90" fmla="*/ 681 h 681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46" h="681">
                      <a:moveTo>
                        <a:pt x="546" y="0"/>
                      </a:moveTo>
                      <a:lnTo>
                        <a:pt x="523" y="20"/>
                      </a:lnTo>
                      <a:lnTo>
                        <a:pt x="432" y="441"/>
                      </a:lnTo>
                      <a:lnTo>
                        <a:pt x="415" y="483"/>
                      </a:lnTo>
                      <a:lnTo>
                        <a:pt x="388" y="518"/>
                      </a:lnTo>
                      <a:lnTo>
                        <a:pt x="347" y="550"/>
                      </a:lnTo>
                      <a:lnTo>
                        <a:pt x="307" y="575"/>
                      </a:lnTo>
                      <a:lnTo>
                        <a:pt x="262" y="598"/>
                      </a:lnTo>
                      <a:lnTo>
                        <a:pt x="215" y="618"/>
                      </a:lnTo>
                      <a:lnTo>
                        <a:pt x="163" y="637"/>
                      </a:lnTo>
                      <a:lnTo>
                        <a:pt x="119" y="647"/>
                      </a:lnTo>
                      <a:lnTo>
                        <a:pt x="65" y="656"/>
                      </a:lnTo>
                      <a:lnTo>
                        <a:pt x="0" y="652"/>
                      </a:lnTo>
                      <a:lnTo>
                        <a:pt x="10" y="677"/>
                      </a:lnTo>
                      <a:lnTo>
                        <a:pt x="55" y="681"/>
                      </a:lnTo>
                      <a:lnTo>
                        <a:pt x="86" y="681"/>
                      </a:lnTo>
                      <a:lnTo>
                        <a:pt x="134" y="677"/>
                      </a:lnTo>
                      <a:lnTo>
                        <a:pt x="173" y="674"/>
                      </a:lnTo>
                      <a:lnTo>
                        <a:pt x="227" y="665"/>
                      </a:lnTo>
                      <a:lnTo>
                        <a:pt x="269" y="657"/>
                      </a:lnTo>
                      <a:lnTo>
                        <a:pt x="316" y="643"/>
                      </a:lnTo>
                      <a:lnTo>
                        <a:pt x="343" y="635"/>
                      </a:lnTo>
                      <a:lnTo>
                        <a:pt x="384" y="618"/>
                      </a:lnTo>
                      <a:lnTo>
                        <a:pt x="427" y="590"/>
                      </a:lnTo>
                      <a:lnTo>
                        <a:pt x="440" y="575"/>
                      </a:lnTo>
                      <a:lnTo>
                        <a:pt x="452" y="554"/>
                      </a:lnTo>
                      <a:lnTo>
                        <a:pt x="462" y="512"/>
                      </a:lnTo>
                      <a:lnTo>
                        <a:pt x="471" y="470"/>
                      </a:lnTo>
                      <a:lnTo>
                        <a:pt x="5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1286" name="Rectangle 47"/>
              <p:cNvSpPr>
                <a:spLocks noChangeAspect="1" noChangeArrowheads="1"/>
              </p:cNvSpPr>
              <p:nvPr/>
            </p:nvSpPr>
            <p:spPr bwMode="auto">
              <a:xfrm>
                <a:off x="5695" y="6585"/>
                <a:ext cx="540" cy="315"/>
              </a:xfrm>
              <a:prstGeom prst="rect">
                <a:avLst/>
              </a:prstGeom>
              <a:gradFill rotWithShape="0">
                <a:gsLst>
                  <a:gs pos="0">
                    <a:srgbClr val="808080"/>
                  </a:gs>
                  <a:gs pos="50000">
                    <a:srgbClr val="C0C0C0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273" name="图片 58" descr="OOOPIC_wanguoqing_2009100183e8746e29ab1051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" t="10001" r="7773" b="10001"/>
          <a:stretch>
            <a:fillRect/>
          </a:stretch>
        </p:blipFill>
        <p:spPr bwMode="auto">
          <a:xfrm>
            <a:off x="0" y="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矩形 60"/>
          <p:cNvSpPr/>
          <p:nvPr/>
        </p:nvSpPr>
        <p:spPr>
          <a:xfrm>
            <a:off x="1600200" y="381000"/>
            <a:ext cx="17475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spc="50" dirty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2D2D8A">
                    <a:tint val="1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ea typeface="宋体" panose="02010600030101010101" pitchFamily="2" charset="-122"/>
              </a:rPr>
              <a:t>试一试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5257800" y="1447800"/>
            <a:ext cx="312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FF0000"/>
                </a:solidFill>
              </a:rPr>
              <a:t>伏安法测电阻</a:t>
            </a:r>
          </a:p>
        </p:txBody>
      </p: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4800600" y="2514600"/>
            <a:ext cx="396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00"/>
                </a:solidFill>
              </a:rPr>
              <a:t>用</a:t>
            </a:r>
            <a:r>
              <a:rPr lang="zh-CN" altLang="en-US" sz="3200" b="1">
                <a:solidFill>
                  <a:srgbClr val="FF0000"/>
                </a:solidFill>
              </a:rPr>
              <a:t>电压表</a:t>
            </a:r>
            <a:r>
              <a:rPr lang="zh-CN" altLang="en-US" sz="3200" b="1">
                <a:solidFill>
                  <a:srgbClr val="000000"/>
                </a:solidFill>
              </a:rPr>
              <a:t>和</a:t>
            </a:r>
            <a:r>
              <a:rPr lang="zh-CN" altLang="en-US" sz="3200" b="1">
                <a:solidFill>
                  <a:srgbClr val="FF0000"/>
                </a:solidFill>
              </a:rPr>
              <a:t>电流表</a:t>
            </a:r>
            <a:r>
              <a:rPr lang="zh-CN" altLang="en-US" sz="3200" b="1">
                <a:solidFill>
                  <a:srgbClr val="000000"/>
                </a:solidFill>
              </a:rPr>
              <a:t>共同测电阻的方法</a:t>
            </a:r>
          </a:p>
        </p:txBody>
      </p:sp>
      <p:sp>
        <p:nvSpPr>
          <p:cNvPr id="125" name="云形标注 124"/>
          <p:cNvSpPr>
            <a:spLocks noChangeArrowheads="1"/>
          </p:cNvSpPr>
          <p:nvPr/>
        </p:nvSpPr>
        <p:spPr bwMode="auto">
          <a:xfrm>
            <a:off x="2057400" y="1219200"/>
            <a:ext cx="1676400" cy="1219200"/>
          </a:xfrm>
          <a:prstGeom prst="cloudCallout">
            <a:avLst>
              <a:gd name="adj1" fmla="val 83407"/>
              <a:gd name="adj2" fmla="val 80833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6" name="TextBox 125"/>
          <p:cNvSpPr txBox="1">
            <a:spLocks noChangeArrowheads="1"/>
          </p:cNvSpPr>
          <p:nvPr/>
        </p:nvSpPr>
        <p:spPr bwMode="auto">
          <a:xfrm>
            <a:off x="2438400" y="1524000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0000"/>
                </a:solidFill>
              </a:rPr>
              <a:t>断开</a:t>
            </a:r>
          </a:p>
        </p:txBody>
      </p:sp>
      <p:sp>
        <p:nvSpPr>
          <p:cNvPr id="127" name="云形标注 126"/>
          <p:cNvSpPr>
            <a:spLocks noChangeArrowheads="1"/>
          </p:cNvSpPr>
          <p:nvPr/>
        </p:nvSpPr>
        <p:spPr bwMode="auto">
          <a:xfrm>
            <a:off x="2743200" y="5334000"/>
            <a:ext cx="2133600" cy="1219200"/>
          </a:xfrm>
          <a:prstGeom prst="cloudCallout">
            <a:avLst>
              <a:gd name="adj1" fmla="val 49468"/>
              <a:gd name="adj2" fmla="val -1225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8" name="TextBox 127"/>
          <p:cNvSpPr txBox="1">
            <a:spLocks noChangeArrowheads="1"/>
          </p:cNvSpPr>
          <p:nvPr/>
        </p:nvSpPr>
        <p:spPr bwMode="auto">
          <a:xfrm>
            <a:off x="2895600" y="5638800"/>
            <a:ext cx="198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0000"/>
                </a:solidFill>
              </a:rPr>
              <a:t>最大阻值</a:t>
            </a:r>
          </a:p>
        </p:txBody>
      </p:sp>
      <p:sp>
        <p:nvSpPr>
          <p:cNvPr id="11324" name="Rectangle 60"/>
          <p:cNvSpPr>
            <a:spLocks noChangeArrowheads="1"/>
          </p:cNvSpPr>
          <p:nvPr/>
        </p:nvSpPr>
        <p:spPr bwMode="auto">
          <a:xfrm>
            <a:off x="1905000" y="4343400"/>
            <a:ext cx="685800" cy="381000"/>
          </a:xfrm>
          <a:prstGeom prst="rec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082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7" grpId="0"/>
      <p:bldP spid="125" grpId="0" animBg="1"/>
      <p:bldP spid="126" grpId="0"/>
      <p:bldP spid="127" grpId="0" animBg="1"/>
      <p:bldP spid="1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onion_big1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346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WordArt 5"/>
          <p:cNvSpPr>
            <a:spLocks noChangeArrowheads="1" noChangeShapeType="1" noTextEdit="1"/>
          </p:cNvSpPr>
          <p:nvPr/>
        </p:nvSpPr>
        <p:spPr bwMode="auto">
          <a:xfrm rot="5400000">
            <a:off x="152400" y="762000"/>
            <a:ext cx="1295400" cy="838200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639995" lon="20699994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  <a:contourClr>
                <a:srgbClr val="CC0000"/>
              </a:contourClr>
            </a:sp3d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3600" kern="10">
                <a:ln w="9525">
                  <a:round/>
                  <a:headEnd/>
                  <a:tailEnd/>
                </a:ln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注意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1752600" y="3429000"/>
            <a:ext cx="6858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3300"/>
                </a:solidFill>
              </a:rPr>
              <a:t>3.</a:t>
            </a:r>
            <a:r>
              <a:rPr lang="zh-CN" altLang="en-US" sz="3200" b="1">
                <a:solidFill>
                  <a:srgbClr val="FF3300"/>
                </a:solidFill>
              </a:rPr>
              <a:t>在做实验时，滑动变阻器阻值逐次降低，电路中电流逐渐变大。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524000" y="1066800"/>
            <a:ext cx="723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3300"/>
                </a:solidFill>
              </a:rPr>
              <a:t>1.</a:t>
            </a:r>
            <a:r>
              <a:rPr lang="zh-CN" altLang="en-US" sz="3200" b="1">
                <a:solidFill>
                  <a:srgbClr val="FF3300"/>
                </a:solidFill>
              </a:rPr>
              <a:t>闭合开关之前，使电路中电流最小。</a:t>
            </a:r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1676400" y="2286000"/>
            <a:ext cx="716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3300"/>
                </a:solidFill>
              </a:rPr>
              <a:t>2.</a:t>
            </a:r>
            <a:r>
              <a:rPr lang="zh-CN" altLang="en-US" sz="3200" b="1">
                <a:solidFill>
                  <a:srgbClr val="FF3300"/>
                </a:solidFill>
              </a:rPr>
              <a:t>电压表和电流表应选择合适的量程。</a:t>
            </a:r>
          </a:p>
        </p:txBody>
      </p:sp>
    </p:spTree>
    <p:extLst>
      <p:ext uri="{BB962C8B-B14F-4D97-AF65-F5344CB8AC3E}">
        <p14:creationId xmlns:p14="http://schemas.microsoft.com/office/powerpoint/2010/main" val="326793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89" name="Group 53"/>
          <p:cNvGraphicFramePr>
            <a:graphicFrameLocks noGrp="1"/>
          </p:cNvGraphicFramePr>
          <p:nvPr/>
        </p:nvGraphicFramePr>
        <p:xfrm>
          <a:off x="609600" y="1600200"/>
          <a:ext cx="8153400" cy="4601910"/>
        </p:xfrm>
        <a:graphic>
          <a:graphicData uri="http://schemas.openxmlformats.org/drawingml/2006/table">
            <a:tbl>
              <a:tblPr/>
              <a:tblGrid>
                <a:gridCol w="1630363"/>
                <a:gridCol w="1630362"/>
                <a:gridCol w="1631950"/>
                <a:gridCol w="1630363"/>
                <a:gridCol w="1630362"/>
              </a:tblGrid>
              <a:tr h="1108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实验次数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电压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Ｕ／Ｖ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电流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Ｉ／Ａ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电阻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Ｒ／</a:t>
                      </a:r>
                      <a:r>
                        <a:rPr kumimoji="0" lang="en-US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Ώ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CN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平均值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86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91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２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9191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３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370" name="Text Box 35"/>
          <p:cNvSpPr txBox="1">
            <a:spLocks noChangeArrowheads="1"/>
          </p:cNvSpPr>
          <p:nvPr/>
        </p:nvSpPr>
        <p:spPr bwMode="auto">
          <a:xfrm>
            <a:off x="3124200" y="533400"/>
            <a:ext cx="2447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实验数据：</a:t>
            </a:r>
          </a:p>
        </p:txBody>
      </p:sp>
    </p:spTree>
    <p:extLst>
      <p:ext uri="{BB962C8B-B14F-4D97-AF65-F5344CB8AC3E}">
        <p14:creationId xmlns:p14="http://schemas.microsoft.com/office/powerpoint/2010/main" val="413537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85800" y="0"/>
          <a:ext cx="79248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图表" r:id="rId3" imgW="8115149" imgH="5734163" progId="MSGraph.Chart.8">
                  <p:embed/>
                </p:oleObj>
              </mc:Choice>
              <mc:Fallback>
                <p:oleObj name="图表" r:id="rId3" imgW="8115149" imgH="5734163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0"/>
                        <a:ext cx="7924800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 rot="5400000">
            <a:off x="5867400" y="2971800"/>
            <a:ext cx="47244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fromWordArt="1">
            <a:prstTxWarp prst="textWave4">
              <a:avLst>
                <a:gd name="adj1" fmla="val 0"/>
                <a:gd name="adj2" fmla="val 0"/>
              </a:avLst>
            </a:prstTxWarp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3600" kern="10"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可以获得什么信息？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143000" y="4876800"/>
            <a:ext cx="655320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800" b="1">
                <a:solidFill>
                  <a:srgbClr val="FF3300"/>
                </a:solidFill>
                <a:ea typeface="宋体" panose="02010600030101010101" pitchFamily="2" charset="-122"/>
              </a:rPr>
              <a:t>1</a:t>
            </a:r>
            <a:r>
              <a:rPr lang="zh-CN" altLang="en-US" sz="2800" b="1">
                <a:solidFill>
                  <a:srgbClr val="FF3300"/>
                </a:solidFill>
                <a:ea typeface="宋体" panose="02010600030101010101" pitchFamily="2" charset="-122"/>
              </a:rPr>
              <a:t>、当电压是</a:t>
            </a:r>
            <a:r>
              <a:rPr lang="en-US" altLang="zh-CN" sz="2800" b="1">
                <a:solidFill>
                  <a:srgbClr val="FF3300"/>
                </a:solidFill>
                <a:ea typeface="宋体" panose="02010600030101010101" pitchFamily="2" charset="-122"/>
              </a:rPr>
              <a:t>2V</a:t>
            </a:r>
            <a:r>
              <a:rPr lang="zh-CN" altLang="en-US" sz="2800" b="1">
                <a:solidFill>
                  <a:srgbClr val="FF3300"/>
                </a:solidFill>
                <a:ea typeface="宋体" panose="02010600030101010101" pitchFamily="2" charset="-122"/>
              </a:rPr>
              <a:t>时，电流是</a:t>
            </a:r>
            <a:r>
              <a:rPr lang="en-US" altLang="zh-CN" sz="2800" b="1">
                <a:solidFill>
                  <a:srgbClr val="FF3300"/>
                </a:solidFill>
                <a:ea typeface="宋体" panose="02010600030101010101" pitchFamily="2" charset="-122"/>
              </a:rPr>
              <a:t>0.2A</a:t>
            </a:r>
            <a:r>
              <a:rPr lang="zh-CN" altLang="en-US" sz="2800" b="1">
                <a:solidFill>
                  <a:srgbClr val="FF3300"/>
                </a:solidFill>
                <a:ea typeface="宋体" panose="02010600030101010101" pitchFamily="2" charset="-122"/>
              </a:rPr>
              <a:t>。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800" b="1">
                <a:solidFill>
                  <a:srgbClr val="FF3300"/>
                </a:solidFill>
                <a:ea typeface="宋体" panose="02010600030101010101" pitchFamily="2" charset="-122"/>
              </a:rPr>
              <a:t>2</a:t>
            </a:r>
            <a:r>
              <a:rPr lang="zh-CN" altLang="en-US" sz="2800" b="1">
                <a:solidFill>
                  <a:srgbClr val="FF3300"/>
                </a:solidFill>
                <a:ea typeface="宋体" panose="02010600030101010101" pitchFamily="2" charset="-122"/>
              </a:rPr>
              <a:t>、</a:t>
            </a:r>
            <a:r>
              <a:rPr lang="zh-CN" alt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电流与电压成正比。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3</a:t>
            </a:r>
            <a:r>
              <a:rPr lang="zh-CN" alt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、</a:t>
            </a:r>
            <a:r>
              <a:rPr lang="zh-CN" altLang="en-US" sz="2800" b="1">
                <a:solidFill>
                  <a:srgbClr val="FF3300"/>
                </a:solidFill>
                <a:ea typeface="宋体" panose="02010600030101010101" pitchFamily="2" charset="-122"/>
              </a:rPr>
              <a:t>此电阻的阻值为</a:t>
            </a:r>
            <a:r>
              <a:rPr lang="en-US" altLang="zh-CN" sz="2800" b="1">
                <a:solidFill>
                  <a:srgbClr val="FF3300"/>
                </a:solidFill>
                <a:ea typeface="宋体" panose="02010600030101010101" pitchFamily="2" charset="-122"/>
              </a:rPr>
              <a:t>10 </a:t>
            </a:r>
            <a:r>
              <a:rPr lang="en-US" altLang="zh-CN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Ώ</a:t>
            </a:r>
            <a:r>
              <a:rPr lang="zh-CN" alt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。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zh-CN" altLang="en-US" sz="28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003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1" descr="读书2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145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2362200" y="762000"/>
            <a:ext cx="5715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00"/>
                </a:solidFill>
              </a:rPr>
              <a:t>你会设计一个测小灯泡的阻值方法吗？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33800" y="3276600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0000"/>
                </a:solidFill>
              </a:rPr>
              <a:t>伏安法</a:t>
            </a:r>
          </a:p>
        </p:txBody>
      </p:sp>
    </p:spTree>
    <p:extLst>
      <p:ext uri="{BB962C8B-B14F-4D97-AF65-F5344CB8AC3E}">
        <p14:creationId xmlns:p14="http://schemas.microsoft.com/office/powerpoint/2010/main" val="177218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1253</Words>
  <Application>Microsoft Office PowerPoint</Application>
  <PresentationFormat>全屏显示(4:3)</PresentationFormat>
  <Paragraphs>141</Paragraphs>
  <Slides>24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24</vt:i4>
      </vt:variant>
    </vt:vector>
  </HeadingPairs>
  <TitlesOfParts>
    <vt:vector size="39" baseType="lpstr">
      <vt:lpstr>黑体</vt:lpstr>
      <vt:lpstr>华文新魏</vt:lpstr>
      <vt:lpstr>楷体_GB2312</vt:lpstr>
      <vt:lpstr>宋体</vt:lpstr>
      <vt:lpstr>Arial</vt:lpstr>
      <vt:lpstr>Calibri</vt:lpstr>
      <vt:lpstr>Calibri Light</vt:lpstr>
      <vt:lpstr>Times New Roman</vt:lpstr>
      <vt:lpstr>Wingdings</vt:lpstr>
      <vt:lpstr>Office 主题</vt:lpstr>
      <vt:lpstr>1_Office 主题</vt:lpstr>
      <vt:lpstr>Adobe Photoshop 图像</vt:lpstr>
      <vt:lpstr>Microsoft Graph 图表</vt:lpstr>
      <vt:lpstr>Microsoft 公式 3.0</vt:lpstr>
      <vt:lpstr>位图图像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1．用电压表和电流表测电阻时，它的依据是_____；已知电压表和电流表示数如图所示，则电压表读数是_____，电流表读数是_____，被测电阻是_____。</vt:lpstr>
      <vt:lpstr>2．一个正常工作电压为3.8V的小灯泡，小明在1.2V下测出它的电阻，接着又将灯泡两端电压调到3．8V测出其电阻，小明发现后一次电阻比第一次大得多，这是因为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</cp:revision>
  <dcterms:created xsi:type="dcterms:W3CDTF">2018-11-08T08:27:22Z</dcterms:created>
  <dcterms:modified xsi:type="dcterms:W3CDTF">2018-11-08T08:28:00Z</dcterms:modified>
</cp:coreProperties>
</file>