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2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" Target="slide4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25.xml"/><Relationship Id="rId5" Type="http://schemas.openxmlformats.org/officeDocument/2006/relationships/tags" Target="../tags/tag6.xml"/><Relationship Id="rId15" Type="http://schemas.openxmlformats.org/officeDocument/2006/relationships/slide" Target="slide57.xml"/><Relationship Id="rId10" Type="http://schemas.openxmlformats.org/officeDocument/2006/relationships/slide" Target="slide3.xml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0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slide" Target="slide24.xml"/><Relationship Id="rId4" Type="http://schemas.openxmlformats.org/officeDocument/2006/relationships/image" Target="../media/image20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slide" Target="slide24.xml"/><Relationship Id="rId4" Type="http://schemas.openxmlformats.org/officeDocument/2006/relationships/image" Target="../media/image2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&#36149;&#24030;&#29289;&#29702;(&#20219;)\AQ137.T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file:///C:\Documents%20and%20Settings\Administrator\&#26700;&#38754;\&#36149;&#24030;&#29289;&#29702;(&#20219;)\AQ143.TI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NUL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2512060" y="2568664"/>
            <a:ext cx="7176135" cy="124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专题</a:t>
            </a:r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二  </a:t>
            </a:r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光现象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7378" y="1362710"/>
            <a:ext cx="107638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9. (2017郴州19题4分)小明同学身高165 cm，站在竖直放置的平面镜前，从平面镜中看到挂钟的指针如图所示．由此可知，他在平面镜中的像高为__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__cm，挂钟显示的实际时间是__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______．</a:t>
            </a:r>
          </a:p>
        </p:txBody>
      </p:sp>
      <p:pic>
        <p:nvPicPr>
          <p:cNvPr id="2" name="图片 -2147482568" descr="C:\Documents and Settings\Administrator\桌面\湖南物理\PY24.TIF"/>
          <p:cNvPicPr>
            <a:picLocks noChangeAspect="1"/>
          </p:cNvPicPr>
          <p:nvPr/>
        </p:nvPicPr>
        <p:blipFill>
          <a:blip r:embed="rId3" r:link="rId4">
            <a:grayscl/>
          </a:blip>
          <a:stretch>
            <a:fillRect/>
          </a:stretch>
        </p:blipFill>
        <p:spPr>
          <a:xfrm>
            <a:off x="5222558" y="3303270"/>
            <a:ext cx="2033270" cy="2033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746933" y="2017395"/>
            <a:ext cx="738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23373" y="2556510"/>
            <a:ext cx="127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84203" y="5400040"/>
            <a:ext cx="11099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55968" y="1160145"/>
            <a:ext cx="4979670" cy="573405"/>
            <a:chOff x="1189" y="1601"/>
            <a:chExt cx="7842" cy="903"/>
          </a:xfrm>
        </p:grpSpPr>
        <p:pic>
          <p:nvPicPr>
            <p:cNvPr id="9" name="图片 8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9" y="1601"/>
              <a:ext cx="3346" cy="90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583" y="1642"/>
              <a:ext cx="23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命题点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828" y="1621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31" y="1674"/>
              <a:ext cx="40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光现象作图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19138" y="1948815"/>
            <a:ext cx="106089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考向1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光的反射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作图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(岳阳201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.1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(2014岳阳17题3分)图中入射光线与镜面成60°的夹角，请画出反射光线并标出反射角的大小．</a:t>
            </a:r>
          </a:p>
        </p:txBody>
      </p:sp>
      <p:sp>
        <p:nvSpPr>
          <p:cNvPr id="3" name="矩形 2"/>
          <p:cNvSpPr/>
          <p:nvPr/>
        </p:nvSpPr>
        <p:spPr>
          <a:xfrm>
            <a:off x="5799479" y="591740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6" descr="C:\Documents and Settings\Administrator\桌面\湖南物理\PY2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042218" y="3462655"/>
            <a:ext cx="2718435" cy="214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39" name="组合 43038"/>
          <p:cNvGrpSpPr/>
          <p:nvPr/>
        </p:nvGrpSpPr>
        <p:grpSpPr>
          <a:xfrm rot="4620000" flipH="1">
            <a:off x="6235383" y="3601720"/>
            <a:ext cx="1049020" cy="1207770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1" name="文本框 10"/>
          <p:cNvSpPr txBox="1"/>
          <p:nvPr/>
        </p:nvSpPr>
        <p:spPr>
          <a:xfrm>
            <a:off x="6206808" y="3984625"/>
            <a:ext cx="864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22" name="任意多边形 21"/>
          <p:cNvSpPr/>
          <p:nvPr/>
        </p:nvSpPr>
        <p:spPr>
          <a:xfrm rot="16980000">
            <a:off x="6300153" y="4454525"/>
            <a:ext cx="78105" cy="225425"/>
          </a:xfrm>
          <a:custGeom>
            <a:avLst/>
            <a:gdLst>
              <a:gd name="connisteX0" fmla="*/ 0 w 78167"/>
              <a:gd name="connsiteY0" fmla="*/ 0 h 225425"/>
              <a:gd name="connisteX1" fmla="*/ 70485 w 78167"/>
              <a:gd name="connsiteY1" fmla="*/ 70485 h 225425"/>
              <a:gd name="connisteX2" fmla="*/ 70485 w 78167"/>
              <a:gd name="connsiteY2" fmla="*/ 168910 h 225425"/>
              <a:gd name="connisteX3" fmla="*/ 42545 w 78167"/>
              <a:gd name="connsiteY3" fmla="*/ 225425 h 225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8167" h="225425">
                <a:moveTo>
                  <a:pt x="0" y="0"/>
                </a:moveTo>
                <a:cubicBezTo>
                  <a:pt x="13970" y="12065"/>
                  <a:pt x="56515" y="36830"/>
                  <a:pt x="70485" y="70485"/>
                </a:cubicBezTo>
                <a:cubicBezTo>
                  <a:pt x="84455" y="104140"/>
                  <a:pt x="76200" y="137795"/>
                  <a:pt x="70485" y="168910"/>
                </a:cubicBezTo>
                <a:cubicBezTo>
                  <a:pt x="64770" y="200025"/>
                  <a:pt x="48260" y="215900"/>
                  <a:pt x="42545" y="2254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50278" y="1127760"/>
            <a:ext cx="10003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(2016娄底17题2分)小明的妈妈喜欢在家中养花，小明想让室外太阳光照射到盆中花上的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处，如图，请你在图中把光路补充完整，并过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点画出放置的平面镜．</a:t>
            </a:r>
          </a:p>
        </p:txBody>
      </p:sp>
      <p:pic>
        <p:nvPicPr>
          <p:cNvPr id="2" name="图片 -2147482565" descr="C:\Documents and Settings\Administrator\桌面\湖南物理\PY26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852988" y="2637155"/>
            <a:ext cx="2880995" cy="2782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549924" y="5763736"/>
            <a:ext cx="10883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39" name="组合 43038"/>
          <p:cNvGrpSpPr/>
          <p:nvPr/>
        </p:nvGrpSpPr>
        <p:grpSpPr>
          <a:xfrm rot="17280000" flipH="1">
            <a:off x="6289993" y="3274695"/>
            <a:ext cx="992505" cy="1177290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cxnSp>
        <p:nvCxnSpPr>
          <p:cNvPr id="19" name="直接连接符 18"/>
          <p:cNvCxnSpPr/>
          <p:nvPr/>
        </p:nvCxnSpPr>
        <p:spPr>
          <a:xfrm flipV="1">
            <a:off x="6168073" y="3553460"/>
            <a:ext cx="1330325" cy="1905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344728" y="3409950"/>
            <a:ext cx="144145" cy="1435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3742861" name="组合 1073742860"/>
          <p:cNvGrpSpPr/>
          <p:nvPr/>
        </p:nvGrpSpPr>
        <p:grpSpPr>
          <a:xfrm rot="16200000">
            <a:off x="6728461" y="3534410"/>
            <a:ext cx="1645920" cy="106680"/>
            <a:chOff x="3624" y="47460"/>
            <a:chExt cx="2592" cy="168"/>
          </a:xfrm>
        </p:grpSpPr>
        <p:sp>
          <p:nvSpPr>
            <p:cNvPr id="1073742854" name="直接连接符 1073742853"/>
            <p:cNvSpPr/>
            <p:nvPr/>
          </p:nvSpPr>
          <p:spPr>
            <a:xfrm>
              <a:off x="3624" y="47460"/>
              <a:ext cx="2592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5" name="直接连接符 1073742854"/>
            <p:cNvSpPr/>
            <p:nvPr/>
          </p:nvSpPr>
          <p:spPr>
            <a:xfrm>
              <a:off x="3768" y="47484"/>
              <a:ext cx="288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6" name="直接连接符 1073742855"/>
            <p:cNvSpPr/>
            <p:nvPr/>
          </p:nvSpPr>
          <p:spPr>
            <a:xfrm>
              <a:off x="4128" y="47472"/>
              <a:ext cx="27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7" name="直接连接符 1073742856"/>
            <p:cNvSpPr/>
            <p:nvPr/>
          </p:nvSpPr>
          <p:spPr>
            <a:xfrm>
              <a:off x="4548" y="47472"/>
              <a:ext cx="228" cy="13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8" name="直接连接符 1073742857"/>
            <p:cNvSpPr/>
            <p:nvPr/>
          </p:nvSpPr>
          <p:spPr>
            <a:xfrm>
              <a:off x="4944" y="47460"/>
              <a:ext cx="21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9" name="直接连接符 1073742858"/>
            <p:cNvSpPr/>
            <p:nvPr/>
          </p:nvSpPr>
          <p:spPr>
            <a:xfrm>
              <a:off x="5340" y="47460"/>
              <a:ext cx="21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0" name="直接连接符 1073742859"/>
            <p:cNvSpPr/>
            <p:nvPr/>
          </p:nvSpPr>
          <p:spPr>
            <a:xfrm>
              <a:off x="5724" y="47460"/>
              <a:ext cx="180" cy="15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37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1388" y="1176020"/>
            <a:ext cx="1027176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(2014衡阳22题2分)如图所示，一束与水平面成30° 夹角的太阳光经平面镜反射后竖直射入井中，在图中画出反射光线和平面镜的位置．</a:t>
            </a:r>
          </a:p>
        </p:txBody>
      </p:sp>
      <p:sp>
        <p:nvSpPr>
          <p:cNvPr id="3" name="矩形 2"/>
          <p:cNvSpPr/>
          <p:nvPr/>
        </p:nvSpPr>
        <p:spPr>
          <a:xfrm>
            <a:off x="5621679" y="540496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4" descr="C:\Documents and Settings\Administrator\桌面\湖南物理\PY27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309553" y="2717165"/>
            <a:ext cx="1854835" cy="25076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39" name="组合 43038"/>
          <p:cNvGrpSpPr/>
          <p:nvPr/>
        </p:nvGrpSpPr>
        <p:grpSpPr>
          <a:xfrm rot="13320000" flipH="1">
            <a:off x="5704523" y="3351530"/>
            <a:ext cx="800100" cy="890905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cxnSp>
        <p:nvCxnSpPr>
          <p:cNvPr id="19" name="直接连接符 18"/>
          <p:cNvCxnSpPr/>
          <p:nvPr/>
        </p:nvCxnSpPr>
        <p:spPr>
          <a:xfrm>
            <a:off x="6117273" y="3225800"/>
            <a:ext cx="1132840" cy="70739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590983" y="3188970"/>
            <a:ext cx="79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4" name="矩形 3"/>
          <p:cNvSpPr/>
          <p:nvPr/>
        </p:nvSpPr>
        <p:spPr>
          <a:xfrm rot="18060000">
            <a:off x="6035993" y="3252470"/>
            <a:ext cx="144145" cy="1435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73742861" name="组合 1073742860"/>
          <p:cNvGrpSpPr/>
          <p:nvPr/>
        </p:nvGrpSpPr>
        <p:grpSpPr>
          <a:xfrm rot="7320000">
            <a:off x="5150486" y="3242945"/>
            <a:ext cx="1645920" cy="106680"/>
            <a:chOff x="3624" y="47460"/>
            <a:chExt cx="2592" cy="168"/>
          </a:xfrm>
        </p:grpSpPr>
        <p:sp>
          <p:nvSpPr>
            <p:cNvPr id="1073742854" name="直接连接符 1073742853"/>
            <p:cNvSpPr/>
            <p:nvPr/>
          </p:nvSpPr>
          <p:spPr>
            <a:xfrm>
              <a:off x="3624" y="47460"/>
              <a:ext cx="2592" cy="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5" name="直接连接符 1073742854"/>
            <p:cNvSpPr/>
            <p:nvPr/>
          </p:nvSpPr>
          <p:spPr>
            <a:xfrm>
              <a:off x="3768" y="47484"/>
              <a:ext cx="288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6" name="直接连接符 1073742855"/>
            <p:cNvSpPr/>
            <p:nvPr/>
          </p:nvSpPr>
          <p:spPr>
            <a:xfrm>
              <a:off x="4128" y="47472"/>
              <a:ext cx="27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7" name="直接连接符 1073742856"/>
            <p:cNvSpPr/>
            <p:nvPr/>
          </p:nvSpPr>
          <p:spPr>
            <a:xfrm>
              <a:off x="4548" y="47472"/>
              <a:ext cx="228" cy="13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8" name="直接连接符 1073742857"/>
            <p:cNvSpPr/>
            <p:nvPr/>
          </p:nvSpPr>
          <p:spPr>
            <a:xfrm>
              <a:off x="4944" y="47460"/>
              <a:ext cx="21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59" name="直接连接符 1073742858"/>
            <p:cNvSpPr/>
            <p:nvPr/>
          </p:nvSpPr>
          <p:spPr>
            <a:xfrm>
              <a:off x="5340" y="47460"/>
              <a:ext cx="216" cy="1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860" name="直接连接符 1073742859"/>
            <p:cNvSpPr/>
            <p:nvPr/>
          </p:nvSpPr>
          <p:spPr>
            <a:xfrm>
              <a:off x="5724" y="47460"/>
              <a:ext cx="180" cy="15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2" name="任意多边形 21"/>
          <p:cNvSpPr/>
          <p:nvPr/>
        </p:nvSpPr>
        <p:spPr>
          <a:xfrm rot="960000">
            <a:off x="6475413" y="3237230"/>
            <a:ext cx="78105" cy="225425"/>
          </a:xfrm>
          <a:custGeom>
            <a:avLst/>
            <a:gdLst>
              <a:gd name="connisteX0" fmla="*/ 0 w 78167"/>
              <a:gd name="connsiteY0" fmla="*/ 0 h 225425"/>
              <a:gd name="connisteX1" fmla="*/ 70485 w 78167"/>
              <a:gd name="connsiteY1" fmla="*/ 70485 h 225425"/>
              <a:gd name="connisteX2" fmla="*/ 70485 w 78167"/>
              <a:gd name="connsiteY2" fmla="*/ 168910 h 225425"/>
              <a:gd name="connisteX3" fmla="*/ 42545 w 78167"/>
              <a:gd name="connsiteY3" fmla="*/ 225425 h 225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8167" h="225425">
                <a:moveTo>
                  <a:pt x="0" y="0"/>
                </a:moveTo>
                <a:cubicBezTo>
                  <a:pt x="13970" y="12065"/>
                  <a:pt x="56515" y="36830"/>
                  <a:pt x="70485" y="70485"/>
                </a:cubicBezTo>
                <a:cubicBezTo>
                  <a:pt x="84455" y="104140"/>
                  <a:pt x="76200" y="137795"/>
                  <a:pt x="70485" y="168910"/>
                </a:cubicBezTo>
                <a:cubicBezTo>
                  <a:pt x="64770" y="200025"/>
                  <a:pt x="48260" y="215900"/>
                  <a:pt x="42545" y="2254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374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01383" y="1125855"/>
            <a:ext cx="10003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考向2　光的折射作图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[郴州2016.24(1)]</a:t>
            </a:r>
          </a:p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(2019邵阳29题2分)如图为一束光AO从水中斜射入空气中，请画出折射光线的大致方向．</a:t>
            </a:r>
          </a:p>
        </p:txBody>
      </p:sp>
      <p:sp>
        <p:nvSpPr>
          <p:cNvPr id="3" name="矩形 2"/>
          <p:cNvSpPr/>
          <p:nvPr/>
        </p:nvSpPr>
        <p:spPr>
          <a:xfrm>
            <a:off x="5621679" y="547671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3" descr="C:\Documents and Settings\Administrator\桌面\湖南物理\PY2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4525328" y="3333750"/>
            <a:ext cx="3126740" cy="18224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>
            <a:off x="6404293" y="2988310"/>
            <a:ext cx="0" cy="122428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404293" y="358838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039" name="组合 43038"/>
          <p:cNvGrpSpPr/>
          <p:nvPr/>
        </p:nvGrpSpPr>
        <p:grpSpPr>
          <a:xfrm rot="7080000" flipH="1">
            <a:off x="6575743" y="3120390"/>
            <a:ext cx="800100" cy="890905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1388" y="1176020"/>
            <a:ext cx="100031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(2014邵阳27题2分)如图，一束光线从玻璃砖中垂直玻璃面射入空气中，请画出该光线在空气中的传播路径和方向．</a:t>
            </a:r>
          </a:p>
        </p:txBody>
      </p:sp>
      <p:sp>
        <p:nvSpPr>
          <p:cNvPr id="3" name="矩形 2"/>
          <p:cNvSpPr/>
          <p:nvPr/>
        </p:nvSpPr>
        <p:spPr>
          <a:xfrm>
            <a:off x="5908699" y="562022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2" descr="C:\Documents and Settings\Administrator\桌面\湖南物理\PY29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700713" y="3018155"/>
            <a:ext cx="2279015" cy="23672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3039" name="组合 43038"/>
          <p:cNvGrpSpPr/>
          <p:nvPr/>
        </p:nvGrpSpPr>
        <p:grpSpPr>
          <a:xfrm rot="7860000" flipH="1">
            <a:off x="7356793" y="3756660"/>
            <a:ext cx="800100" cy="890905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01383" y="1125855"/>
            <a:ext cx="10003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考向</a:t>
            </a:r>
            <a:r>
              <a:rPr 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平面镜成像作图</a:t>
            </a:r>
            <a:r>
              <a:rPr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(岳阳2017.17)</a:t>
            </a:r>
            <a:endParaRPr sz="2400" b="0" dirty="0"/>
          </a:p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(2017岳阳17题3分)作出图中物体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在平面镜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中所成的像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(保留作图痕迹)．</a:t>
            </a:r>
          </a:p>
        </p:txBody>
      </p:sp>
      <p:sp>
        <p:nvSpPr>
          <p:cNvPr id="3" name="矩形 2"/>
          <p:cNvSpPr/>
          <p:nvPr/>
        </p:nvSpPr>
        <p:spPr>
          <a:xfrm>
            <a:off x="6267474" y="547671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1" descr="C:\Documents and Settings\Administrator\桌面\湖南物理\PY30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618163" y="3077845"/>
            <a:ext cx="1245235" cy="223774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>
            <a:off x="6180773" y="3780790"/>
            <a:ext cx="1067435" cy="762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537643" y="363664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311073" y="371221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30783" y="3478530"/>
            <a:ext cx="50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785803" y="4535805"/>
            <a:ext cx="1857375" cy="2984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537643" y="439229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600633" y="449770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47013" y="4305300"/>
            <a:ext cx="50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1073742862" name="直接连接符 1073742861"/>
          <p:cNvSpPr/>
          <p:nvPr/>
        </p:nvSpPr>
        <p:spPr>
          <a:xfrm flipH="1" flipV="1">
            <a:off x="7353618" y="3712210"/>
            <a:ext cx="289560" cy="79375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7374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/>
      <p:bldP spid="6" grpId="1"/>
      <p:bldP spid="9" grpId="0" bldLvl="0" animBg="1"/>
      <p:bldP spid="9" grpId="1" animBg="1"/>
      <p:bldP spid="10" grpId="0" bldLvl="0" animBg="1"/>
      <p:bldP spid="10" grpId="1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1388" y="1176020"/>
            <a:ext cx="100031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[2019娄底19(1)题2分]如图所示，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′为发光点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在平面镜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中所成的像，请在图中画出发光点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的位置，并画出一条由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点发出，经平面镜反射后通过</a:t>
            </a:r>
            <a:r>
              <a:rPr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点的光线．</a:t>
            </a:r>
          </a:p>
        </p:txBody>
      </p:sp>
      <p:sp>
        <p:nvSpPr>
          <p:cNvPr id="3" name="矩形 2"/>
          <p:cNvSpPr/>
          <p:nvPr/>
        </p:nvSpPr>
        <p:spPr>
          <a:xfrm>
            <a:off x="5908699" y="554847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60" descr="C:\Documents and Settings\Administrator\桌面\湖南物理\PY31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442268" y="2986405"/>
            <a:ext cx="2091690" cy="239141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" name="直接连接符 18"/>
          <p:cNvCxnSpPr/>
          <p:nvPr/>
        </p:nvCxnSpPr>
        <p:spPr>
          <a:xfrm>
            <a:off x="5808663" y="4652645"/>
            <a:ext cx="1358900" cy="63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394133" y="450913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5808663" y="461454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78768" y="4509135"/>
            <a:ext cx="50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736273" y="3644900"/>
            <a:ext cx="1431290" cy="96964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9" name="组合 43038"/>
          <p:cNvGrpSpPr/>
          <p:nvPr/>
        </p:nvGrpSpPr>
        <p:grpSpPr>
          <a:xfrm rot="20640000" flipH="1">
            <a:off x="5829618" y="3542030"/>
            <a:ext cx="600710" cy="741680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7" name="组合 6"/>
          <p:cNvGrpSpPr/>
          <p:nvPr/>
        </p:nvGrpSpPr>
        <p:grpSpPr>
          <a:xfrm rot="5640000" flipH="1">
            <a:off x="5899468" y="4120515"/>
            <a:ext cx="533400" cy="581660"/>
            <a:chOff x="5546" y="3030"/>
            <a:chExt cx="183" cy="635"/>
          </a:xfrm>
        </p:grpSpPr>
        <p:sp>
          <p:nvSpPr>
            <p:cNvPr id="8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10" grpId="0" bldLvl="0" animBg="1"/>
      <p:bldP spid="10" grpId="1" animBg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01383" y="1125855"/>
            <a:ext cx="1000315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考向4　光的反射、折射综合作图</a:t>
            </a:r>
            <a:r>
              <a:rPr sz="2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[郴州2018.24(1)]</a:t>
            </a:r>
            <a:endParaRPr sz="2400" b="0" dirty="0"/>
          </a:p>
          <a:p>
            <a:pPr indent="0" fontAlgn="auto">
              <a:lnSpc>
                <a:spcPct val="150000"/>
              </a:lnSpc>
            </a:pPr>
            <a:r>
              <a:rPr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[2018郴州24(2)题3分]画出光从空气斜射入水中的反射光线和折射光线，并标出反射角的大小．</a:t>
            </a:r>
            <a:endParaRPr sz="2400" b="0" dirty="0"/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8699" y="5476716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59" descr="C:\Documents and Settings\Administrator\桌面\湖南物理\PY3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5120958" y="3422650"/>
            <a:ext cx="3098165" cy="174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6687503" y="3516779"/>
            <a:ext cx="995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</a:p>
        </p:txBody>
      </p:sp>
      <p:sp>
        <p:nvSpPr>
          <p:cNvPr id="4" name="矩形 3"/>
          <p:cNvSpPr/>
          <p:nvPr/>
        </p:nvSpPr>
        <p:spPr>
          <a:xfrm>
            <a:off x="6699568" y="411924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039" name="组合 43038"/>
          <p:cNvGrpSpPr/>
          <p:nvPr/>
        </p:nvGrpSpPr>
        <p:grpSpPr>
          <a:xfrm rot="5940000" flipH="1">
            <a:off x="6805613" y="3381375"/>
            <a:ext cx="901700" cy="1010920"/>
            <a:chOff x="5546" y="3030"/>
            <a:chExt cx="183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" name="组合 4"/>
          <p:cNvGrpSpPr/>
          <p:nvPr/>
        </p:nvGrpSpPr>
        <p:grpSpPr>
          <a:xfrm rot="11400000" flipH="1">
            <a:off x="6621463" y="4318000"/>
            <a:ext cx="829945" cy="842010"/>
            <a:chOff x="5546" y="3030"/>
            <a:chExt cx="183" cy="635"/>
          </a:xfrm>
        </p:grpSpPr>
        <p:sp>
          <p:nvSpPr>
            <p:cNvPr id="6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22" name="任意多边形 21"/>
          <p:cNvSpPr/>
          <p:nvPr/>
        </p:nvSpPr>
        <p:spPr>
          <a:xfrm rot="17040000">
            <a:off x="6780848" y="3910965"/>
            <a:ext cx="78105" cy="225425"/>
          </a:xfrm>
          <a:custGeom>
            <a:avLst/>
            <a:gdLst>
              <a:gd name="connisteX0" fmla="*/ 0 w 78167"/>
              <a:gd name="connsiteY0" fmla="*/ 0 h 225425"/>
              <a:gd name="connisteX1" fmla="*/ 70485 w 78167"/>
              <a:gd name="connsiteY1" fmla="*/ 70485 h 225425"/>
              <a:gd name="connisteX2" fmla="*/ 70485 w 78167"/>
              <a:gd name="connsiteY2" fmla="*/ 168910 h 225425"/>
              <a:gd name="connisteX3" fmla="*/ 42545 w 78167"/>
              <a:gd name="connsiteY3" fmla="*/ 225425 h 225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8167" h="225425">
                <a:moveTo>
                  <a:pt x="0" y="0"/>
                </a:moveTo>
                <a:cubicBezTo>
                  <a:pt x="13970" y="12065"/>
                  <a:pt x="56515" y="36830"/>
                  <a:pt x="70485" y="70485"/>
                </a:cubicBezTo>
                <a:cubicBezTo>
                  <a:pt x="84455" y="104140"/>
                  <a:pt x="76200" y="137795"/>
                  <a:pt x="70485" y="168910"/>
                </a:cubicBezTo>
                <a:cubicBezTo>
                  <a:pt x="64770" y="200025"/>
                  <a:pt x="48260" y="215900"/>
                  <a:pt x="42545" y="2254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 bldLvl="0" animBg="1"/>
      <p:bldP spid="4" grpId="1" animBg="1"/>
      <p:bldP spid="2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60083" y="1771650"/>
            <a:ext cx="108108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18. (2019常德25题4分)在探究光的反射定律时，小波将一块平面镜放在水平桌面上，再把一块纸板(分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两个面)垂直放置在平面镜上，如图甲所示．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(1)图甲中，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在同一平面上，让光线沿纸板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射向镜面，则在纸板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上得到沿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的反射光线，测得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与法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线的夹角均为40°，于是小波得出结论：反射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角等于入射角．你认为小波得出结论的过程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________(选填“合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理”或“不合理”)，原因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3593" y="979805"/>
            <a:ext cx="7915275" cy="737235"/>
            <a:chOff x="1156" y="3002"/>
            <a:chExt cx="12465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02"/>
              <a:ext cx="12071" cy="1161"/>
              <a:chOff x="1324" y="1646"/>
              <a:chExt cx="12071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46"/>
                <a:ext cx="8890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探究光反射时的规律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(益阳2018.22)</a:t>
                </a: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803593" y="5170805"/>
            <a:ext cx="1217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不合理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6168" y="5926455"/>
            <a:ext cx="15881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题图甲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042593" y="3748405"/>
            <a:ext cx="2965450" cy="2067560"/>
            <a:chOff x="12664" y="5903"/>
            <a:chExt cx="4670" cy="3256"/>
          </a:xfrm>
        </p:grpSpPr>
        <p:pic>
          <p:nvPicPr>
            <p:cNvPr id="2" name="图片 -2147482557" descr="C:\Documents and Settings\Administrator\桌面\湖南物理\PY33.TIF"/>
            <p:cNvPicPr>
              <a:picLocks noChangeAspect="1"/>
            </p:cNvPicPr>
            <p:nvPr/>
          </p:nvPicPr>
          <p:blipFill>
            <a:blip r:embed="rId4" r:link="rId5"/>
            <a:srcRect r="47664" b="13396"/>
            <a:stretch>
              <a:fillRect/>
            </a:stretch>
          </p:blipFill>
          <p:spPr>
            <a:xfrm>
              <a:off x="12664" y="5903"/>
              <a:ext cx="4592" cy="32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16689" y="8143"/>
              <a:ext cx="645" cy="1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8518" y="5702935"/>
            <a:ext cx="5196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由一次实验结果得出结论具有偶然性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离页连接符 16"/>
          <p:cNvSpPr/>
          <p:nvPr/>
        </p:nvSpPr>
        <p:spPr>
          <a:xfrm rot="5400000">
            <a:off x="10196154" y="3291205"/>
            <a:ext cx="2831465" cy="1164590"/>
          </a:xfrm>
          <a:prstGeom prst="flowChartOffpageConnector">
            <a:avLst/>
          </a:prstGeom>
          <a:solidFill>
            <a:srgbClr val="008E4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栏目导航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648903" y="1037590"/>
            <a:ext cx="6904355" cy="828040"/>
            <a:chOff x="4509" y="3668"/>
            <a:chExt cx="10873" cy="1304"/>
          </a:xfrm>
        </p:grpSpPr>
        <p:sp>
          <p:nvSpPr>
            <p:cNvPr id="10" name="圆角矩形 6"/>
            <p:cNvSpPr/>
            <p:nvPr>
              <p:custDataLst>
                <p:tags r:id="rId6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 fontAlgn="auto"/>
              <a:endParaRPr lang="zh-CN" altLang="en-US" sz="3200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椭圆 7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6" name="图片 8" descr="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>
              <a:hlinkClick r:id="rId10" action="ppaction://hlinksldjump"/>
            </p:cNvPr>
            <p:cNvSpPr txBox="1"/>
            <p:nvPr/>
          </p:nvSpPr>
          <p:spPr>
            <a:xfrm>
              <a:off x="6783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湖南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年中考真题精选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48905" y="2185670"/>
            <a:ext cx="6904354" cy="828040"/>
            <a:chOff x="4509" y="3668"/>
            <a:chExt cx="10873" cy="1304"/>
          </a:xfrm>
        </p:grpSpPr>
        <p:sp>
          <p:nvSpPr>
            <p:cNvPr id="21" name="圆角矩形 6"/>
            <p:cNvSpPr/>
            <p:nvPr>
              <p:custDataLst>
                <p:tags r:id="rId4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/>
              <a:endParaRPr lang="zh-CN" altLang="en-US" sz="32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2" name="椭圆 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noProof="1">
                <a:solidFill>
                  <a:prstClr val="black"/>
                </a:solidFill>
              </a:endParaRPr>
            </a:p>
          </p:txBody>
        </p:sp>
        <p:pic>
          <p:nvPicPr>
            <p:cNvPr id="23" name="图片 8" descr="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hlinkClick r:id="rId11" action="ppaction://hlinksldjump"/>
            </p:cNvPr>
            <p:cNvSpPr txBox="1"/>
            <p:nvPr/>
          </p:nvSpPr>
          <p:spPr>
            <a:xfrm>
              <a:off x="6444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知识精讲</a:t>
              </a:r>
              <a:endPara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77148" y="3820161"/>
            <a:ext cx="6903085" cy="828040"/>
            <a:chOff x="4509" y="7824"/>
            <a:chExt cx="10871" cy="1304"/>
          </a:xfrm>
        </p:grpSpPr>
        <p:grpSp>
          <p:nvGrpSpPr>
            <p:cNvPr id="3085" name="组合 4"/>
            <p:cNvGrpSpPr/>
            <p:nvPr userDrawn="1"/>
          </p:nvGrpSpPr>
          <p:grpSpPr>
            <a:xfrm>
              <a:off x="4509" y="7824"/>
              <a:ext cx="10871" cy="1304"/>
              <a:chOff x="5246" y="3834"/>
              <a:chExt cx="10176" cy="1304"/>
            </a:xfrm>
          </p:grpSpPr>
          <p:sp>
            <p:nvSpPr>
              <p:cNvPr id="26" name="圆角矩形 6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6777" y="3834"/>
                <a:ext cx="8645" cy="1247"/>
              </a:xfrm>
              <a:prstGeom prst="snip1Rect">
                <a:avLst/>
              </a:prstGeom>
              <a:ln>
                <a:solidFill>
                  <a:srgbClr val="008E4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  <a:lstStyle/>
              <a:p>
                <a:pPr algn="ctr"/>
                <a:endParaRPr lang="zh-CN" altLang="en-US" sz="32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  <p:sp>
            <p:nvSpPr>
              <p:cNvPr id="27" name="椭圆 7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6200000">
                <a:off x="5247" y="3835"/>
                <a:ext cx="1302" cy="1304"/>
              </a:xfrm>
              <a:prstGeom prst="snipRoundRect">
                <a:avLst/>
              </a:prstGeom>
              <a:solidFill>
                <a:srgbClr val="008E4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noProof="1">
                  <a:solidFill>
                    <a:prstClr val="black"/>
                  </a:solidFill>
                </a:endParaRPr>
              </a:p>
            </p:txBody>
          </p:sp>
          <p:pic>
            <p:nvPicPr>
              <p:cNvPr id="3088" name="图片 8" descr="1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3" y="4108"/>
                <a:ext cx="785" cy="6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8" name="文本框 27">
              <a:hlinkClick r:id="rId12" action="ppaction://hlinksldjump"/>
            </p:cNvPr>
            <p:cNvSpPr txBox="1"/>
            <p:nvPr/>
          </p:nvSpPr>
          <p:spPr>
            <a:xfrm>
              <a:off x="6415" y="8043"/>
              <a:ext cx="869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实验突破</a:t>
              </a:r>
              <a:r>
                <a:rPr lang="en-US" altLang="zh-CN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--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科学探究素养提升</a:t>
              </a:r>
            </a:p>
          </p:txBody>
        </p:sp>
      </p:grpSp>
      <p:sp>
        <p:nvSpPr>
          <p:cNvPr id="29" name="文本框 78">
            <a:hlinkClick r:id="rId11" action="ppaction://hlinksldjump"/>
          </p:cNvPr>
          <p:cNvSpPr txBox="1"/>
          <p:nvPr/>
        </p:nvSpPr>
        <p:spPr>
          <a:xfrm>
            <a:off x="3332798" y="3157855"/>
            <a:ext cx="189357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考点清单</a:t>
            </a:r>
          </a:p>
        </p:txBody>
      </p:sp>
      <p:sp>
        <p:nvSpPr>
          <p:cNvPr id="30" name="文本框 78">
            <a:hlinkClick r:id="rId13" action="ppaction://hlinksldjump"/>
          </p:cNvPr>
          <p:cNvSpPr txBox="1"/>
          <p:nvPr/>
        </p:nvSpPr>
        <p:spPr>
          <a:xfrm>
            <a:off x="5511483" y="3157855"/>
            <a:ext cx="1892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图说物理</a:t>
            </a:r>
          </a:p>
        </p:txBody>
      </p:sp>
      <p:sp>
        <p:nvSpPr>
          <p:cNvPr id="31" name="文本框 78">
            <a:hlinkClick r:id="rId14" action="ppaction://hlinksldjump"/>
          </p:cNvPr>
          <p:cNvSpPr txBox="1"/>
          <p:nvPr/>
        </p:nvSpPr>
        <p:spPr>
          <a:xfrm>
            <a:off x="7527608" y="3157855"/>
            <a:ext cx="2379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重难点突破</a:t>
            </a:r>
          </a:p>
        </p:txBody>
      </p:sp>
      <p:sp>
        <p:nvSpPr>
          <p:cNvPr id="32" name="矩形 10">
            <a:hlinkClick r:id="rId12" action="ppaction://hlinksldjump"/>
          </p:cNvPr>
          <p:cNvSpPr/>
          <p:nvPr/>
        </p:nvSpPr>
        <p:spPr>
          <a:xfrm>
            <a:off x="4079811" y="4831081"/>
            <a:ext cx="4594988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探究光的反射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规律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10">
            <a:hlinkClick r:id="rId15" action="ppaction://hlinksldjump"/>
          </p:cNvPr>
          <p:cNvSpPr/>
          <p:nvPr/>
        </p:nvSpPr>
        <p:spPr>
          <a:xfrm>
            <a:off x="4064690" y="5527693"/>
            <a:ext cx="5253603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0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探究平面镜成像的</a:t>
            </a:r>
            <a:r>
              <a:rPr lang="zh-CN" altLang="en-US" sz="3000" dirty="0" smtClean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特点</a:t>
            </a:r>
            <a:endParaRPr lang="en-US" altLang="zh-CN" sz="30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49923" y="1158875"/>
            <a:ext cx="106940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在实验过程中，若将纸板倾斜(即纸板与平面镜不垂直)，如图乙所示，让光线仍贴着纸板沿AO方向射向镜面，此时反射光线与入射光线_______(选填“在”或“不在”)同一平面内，纸板上________(选填“能”或“不能”)看到反射光线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2383" y="2364740"/>
            <a:ext cx="932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97353" y="1805305"/>
            <a:ext cx="515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72443" y="5612130"/>
            <a:ext cx="17303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题图乙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81233" y="3302635"/>
            <a:ext cx="3141345" cy="2045335"/>
            <a:chOff x="7528" y="5201"/>
            <a:chExt cx="4947" cy="3221"/>
          </a:xfrm>
        </p:grpSpPr>
        <p:pic>
          <p:nvPicPr>
            <p:cNvPr id="5" name="图片 -2147482557" descr="C:\Documents and Settings\Administrator\桌面\湖南物理\PY33.TIF"/>
            <p:cNvPicPr>
              <a:picLocks noChangeAspect="1"/>
            </p:cNvPicPr>
            <p:nvPr/>
          </p:nvPicPr>
          <p:blipFill>
            <a:blip r:embed="rId3" r:link="rId4"/>
            <a:srcRect l="43618" b="13530"/>
            <a:stretch>
              <a:fillRect/>
            </a:stretch>
          </p:blipFill>
          <p:spPr>
            <a:xfrm>
              <a:off x="7528" y="5201"/>
              <a:ext cx="4947" cy="32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7528" y="6375"/>
              <a:ext cx="868" cy="10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/>
            </a:p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2473" y="2425700"/>
            <a:ext cx="1071753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19. (2019怀化31题4分)如图是探究平面镜成像特点的实验装置图．实验步骤如下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a．在玻璃板前面放置一支点燃的蜡烛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，在玻璃板后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面移动一支完全相同的没有点燃的蜡烛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，直到蜡烛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127000" indent="0"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与蜡烛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的像完全重合，分别记录蜡烛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的位置．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03593" y="918845"/>
            <a:ext cx="10764520" cy="1291590"/>
            <a:chOff x="1156" y="2906"/>
            <a:chExt cx="16952" cy="2034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2034"/>
              <a:chOff x="1324" y="1550"/>
              <a:chExt cx="16558" cy="203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探究平面镜成像的特点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(郴州2016.9，岳阳3考，益阳2016.19)</a:t>
                </a:r>
              </a:p>
            </p:txBody>
          </p:sp>
        </p:grpSp>
      </p:grpSp>
      <p:pic>
        <p:nvPicPr>
          <p:cNvPr id="2" name="图片 -2147482555" descr="C:\Documents and Settings\Administrator\桌面\湖南物理\PY35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440738" y="3397885"/>
            <a:ext cx="2949575" cy="167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840788" y="5350510"/>
            <a:ext cx="17303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0" indent="0" algn="ctr" fontAlgn="auto">
              <a:lnSpc>
                <a:spcPct val="100000"/>
              </a:lnSpc>
            </a:pPr>
            <a:r>
              <a:rPr 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88328" y="772795"/>
            <a:ext cx="1137221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b．多次移动蜡烛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，重复上述实验．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c．把蜡烛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的位置与其对应的像的位置连接起来，并用刻度尺分别测出它们到玻璃板的距离，将实验数据记录如下：</a:t>
            </a:r>
          </a:p>
          <a:p>
            <a:pPr marL="127000" indent="0" fontAlgn="auto">
              <a:lnSpc>
                <a:spcPct val="150000"/>
              </a:lnSpc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与蜡烛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的像完全重合，说明像与物的大小________．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(2)从上述表格实验数据可得，像和物到平面镜的距离________．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96303" y="2727325"/>
          <a:ext cx="950912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745"/>
                <a:gridCol w="3739515"/>
                <a:gridCol w="4253865"/>
              </a:tblGrid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蜡烛</a:t>
                      </a:r>
                      <a:r>
                        <a:rPr lang="en-US" sz="2400" b="0" i="1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到玻璃板的距离/cm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蜡烛</a:t>
                      </a:r>
                      <a:r>
                        <a:rPr lang="en-US" sz="2400" b="0" i="1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的像到玻璃板的距离/cm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en-US" altLang="en-US" sz="2400" b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038783" y="5812790"/>
            <a:ext cx="92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62558" y="5265420"/>
            <a:ext cx="1217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9443" y="2381250"/>
            <a:ext cx="105346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(3)像与物的连线与镜面垂直．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(4)若用光屏代替蜡烛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，在玻璃板后面观察光屏，________(选填“能”或“不能”)观察到蜡烛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的像，说明平面镜所成的像是________像(选填“实”或“虚”).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93623" y="3578860"/>
            <a:ext cx="710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12698" y="3049270"/>
            <a:ext cx="91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inIdea"/>
          <p:cNvSpPr/>
          <p:nvPr/>
        </p:nvSpPr>
        <p:spPr>
          <a:xfrm>
            <a:off x="5403533" y="2804795"/>
            <a:ext cx="1273175" cy="897255"/>
          </a:xfrm>
          <a:custGeom>
            <a:avLst/>
            <a:gdLst>
              <a:gd name="rtl" fmla="*/ 195360 w 1053360"/>
              <a:gd name="rtt" fmla="*/ 114840 h 475200"/>
              <a:gd name="rtr" fmla="*/ 855360 w 1053360"/>
              <a:gd name="rtb" fmla="*/ 372240 h 475200"/>
            </a:gdLst>
            <a:ahLst/>
            <a:cxnLst/>
            <a:rect l="rtl" t="rtt" r="rtr" b="rtb"/>
            <a:pathLst>
              <a:path w="1053360" h="475200">
                <a:moveTo>
                  <a:pt x="237600" y="0"/>
                </a:moveTo>
                <a:lnTo>
                  <a:pt x="815760" y="0"/>
                </a:lnTo>
                <a:cubicBezTo>
                  <a:pt x="946986" y="0"/>
                  <a:pt x="1053360" y="106374"/>
                  <a:pt x="1053360" y="237600"/>
                </a:cubicBezTo>
                <a:cubicBezTo>
                  <a:pt x="1053360" y="368826"/>
                  <a:pt x="946986" y="475200"/>
                  <a:pt x="815760" y="475200"/>
                </a:cubicBezTo>
                <a:lnTo>
                  <a:pt x="237600" y="475200"/>
                </a:lnTo>
                <a:cubicBezTo>
                  <a:pt x="106374" y="475200"/>
                  <a:pt x="0" y="368826"/>
                  <a:pt x="0" y="237600"/>
                </a:cubicBezTo>
                <a:cubicBezTo>
                  <a:pt x="0" y="106374"/>
                  <a:pt x="106374" y="0"/>
                  <a:pt x="237600" y="0"/>
                </a:cubicBezTo>
                <a:close/>
              </a:path>
            </a:pathLst>
          </a:custGeom>
          <a:solidFill>
            <a:srgbClr val="FFFFFF"/>
          </a:solidFill>
          <a:ln w="26400" cap="flat">
            <a:solidFill>
              <a:srgbClr val="96E54E"/>
            </a:solidFill>
            <a:round/>
          </a:ln>
        </p:spPr>
        <p:txBody>
          <a:bodyPr wrap="non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454545"/>
                </a:solidFill>
                <a:latin typeface="+mn-ea"/>
              </a:rPr>
              <a:t>光现象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77038" y="3943350"/>
            <a:ext cx="2078355" cy="975360"/>
            <a:chOff x="10558" y="7001"/>
            <a:chExt cx="3273" cy="1536"/>
          </a:xfrm>
        </p:grpSpPr>
        <p:sp>
          <p:nvSpPr>
            <p:cNvPr id="105" name="MMConnector"/>
            <p:cNvSpPr/>
            <p:nvPr/>
          </p:nvSpPr>
          <p:spPr>
            <a:xfrm>
              <a:off x="10558" y="7001"/>
              <a:ext cx="1476" cy="1417"/>
            </a:xfrm>
            <a:custGeom>
              <a:avLst/>
              <a:gdLst/>
              <a:ahLst/>
              <a:cxnLst/>
              <a:rect l="0" t="0" r="0" b="0"/>
              <a:pathLst>
                <a:path w="775541" h="519563">
                  <a:moveTo>
                    <a:pt x="-150548" y="-187199"/>
                  </a:moveTo>
                  <a:cubicBezTo>
                    <a:pt x="-162752" y="-198499"/>
                    <a:pt x="-178290" y="-197536"/>
                    <a:pt x="-186624" y="-187946"/>
                  </a:cubicBezTo>
                  <a:cubicBezTo>
                    <a:pt x="-194958" y="-178356"/>
                    <a:pt x="-193511" y="-163116"/>
                    <a:pt x="-180853" y="-152327"/>
                  </a:cubicBezTo>
                  <a:cubicBezTo>
                    <a:pt x="-169344" y="-142518"/>
                    <a:pt x="-157834" y="-132708"/>
                    <a:pt x="-146503" y="-122631"/>
                  </a:cubicBezTo>
                  <a:cubicBezTo>
                    <a:pt x="-135171" y="-112553"/>
                    <a:pt x="-124018" y="-102208"/>
                    <a:pt x="-112955" y="-91729"/>
                  </a:cubicBezTo>
                  <a:cubicBezTo>
                    <a:pt x="-101893" y="-81250"/>
                    <a:pt x="-90923" y="-70636"/>
                    <a:pt x="-80024" y="-59909"/>
                  </a:cubicBezTo>
                  <a:cubicBezTo>
                    <a:pt x="-69126" y="-49182"/>
                    <a:pt x="-58299" y="-38342"/>
                    <a:pt x="-47506" y="-27436"/>
                  </a:cubicBezTo>
                  <a:cubicBezTo>
                    <a:pt x="-36712" y="-16529"/>
                    <a:pt x="-25951" y="-5557"/>
                    <a:pt x="-15187" y="5442"/>
                  </a:cubicBezTo>
                  <a:cubicBezTo>
                    <a:pt x="-4423" y="16442"/>
                    <a:pt x="6344" y="27470"/>
                    <a:pt x="17152" y="38485"/>
                  </a:cubicBezTo>
                  <a:cubicBezTo>
                    <a:pt x="27959" y="49500"/>
                    <a:pt x="38808" y="60503"/>
                    <a:pt x="49736" y="71453"/>
                  </a:cubicBezTo>
                  <a:cubicBezTo>
                    <a:pt x="60663" y="82403"/>
                    <a:pt x="71669" y="93300"/>
                    <a:pt x="82793" y="104101"/>
                  </a:cubicBezTo>
                  <a:cubicBezTo>
                    <a:pt x="93916" y="114901"/>
                    <a:pt x="105157" y="125605"/>
                    <a:pt x="116551" y="136165"/>
                  </a:cubicBezTo>
                  <a:cubicBezTo>
                    <a:pt x="127946" y="146724"/>
                    <a:pt x="139496" y="157139"/>
                    <a:pt x="151235" y="167357"/>
                  </a:cubicBezTo>
                  <a:cubicBezTo>
                    <a:pt x="162975" y="177574"/>
                    <a:pt x="174905" y="187594"/>
                    <a:pt x="187056" y="197356"/>
                  </a:cubicBezTo>
                  <a:cubicBezTo>
                    <a:pt x="199207" y="207118"/>
                    <a:pt x="211581" y="216623"/>
                    <a:pt x="224200" y="225805"/>
                  </a:cubicBezTo>
                  <a:cubicBezTo>
                    <a:pt x="236820" y="234986"/>
                    <a:pt x="249687" y="243845"/>
                    <a:pt x="262814" y="252309"/>
                  </a:cubicBezTo>
                  <a:cubicBezTo>
                    <a:pt x="275942" y="260774"/>
                    <a:pt x="289331" y="268845"/>
                    <a:pt x="302981" y="276450"/>
                  </a:cubicBezTo>
                  <a:cubicBezTo>
                    <a:pt x="316631" y="284056"/>
                    <a:pt x="330541" y="291196"/>
                    <a:pt x="344699" y="297806"/>
                  </a:cubicBezTo>
                  <a:cubicBezTo>
                    <a:pt x="358857" y="304416"/>
                    <a:pt x="373262" y="310495"/>
                    <a:pt x="387870" y="315990"/>
                  </a:cubicBezTo>
                  <a:cubicBezTo>
                    <a:pt x="402477" y="321485"/>
                    <a:pt x="417286" y="326396"/>
                    <a:pt x="432295" y="330694"/>
                  </a:cubicBezTo>
                  <a:cubicBezTo>
                    <a:pt x="447304" y="334991"/>
                    <a:pt x="462512" y="338674"/>
                    <a:pt x="477699" y="341726"/>
                  </a:cubicBezTo>
                  <a:cubicBezTo>
                    <a:pt x="492886" y="344778"/>
                    <a:pt x="508052" y="347199"/>
                    <a:pt x="523763" y="349036"/>
                  </a:cubicBezTo>
                  <a:cubicBezTo>
                    <a:pt x="539474" y="350872"/>
                    <a:pt x="555731" y="352125"/>
                    <a:pt x="570168" y="352705"/>
                  </a:cubicBezTo>
                  <a:cubicBezTo>
                    <a:pt x="584605" y="353285"/>
                    <a:pt x="597222" y="353193"/>
                    <a:pt x="609840" y="353100"/>
                  </a:cubicBezTo>
                  <a:cubicBezTo>
                    <a:pt x="612216" y="353083"/>
                    <a:pt x="613800" y="351615"/>
                    <a:pt x="613800" y="349800"/>
                  </a:cubicBezTo>
                  <a:cubicBezTo>
                    <a:pt x="613800" y="347985"/>
                    <a:pt x="612215" y="346580"/>
                    <a:pt x="609840" y="346500"/>
                  </a:cubicBezTo>
                  <a:cubicBezTo>
                    <a:pt x="597363" y="346078"/>
                    <a:pt x="584885" y="345656"/>
                    <a:pt x="570672" y="344499"/>
                  </a:cubicBezTo>
                  <a:cubicBezTo>
                    <a:pt x="556459" y="343342"/>
                    <a:pt x="540511" y="341450"/>
                    <a:pt x="525154" y="339011"/>
                  </a:cubicBezTo>
                  <a:cubicBezTo>
                    <a:pt x="509797" y="336573"/>
                    <a:pt x="495032" y="333588"/>
                    <a:pt x="480298" y="329991"/>
                  </a:cubicBezTo>
                  <a:cubicBezTo>
                    <a:pt x="465564" y="326395"/>
                    <a:pt x="450861" y="322186"/>
                    <a:pt x="436401" y="317395"/>
                  </a:cubicBezTo>
                  <a:cubicBezTo>
                    <a:pt x="421940" y="312603"/>
                    <a:pt x="407721" y="307229"/>
                    <a:pt x="393736" y="301301"/>
                  </a:cubicBezTo>
                  <a:cubicBezTo>
                    <a:pt x="379751" y="295373"/>
                    <a:pt x="366001" y="288892"/>
                    <a:pt x="352518" y="281909"/>
                  </a:cubicBezTo>
                  <a:cubicBezTo>
                    <a:pt x="339034" y="274925"/>
                    <a:pt x="325819" y="267440"/>
                    <a:pt x="312873" y="259512"/>
                  </a:cubicBezTo>
                  <a:cubicBezTo>
                    <a:pt x="299927" y="251585"/>
                    <a:pt x="287251" y="243215"/>
                    <a:pt x="274837" y="234468"/>
                  </a:cubicBezTo>
                  <a:cubicBezTo>
                    <a:pt x="262422" y="225721"/>
                    <a:pt x="250269" y="216596"/>
                    <a:pt x="238356" y="207156"/>
                  </a:cubicBezTo>
                  <a:cubicBezTo>
                    <a:pt x="226443" y="197716"/>
                    <a:pt x="214769" y="187961"/>
                    <a:pt x="203306" y="177949"/>
                  </a:cubicBezTo>
                  <a:cubicBezTo>
                    <a:pt x="191843" y="167938"/>
                    <a:pt x="180591" y="157670"/>
                    <a:pt x="169513" y="147199"/>
                  </a:cubicBezTo>
                  <a:cubicBezTo>
                    <a:pt x="158436" y="136727"/>
                    <a:pt x="147534" y="126052"/>
                    <a:pt x="136768" y="115221"/>
                  </a:cubicBezTo>
                  <a:cubicBezTo>
                    <a:pt x="126003" y="104389"/>
                    <a:pt x="115375" y="93401"/>
                    <a:pt x="104843" y="82299"/>
                  </a:cubicBezTo>
                  <a:cubicBezTo>
                    <a:pt x="94312" y="71198"/>
                    <a:pt x="83878" y="59981"/>
                    <a:pt x="73499" y="48690"/>
                  </a:cubicBezTo>
                  <a:cubicBezTo>
                    <a:pt x="63121" y="37398"/>
                    <a:pt x="52798" y="26030"/>
                    <a:pt x="42491" y="14623"/>
                  </a:cubicBezTo>
                  <a:cubicBezTo>
                    <a:pt x="32183" y="3215"/>
                    <a:pt x="21890" y="-8232"/>
                    <a:pt x="11570" y="-19684"/>
                  </a:cubicBezTo>
                  <a:cubicBezTo>
                    <a:pt x="1249" y="-31136"/>
                    <a:pt x="-9099" y="-42593"/>
                    <a:pt x="-19514" y="-54021"/>
                  </a:cubicBezTo>
                  <a:cubicBezTo>
                    <a:pt x="-29930" y="-65449"/>
                    <a:pt x="-40414" y="-76847"/>
                    <a:pt x="-51015" y="-88175"/>
                  </a:cubicBezTo>
                  <a:cubicBezTo>
                    <a:pt x="-61615" y="-99503"/>
                    <a:pt x="-72332" y="-110759"/>
                    <a:pt x="-83185" y="-121923"/>
                  </a:cubicBezTo>
                  <a:cubicBezTo>
                    <a:pt x="-94039" y="-133087"/>
                    <a:pt x="-105030" y="-144158"/>
                    <a:pt x="-116281" y="-155022"/>
                  </a:cubicBezTo>
                  <a:cubicBezTo>
                    <a:pt x="-127531" y="-165886"/>
                    <a:pt x="-139039" y="-176543"/>
                    <a:pt x="-150548" y="-187199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1720" y="7456"/>
              <a:ext cx="2111" cy="1081"/>
            </a:xfrm>
            <a:custGeom>
              <a:avLst/>
              <a:gdLst>
                <a:gd name="rtl" fmla="*/ 117480 w 1108800"/>
                <a:gd name="rtt" fmla="*/ 62040 h 363000"/>
                <a:gd name="rtr" fmla="*/ 988680 w 1108800"/>
                <a:gd name="rtb" fmla="*/ 312840 h 363000"/>
              </a:gdLst>
              <a:ahLst/>
              <a:cxnLst/>
              <a:rect l="rtl" t="rtt" r="rtr" b="rtb"/>
              <a:pathLst>
                <a:path w="1108800" h="363000">
                  <a:moveTo>
                    <a:pt x="26400" y="0"/>
                  </a:moveTo>
                  <a:lnTo>
                    <a:pt x="1082400" y="0"/>
                  </a:lnTo>
                  <a:cubicBezTo>
                    <a:pt x="1096973" y="0"/>
                    <a:pt x="1108800" y="11827"/>
                    <a:pt x="1108800" y="26400"/>
                  </a:cubicBezTo>
                  <a:lnTo>
                    <a:pt x="1108800" y="336600"/>
                  </a:lnTo>
                  <a:cubicBezTo>
                    <a:pt x="1108800" y="351173"/>
                    <a:pt x="1096973" y="363000"/>
                    <a:pt x="10824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2" action="ppaction://hlinksldjump"/>
                </a:rPr>
                <a:t>光的色散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88348" y="4435475"/>
            <a:ext cx="3006725" cy="1943735"/>
            <a:chOff x="5066" y="7084"/>
            <a:chExt cx="4735" cy="3061"/>
          </a:xfrm>
        </p:grpSpPr>
        <p:sp>
          <p:nvSpPr>
            <p:cNvPr id="111" name="MMConnector"/>
            <p:cNvSpPr/>
            <p:nvPr/>
          </p:nvSpPr>
          <p:spPr>
            <a:xfrm>
              <a:off x="8237" y="7084"/>
              <a:ext cx="1564" cy="3061"/>
            </a:xfrm>
            <a:custGeom>
              <a:avLst/>
              <a:gdLst/>
              <a:ahLst/>
              <a:cxnLst/>
              <a:rect l="0" t="0" r="0" b="0"/>
              <a:pathLst>
                <a:path w="821925" h="835577">
                  <a:moveTo>
                    <a:pt x="230067" y="-297614"/>
                  </a:moveTo>
                  <a:cubicBezTo>
                    <a:pt x="240539" y="-310535"/>
                    <a:pt x="239376" y="-325717"/>
                    <a:pt x="229486" y="-333693"/>
                  </a:cubicBezTo>
                  <a:cubicBezTo>
                    <a:pt x="219596" y="-341668"/>
                    <a:pt x="204154" y="-339867"/>
                    <a:pt x="194103" y="-326616"/>
                  </a:cubicBezTo>
                  <a:cubicBezTo>
                    <a:pt x="184584" y="-314064"/>
                    <a:pt x="175064" y="-301513"/>
                    <a:pt x="165908" y="-288755"/>
                  </a:cubicBezTo>
                  <a:cubicBezTo>
                    <a:pt x="156751" y="-275998"/>
                    <a:pt x="147959" y="-263034"/>
                    <a:pt x="139370" y="-249972"/>
                  </a:cubicBezTo>
                  <a:cubicBezTo>
                    <a:pt x="130780" y="-236910"/>
                    <a:pt x="122393" y="-223750"/>
                    <a:pt x="114194" y="-210505"/>
                  </a:cubicBezTo>
                  <a:cubicBezTo>
                    <a:pt x="105994" y="-197260"/>
                    <a:pt x="97982" y="-183930"/>
                    <a:pt x="90107" y="-170545"/>
                  </a:cubicBezTo>
                  <a:cubicBezTo>
                    <a:pt x="82231" y="-157160"/>
                    <a:pt x="74494" y="-143719"/>
                    <a:pt x="66856" y="-130244"/>
                  </a:cubicBezTo>
                  <a:cubicBezTo>
                    <a:pt x="59219" y="-116769"/>
                    <a:pt x="51683" y="-103258"/>
                    <a:pt x="44210" y="-89731"/>
                  </a:cubicBezTo>
                  <a:cubicBezTo>
                    <a:pt x="36738" y="-76205"/>
                    <a:pt x="29330" y="-62662"/>
                    <a:pt x="21951" y="-49119"/>
                  </a:cubicBezTo>
                  <a:cubicBezTo>
                    <a:pt x="14573" y="-35577"/>
                    <a:pt x="7224" y="-22035"/>
                    <a:pt x="-127" y="-8510"/>
                  </a:cubicBezTo>
                  <a:cubicBezTo>
                    <a:pt x="-7479" y="5014"/>
                    <a:pt x="-14834" y="18522"/>
                    <a:pt x="-22225" y="31996"/>
                  </a:cubicBezTo>
                  <a:cubicBezTo>
                    <a:pt x="-29615" y="45470"/>
                    <a:pt x="-37042" y="58910"/>
                    <a:pt x="-44538" y="72298"/>
                  </a:cubicBezTo>
                  <a:cubicBezTo>
                    <a:pt x="-52033" y="85687"/>
                    <a:pt x="-59597" y="99024"/>
                    <a:pt x="-67264" y="112289"/>
                  </a:cubicBezTo>
                  <a:cubicBezTo>
                    <a:pt x="-74930" y="125553"/>
                    <a:pt x="-82698" y="138747"/>
                    <a:pt x="-90604" y="151845"/>
                  </a:cubicBezTo>
                  <a:cubicBezTo>
                    <a:pt x="-98509" y="164943"/>
                    <a:pt x="-106551" y="177947"/>
                    <a:pt x="-114766" y="190828"/>
                  </a:cubicBezTo>
                  <a:cubicBezTo>
                    <a:pt x="-122981" y="203709"/>
                    <a:pt x="-131369" y="216468"/>
                    <a:pt x="-139967" y="229071"/>
                  </a:cubicBezTo>
                  <a:cubicBezTo>
                    <a:pt x="-148564" y="241675"/>
                    <a:pt x="-157372" y="254123"/>
                    <a:pt x="-166429" y="266375"/>
                  </a:cubicBezTo>
                  <a:cubicBezTo>
                    <a:pt x="-175486" y="278628"/>
                    <a:pt x="-184791" y="290685"/>
                    <a:pt x="-194383" y="302498"/>
                  </a:cubicBezTo>
                  <a:cubicBezTo>
                    <a:pt x="-203975" y="314311"/>
                    <a:pt x="-213853" y="325880"/>
                    <a:pt x="-224055" y="337147"/>
                  </a:cubicBezTo>
                  <a:cubicBezTo>
                    <a:pt x="-234256" y="348413"/>
                    <a:pt x="-244780" y="359378"/>
                    <a:pt x="-255657" y="369972"/>
                  </a:cubicBezTo>
                  <a:cubicBezTo>
                    <a:pt x="-266534" y="380566"/>
                    <a:pt x="-277764" y="390789"/>
                    <a:pt x="-289366" y="400567"/>
                  </a:cubicBezTo>
                  <a:cubicBezTo>
                    <a:pt x="-300969" y="410345"/>
                    <a:pt x="-312944" y="419676"/>
                    <a:pt x="-325294" y="428483"/>
                  </a:cubicBezTo>
                  <a:cubicBezTo>
                    <a:pt x="-337643" y="437289"/>
                    <a:pt x="-350367" y="445571"/>
                    <a:pt x="-363455" y="453253"/>
                  </a:cubicBezTo>
                  <a:cubicBezTo>
                    <a:pt x="-376542" y="460936"/>
                    <a:pt x="-389994" y="468019"/>
                    <a:pt x="-403740" y="474445"/>
                  </a:cubicBezTo>
                  <a:cubicBezTo>
                    <a:pt x="-417487" y="480871"/>
                    <a:pt x="-431530" y="486638"/>
                    <a:pt x="-445913" y="491717"/>
                  </a:cubicBezTo>
                  <a:cubicBezTo>
                    <a:pt x="-460296" y="496797"/>
                    <a:pt x="-475021" y="501189"/>
                    <a:pt x="-489625" y="504876"/>
                  </a:cubicBezTo>
                  <a:cubicBezTo>
                    <a:pt x="-504229" y="508562"/>
                    <a:pt x="-518711" y="511542"/>
                    <a:pt x="-534467" y="513896"/>
                  </a:cubicBezTo>
                  <a:cubicBezTo>
                    <a:pt x="-550224" y="516251"/>
                    <a:pt x="-567254" y="517980"/>
                    <a:pt x="-580028" y="518920"/>
                  </a:cubicBezTo>
                  <a:cubicBezTo>
                    <a:pt x="-592803" y="519860"/>
                    <a:pt x="-601321" y="520011"/>
                    <a:pt x="-609840" y="520163"/>
                  </a:cubicBezTo>
                  <a:cubicBezTo>
                    <a:pt x="-612216" y="520205"/>
                    <a:pt x="-613800" y="521647"/>
                    <a:pt x="-613800" y="523463"/>
                  </a:cubicBezTo>
                  <a:cubicBezTo>
                    <a:pt x="-613800" y="525278"/>
                    <a:pt x="-612216" y="526728"/>
                    <a:pt x="-609840" y="526763"/>
                  </a:cubicBezTo>
                  <a:cubicBezTo>
                    <a:pt x="-601226" y="526887"/>
                    <a:pt x="-592613" y="527012"/>
                    <a:pt x="-579639" y="526475"/>
                  </a:cubicBezTo>
                  <a:cubicBezTo>
                    <a:pt x="-566664" y="525939"/>
                    <a:pt x="-549330" y="524742"/>
                    <a:pt x="-533232" y="522863"/>
                  </a:cubicBezTo>
                  <a:cubicBezTo>
                    <a:pt x="-517134" y="520984"/>
                    <a:pt x="-502273" y="518423"/>
                    <a:pt x="-487237" y="515139"/>
                  </a:cubicBezTo>
                  <a:cubicBezTo>
                    <a:pt x="-472202" y="511855"/>
                    <a:pt x="-456992" y="507847"/>
                    <a:pt x="-442084" y="503115"/>
                  </a:cubicBezTo>
                  <a:cubicBezTo>
                    <a:pt x="-427175" y="498383"/>
                    <a:pt x="-412567" y="492927"/>
                    <a:pt x="-398224" y="486777"/>
                  </a:cubicBezTo>
                  <a:cubicBezTo>
                    <a:pt x="-383882" y="480627"/>
                    <a:pt x="-369804" y="473783"/>
                    <a:pt x="-356074" y="466306"/>
                  </a:cubicBezTo>
                  <a:cubicBezTo>
                    <a:pt x="-342344" y="458830"/>
                    <a:pt x="-328960" y="450720"/>
                    <a:pt x="-315946" y="442056"/>
                  </a:cubicBezTo>
                  <a:cubicBezTo>
                    <a:pt x="-302931" y="433393"/>
                    <a:pt x="-290284" y="424177"/>
                    <a:pt x="-278014" y="414493"/>
                  </a:cubicBezTo>
                  <a:cubicBezTo>
                    <a:pt x="-265743" y="404810"/>
                    <a:pt x="-253848" y="394660"/>
                    <a:pt x="-242313" y="384127"/>
                  </a:cubicBezTo>
                  <a:cubicBezTo>
                    <a:pt x="-230779" y="373593"/>
                    <a:pt x="-219605" y="362677"/>
                    <a:pt x="-208764" y="351452"/>
                  </a:cubicBezTo>
                  <a:cubicBezTo>
                    <a:pt x="-197923" y="340227"/>
                    <a:pt x="-187416" y="328693"/>
                    <a:pt x="-177206" y="316915"/>
                  </a:cubicBezTo>
                  <a:cubicBezTo>
                    <a:pt x="-166997" y="305137"/>
                    <a:pt x="-157086" y="293114"/>
                    <a:pt x="-147434" y="280899"/>
                  </a:cubicBezTo>
                  <a:cubicBezTo>
                    <a:pt x="-137783" y="268684"/>
                    <a:pt x="-128392" y="256277"/>
                    <a:pt x="-119222" y="243722"/>
                  </a:cubicBezTo>
                  <a:cubicBezTo>
                    <a:pt x="-110052" y="231167"/>
                    <a:pt x="-101103" y="218464"/>
                    <a:pt x="-92338" y="205648"/>
                  </a:cubicBezTo>
                  <a:cubicBezTo>
                    <a:pt x="-83573" y="192833"/>
                    <a:pt x="-74991" y="179905"/>
                    <a:pt x="-66556" y="166895"/>
                  </a:cubicBezTo>
                  <a:cubicBezTo>
                    <a:pt x="-58122" y="153885"/>
                    <a:pt x="-49835" y="140792"/>
                    <a:pt x="-41660" y="127643"/>
                  </a:cubicBezTo>
                  <a:cubicBezTo>
                    <a:pt x="-33486" y="114494"/>
                    <a:pt x="-25424" y="101288"/>
                    <a:pt x="-17442" y="88048"/>
                  </a:cubicBezTo>
                  <a:cubicBezTo>
                    <a:pt x="-9459" y="74808"/>
                    <a:pt x="-1557" y="61533"/>
                    <a:pt x="6298" y="48245"/>
                  </a:cubicBezTo>
                  <a:cubicBezTo>
                    <a:pt x="14153" y="34957"/>
                    <a:pt x="21961" y="21655"/>
                    <a:pt x="29752" y="8359"/>
                  </a:cubicBezTo>
                  <a:cubicBezTo>
                    <a:pt x="37543" y="-4936"/>
                    <a:pt x="45318" y="-18226"/>
                    <a:pt x="53108" y="-31490"/>
                  </a:cubicBezTo>
                  <a:cubicBezTo>
                    <a:pt x="60897" y="-44753"/>
                    <a:pt x="68702" y="-57991"/>
                    <a:pt x="76553" y="-71182"/>
                  </a:cubicBezTo>
                  <a:cubicBezTo>
                    <a:pt x="84404" y="-84373"/>
                    <a:pt x="92301" y="-97517"/>
                    <a:pt x="100277" y="-110591"/>
                  </a:cubicBezTo>
                  <a:cubicBezTo>
                    <a:pt x="108252" y="-123665"/>
                    <a:pt x="116307" y="-136669"/>
                    <a:pt x="124472" y="-149578"/>
                  </a:cubicBezTo>
                  <a:cubicBezTo>
                    <a:pt x="132637" y="-162487"/>
                    <a:pt x="140912" y="-175301"/>
                    <a:pt x="149338" y="-187982"/>
                  </a:cubicBezTo>
                  <a:cubicBezTo>
                    <a:pt x="157764" y="-200663"/>
                    <a:pt x="166341" y="-213212"/>
                    <a:pt x="175082" y="-225615"/>
                  </a:cubicBezTo>
                  <a:cubicBezTo>
                    <a:pt x="183823" y="-238018"/>
                    <a:pt x="192728" y="-250275"/>
                    <a:pt x="201919" y="-262250"/>
                  </a:cubicBezTo>
                  <a:cubicBezTo>
                    <a:pt x="211110" y="-274226"/>
                    <a:pt x="220588" y="-285920"/>
                    <a:pt x="230067" y="-297614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  <p:sp>
          <p:nvSpPr>
            <p:cNvPr id="110" name="MainTopic"/>
            <p:cNvSpPr/>
            <p:nvPr/>
          </p:nvSpPr>
          <p:spPr>
            <a:xfrm>
              <a:off x="5066" y="8490"/>
              <a:ext cx="2011" cy="1081"/>
            </a:xfrm>
            <a:custGeom>
              <a:avLst/>
              <a:gdLst>
                <a:gd name="rtl" fmla="*/ 117480 w 1953600"/>
                <a:gd name="rtt" fmla="*/ 62040 h 363000"/>
                <a:gd name="rtr" fmla="*/ 1833480 w 1953600"/>
                <a:gd name="rtb" fmla="*/ 312840 h 363000"/>
              </a:gdLst>
              <a:ahLst/>
              <a:cxnLst/>
              <a:rect l="rtl" t="rtt" r="rtr" b="rtb"/>
              <a:pathLst>
                <a:path w="1953600" h="363000">
                  <a:moveTo>
                    <a:pt x="26400" y="0"/>
                  </a:moveTo>
                  <a:lnTo>
                    <a:pt x="1927200" y="0"/>
                  </a:lnTo>
                  <a:cubicBezTo>
                    <a:pt x="1941773" y="0"/>
                    <a:pt x="1953600" y="11827"/>
                    <a:pt x="1953600" y="26400"/>
                  </a:cubicBezTo>
                  <a:lnTo>
                    <a:pt x="1953600" y="336600"/>
                  </a:lnTo>
                  <a:cubicBezTo>
                    <a:pt x="1953600" y="351173"/>
                    <a:pt x="1941773" y="363000"/>
                    <a:pt x="19272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光的折射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88983" y="3487420"/>
            <a:ext cx="2717165" cy="697230"/>
            <a:chOff x="5065" y="6961"/>
            <a:chExt cx="4279" cy="1098"/>
          </a:xfrm>
        </p:grpSpPr>
        <p:sp>
          <p:nvSpPr>
            <p:cNvPr id="113" name="MMConnector"/>
            <p:cNvSpPr/>
            <p:nvPr/>
          </p:nvSpPr>
          <p:spPr>
            <a:xfrm>
              <a:off x="8097" y="6961"/>
              <a:ext cx="1247" cy="907"/>
            </a:xfrm>
            <a:custGeom>
              <a:avLst/>
              <a:gdLst/>
              <a:ahLst/>
              <a:cxnLst/>
              <a:rect l="0" t="0" r="0" b="0"/>
              <a:pathLst>
                <a:path w="750107" h="384196">
                  <a:moveTo>
                    <a:pt x="153178" y="-95679"/>
                  </a:moveTo>
                  <a:cubicBezTo>
                    <a:pt x="167099" y="-104780"/>
                    <a:pt x="170354" y="-119792"/>
                    <a:pt x="163253" y="-130327"/>
                  </a:cubicBezTo>
                  <a:cubicBezTo>
                    <a:pt x="156152" y="-140863"/>
                    <a:pt x="140843" y="-143721"/>
                    <a:pt x="127356" y="-133989"/>
                  </a:cubicBezTo>
                  <a:cubicBezTo>
                    <a:pt x="114678" y="-124841"/>
                    <a:pt x="102001" y="-115694"/>
                    <a:pt x="89512" y="-106358"/>
                  </a:cubicBezTo>
                  <a:cubicBezTo>
                    <a:pt x="77024" y="-97022"/>
                    <a:pt x="64725" y="-87498"/>
                    <a:pt x="52522" y="-77895"/>
                  </a:cubicBezTo>
                  <a:cubicBezTo>
                    <a:pt x="40319" y="-68293"/>
                    <a:pt x="28212" y="-58613"/>
                    <a:pt x="16181" y="-48882"/>
                  </a:cubicBezTo>
                  <a:cubicBezTo>
                    <a:pt x="4149" y="-39150"/>
                    <a:pt x="-7807" y="-29369"/>
                    <a:pt x="-19729" y="-19584"/>
                  </a:cubicBezTo>
                  <a:cubicBezTo>
                    <a:pt x="-31652" y="-9799"/>
                    <a:pt x="-43541" y="-12"/>
                    <a:pt x="-55434" y="9737"/>
                  </a:cubicBezTo>
                  <a:cubicBezTo>
                    <a:pt x="-67328" y="19486"/>
                    <a:pt x="-79225" y="29195"/>
                    <a:pt x="-91165" y="38821"/>
                  </a:cubicBezTo>
                  <a:cubicBezTo>
                    <a:pt x="-103105" y="48448"/>
                    <a:pt x="-115088" y="57990"/>
                    <a:pt x="-127150" y="67404"/>
                  </a:cubicBezTo>
                  <a:cubicBezTo>
                    <a:pt x="-139213" y="76817"/>
                    <a:pt x="-151355" y="86102"/>
                    <a:pt x="-163612" y="95208"/>
                  </a:cubicBezTo>
                  <a:cubicBezTo>
                    <a:pt x="-175868" y="104314"/>
                    <a:pt x="-188239" y="113243"/>
                    <a:pt x="-200757" y="121942"/>
                  </a:cubicBezTo>
                  <a:cubicBezTo>
                    <a:pt x="-213274" y="130641"/>
                    <a:pt x="-225937" y="139110"/>
                    <a:pt x="-238772" y="147296"/>
                  </a:cubicBezTo>
                  <a:cubicBezTo>
                    <a:pt x="-251607" y="155481"/>
                    <a:pt x="-264613" y="163383"/>
                    <a:pt x="-277810" y="170945"/>
                  </a:cubicBezTo>
                  <a:cubicBezTo>
                    <a:pt x="-291007" y="178507"/>
                    <a:pt x="-304394" y="185730"/>
                    <a:pt x="-317978" y="192559"/>
                  </a:cubicBezTo>
                  <a:cubicBezTo>
                    <a:pt x="-331561" y="199388"/>
                    <a:pt x="-345341" y="205823"/>
                    <a:pt x="-359322" y="211815"/>
                  </a:cubicBezTo>
                  <a:cubicBezTo>
                    <a:pt x="-373303" y="217807"/>
                    <a:pt x="-387485" y="223356"/>
                    <a:pt x="-401823" y="228421"/>
                  </a:cubicBezTo>
                  <a:cubicBezTo>
                    <a:pt x="-416161" y="233485"/>
                    <a:pt x="-430655" y="238065"/>
                    <a:pt x="-445389" y="242137"/>
                  </a:cubicBezTo>
                  <a:cubicBezTo>
                    <a:pt x="-460123" y="246209"/>
                    <a:pt x="-475097" y="249774"/>
                    <a:pt x="-489866" y="252804"/>
                  </a:cubicBezTo>
                  <a:cubicBezTo>
                    <a:pt x="-504635" y="255833"/>
                    <a:pt x="-519200" y="258327"/>
                    <a:pt x="-535057" y="260351"/>
                  </a:cubicBezTo>
                  <a:cubicBezTo>
                    <a:pt x="-550914" y="262374"/>
                    <a:pt x="-568063" y="263927"/>
                    <a:pt x="-580742" y="264801"/>
                  </a:cubicBezTo>
                  <a:cubicBezTo>
                    <a:pt x="-593421" y="265675"/>
                    <a:pt x="-601631" y="265869"/>
                    <a:pt x="-609840" y="266063"/>
                  </a:cubicBezTo>
                  <a:cubicBezTo>
                    <a:pt x="-612215" y="266119"/>
                    <a:pt x="-613800" y="267548"/>
                    <a:pt x="-613800" y="269363"/>
                  </a:cubicBezTo>
                  <a:cubicBezTo>
                    <a:pt x="-613800" y="271178"/>
                    <a:pt x="-612215" y="272609"/>
                    <a:pt x="-609840" y="272663"/>
                  </a:cubicBezTo>
                  <a:cubicBezTo>
                    <a:pt x="-601556" y="272848"/>
                    <a:pt x="-593272" y="273034"/>
                    <a:pt x="-580419" y="272741"/>
                  </a:cubicBezTo>
                  <a:cubicBezTo>
                    <a:pt x="-567566" y="272448"/>
                    <a:pt x="-550143" y="271676"/>
                    <a:pt x="-533974" y="270364"/>
                  </a:cubicBezTo>
                  <a:cubicBezTo>
                    <a:pt x="-517805" y="269052"/>
                    <a:pt x="-502890" y="267200"/>
                    <a:pt x="-487717" y="264810"/>
                  </a:cubicBezTo>
                  <a:cubicBezTo>
                    <a:pt x="-472545" y="262419"/>
                    <a:pt x="-457116" y="259488"/>
                    <a:pt x="-441885" y="256024"/>
                  </a:cubicBezTo>
                  <a:cubicBezTo>
                    <a:pt x="-426654" y="252559"/>
                    <a:pt x="-411622" y="248560"/>
                    <a:pt x="-396712" y="244053"/>
                  </a:cubicBezTo>
                  <a:cubicBezTo>
                    <a:pt x="-381802" y="239547"/>
                    <a:pt x="-367014" y="234532"/>
                    <a:pt x="-352404" y="229051"/>
                  </a:cubicBezTo>
                  <a:cubicBezTo>
                    <a:pt x="-337794" y="223570"/>
                    <a:pt x="-323363" y="217623"/>
                    <a:pt x="-309115" y="211263"/>
                  </a:cubicBezTo>
                  <a:cubicBezTo>
                    <a:pt x="-294867" y="204903"/>
                    <a:pt x="-280803" y="198131"/>
                    <a:pt x="-266927" y="191006"/>
                  </a:cubicBezTo>
                  <a:cubicBezTo>
                    <a:pt x="-253051" y="183881"/>
                    <a:pt x="-239362" y="176404"/>
                    <a:pt x="-225850" y="168636"/>
                  </a:cubicBezTo>
                  <a:cubicBezTo>
                    <a:pt x="-212339" y="160869"/>
                    <a:pt x="-199004" y="152812"/>
                    <a:pt x="-185827" y="144526"/>
                  </a:cubicBezTo>
                  <a:cubicBezTo>
                    <a:pt x="-172651" y="136241"/>
                    <a:pt x="-159632" y="127727"/>
                    <a:pt x="-146746" y="119043"/>
                  </a:cubicBezTo>
                  <a:cubicBezTo>
                    <a:pt x="-133861" y="110359"/>
                    <a:pt x="-121107" y="101506"/>
                    <a:pt x="-108456" y="92537"/>
                  </a:cubicBezTo>
                  <a:cubicBezTo>
                    <a:pt x="-95805" y="83569"/>
                    <a:pt x="-83257" y="74486"/>
                    <a:pt x="-70779" y="65339"/>
                  </a:cubicBezTo>
                  <a:cubicBezTo>
                    <a:pt x="-58301" y="56193"/>
                    <a:pt x="-45893" y="46984"/>
                    <a:pt x="-33523" y="37762"/>
                  </a:cubicBezTo>
                  <a:cubicBezTo>
                    <a:pt x="-21152" y="28539"/>
                    <a:pt x="-8818" y="19303"/>
                    <a:pt x="3510" y="10101"/>
                  </a:cubicBezTo>
                  <a:cubicBezTo>
                    <a:pt x="15839" y="898"/>
                    <a:pt x="28162" y="-8272"/>
                    <a:pt x="40515" y="-17357"/>
                  </a:cubicBezTo>
                  <a:cubicBezTo>
                    <a:pt x="52868" y="-26442"/>
                    <a:pt x="65250" y="-35441"/>
                    <a:pt x="77681" y="-44328"/>
                  </a:cubicBezTo>
                  <a:cubicBezTo>
                    <a:pt x="90112" y="-53215"/>
                    <a:pt x="102592" y="-61991"/>
                    <a:pt x="115183" y="-70531"/>
                  </a:cubicBezTo>
                  <a:cubicBezTo>
                    <a:pt x="127775" y="-79070"/>
                    <a:pt x="140476" y="-87375"/>
                    <a:pt x="153178" y="-95679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  <p:sp>
          <p:nvSpPr>
            <p:cNvPr id="112" name="MainTopic"/>
            <p:cNvSpPr/>
            <p:nvPr/>
          </p:nvSpPr>
          <p:spPr>
            <a:xfrm>
              <a:off x="5065" y="6978"/>
              <a:ext cx="2011" cy="1081"/>
            </a:xfrm>
            <a:custGeom>
              <a:avLst/>
              <a:gdLst>
                <a:gd name="rtl" fmla="*/ 117480 w 2164800"/>
                <a:gd name="rtt" fmla="*/ 62040 h 363000"/>
                <a:gd name="rtr" fmla="*/ 2044680 w 2164800"/>
                <a:gd name="rtb" fmla="*/ 312840 h 363000"/>
              </a:gdLst>
              <a:ahLst/>
              <a:cxnLst/>
              <a:rect l="rtl" t="rtt" r="rtr" b="rtb"/>
              <a:pathLst>
                <a:path w="2164800" h="363000">
                  <a:moveTo>
                    <a:pt x="26400" y="0"/>
                  </a:moveTo>
                  <a:lnTo>
                    <a:pt x="2138400" y="0"/>
                  </a:lnTo>
                  <a:cubicBezTo>
                    <a:pt x="2152973" y="0"/>
                    <a:pt x="2164800" y="11827"/>
                    <a:pt x="2164800" y="26400"/>
                  </a:cubicBezTo>
                  <a:lnTo>
                    <a:pt x="2164800" y="336600"/>
                  </a:lnTo>
                  <a:cubicBezTo>
                    <a:pt x="2164800" y="351173"/>
                    <a:pt x="2152973" y="363000"/>
                    <a:pt x="21384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光的反射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17588" y="1183640"/>
            <a:ext cx="5234305" cy="2526030"/>
            <a:chOff x="1488" y="3107"/>
            <a:chExt cx="8243" cy="3978"/>
          </a:xfrm>
        </p:grpSpPr>
        <p:sp>
          <p:nvSpPr>
            <p:cNvPr id="116" name="MainTopic"/>
            <p:cNvSpPr/>
            <p:nvPr/>
          </p:nvSpPr>
          <p:spPr>
            <a:xfrm>
              <a:off x="1488" y="3107"/>
              <a:ext cx="5587" cy="1081"/>
            </a:xfrm>
            <a:custGeom>
              <a:avLst/>
              <a:gdLst>
                <a:gd name="rtl" fmla="*/ 117480 w 1531200"/>
                <a:gd name="rtt" fmla="*/ 62040 h 363000"/>
                <a:gd name="rtr" fmla="*/ 1411080 w 1531200"/>
                <a:gd name="rtb" fmla="*/ 312840 h 363000"/>
              </a:gdLst>
              <a:ahLst/>
              <a:cxnLst/>
              <a:rect l="rtl" t="rtt" r="rtr" b="rtb"/>
              <a:pathLst>
                <a:path w="1531200" h="363000">
                  <a:moveTo>
                    <a:pt x="26400" y="0"/>
                  </a:moveTo>
                  <a:lnTo>
                    <a:pt x="1504800" y="0"/>
                  </a:lnTo>
                  <a:cubicBezTo>
                    <a:pt x="1519373" y="0"/>
                    <a:pt x="1531200" y="11827"/>
                    <a:pt x="1531200" y="26400"/>
                  </a:cubicBezTo>
                  <a:lnTo>
                    <a:pt x="1531200" y="336600"/>
                  </a:lnTo>
                  <a:cubicBezTo>
                    <a:pt x="1531200" y="351173"/>
                    <a:pt x="1519373" y="363000"/>
                    <a:pt x="15048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光</a:t>
              </a: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源、光线、传播速度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17" name="MMConnector"/>
            <p:cNvSpPr/>
            <p:nvPr/>
          </p:nvSpPr>
          <p:spPr>
            <a:xfrm>
              <a:off x="8237" y="4987"/>
              <a:ext cx="1494" cy="2098"/>
            </a:xfrm>
            <a:custGeom>
              <a:avLst/>
              <a:gdLst/>
              <a:ahLst/>
              <a:cxnLst/>
              <a:rect l="0" t="0" r="0" b="0"/>
              <a:pathLst>
                <a:path w="784928" h="574578">
                  <a:moveTo>
                    <a:pt x="159253" y="210247"/>
                  </a:moveTo>
                  <a:cubicBezTo>
                    <a:pt x="171001" y="222021"/>
                    <a:pt x="186562" y="221680"/>
                    <a:pt x="195271" y="212430"/>
                  </a:cubicBezTo>
                  <a:cubicBezTo>
                    <a:pt x="203980" y="203179"/>
                    <a:pt x="203123" y="187912"/>
                    <a:pt x="190922" y="176609"/>
                  </a:cubicBezTo>
                  <a:cubicBezTo>
                    <a:pt x="179840" y="166343"/>
                    <a:pt x="168759" y="156078"/>
                    <a:pt x="157879" y="145537"/>
                  </a:cubicBezTo>
                  <a:cubicBezTo>
                    <a:pt x="146999" y="134997"/>
                    <a:pt x="136321" y="124182"/>
                    <a:pt x="125750" y="113228"/>
                  </a:cubicBezTo>
                  <a:cubicBezTo>
                    <a:pt x="115180" y="102274"/>
                    <a:pt x="104716" y="91180"/>
                    <a:pt x="94341" y="79966"/>
                  </a:cubicBezTo>
                  <a:cubicBezTo>
                    <a:pt x="83967" y="68752"/>
                    <a:pt x="73681" y="57417"/>
                    <a:pt x="63444" y="46007"/>
                  </a:cubicBezTo>
                  <a:cubicBezTo>
                    <a:pt x="53208" y="34597"/>
                    <a:pt x="43019" y="23112"/>
                    <a:pt x="32844" y="11587"/>
                  </a:cubicBezTo>
                  <a:cubicBezTo>
                    <a:pt x="22669" y="62"/>
                    <a:pt x="12508" y="-11504"/>
                    <a:pt x="2321" y="-23074"/>
                  </a:cubicBezTo>
                  <a:cubicBezTo>
                    <a:pt x="-7865" y="-34644"/>
                    <a:pt x="-18076" y="-46218"/>
                    <a:pt x="-28349" y="-57761"/>
                  </a:cubicBezTo>
                  <a:cubicBezTo>
                    <a:pt x="-38622" y="-69304"/>
                    <a:pt x="-48957" y="-80815"/>
                    <a:pt x="-59393" y="-92256"/>
                  </a:cubicBezTo>
                  <a:cubicBezTo>
                    <a:pt x="-69829" y="-103698"/>
                    <a:pt x="-80366" y="-115070"/>
                    <a:pt x="-91042" y="-126331"/>
                  </a:cubicBezTo>
                  <a:cubicBezTo>
                    <a:pt x="-101718" y="-137591"/>
                    <a:pt x="-112533" y="-148741"/>
                    <a:pt x="-123526" y="-159733"/>
                  </a:cubicBezTo>
                  <a:cubicBezTo>
                    <a:pt x="-134519" y="-170725"/>
                    <a:pt x="-145689" y="-181560"/>
                    <a:pt x="-157074" y="-192184"/>
                  </a:cubicBezTo>
                  <a:cubicBezTo>
                    <a:pt x="-168458" y="-202808"/>
                    <a:pt x="-180057" y="-213222"/>
                    <a:pt x="-191902" y="-223364"/>
                  </a:cubicBezTo>
                  <a:cubicBezTo>
                    <a:pt x="-203747" y="-233507"/>
                    <a:pt x="-215839" y="-243378"/>
                    <a:pt x="-228203" y="-252912"/>
                  </a:cubicBezTo>
                  <a:cubicBezTo>
                    <a:pt x="-240567" y="-262445"/>
                    <a:pt x="-253203" y="-271639"/>
                    <a:pt x="-266127" y="-280422"/>
                  </a:cubicBezTo>
                  <a:cubicBezTo>
                    <a:pt x="-279050" y="-289205"/>
                    <a:pt x="-292261" y="-297575"/>
                    <a:pt x="-305757" y="-305460"/>
                  </a:cubicBezTo>
                  <a:cubicBezTo>
                    <a:pt x="-319253" y="-313344"/>
                    <a:pt x="-333035" y="-320742"/>
                    <a:pt x="-347087" y="-327584"/>
                  </a:cubicBezTo>
                  <a:cubicBezTo>
                    <a:pt x="-361139" y="-334427"/>
                    <a:pt x="-375462" y="-340714"/>
                    <a:pt x="-390002" y="-346390"/>
                  </a:cubicBezTo>
                  <a:cubicBezTo>
                    <a:pt x="-404542" y="-352067"/>
                    <a:pt x="-419300" y="-357132"/>
                    <a:pt x="-434280" y="-361557"/>
                  </a:cubicBezTo>
                  <a:cubicBezTo>
                    <a:pt x="-449260" y="-365982"/>
                    <a:pt x="-464462" y="-369766"/>
                    <a:pt x="-479615" y="-372894"/>
                  </a:cubicBezTo>
                  <a:cubicBezTo>
                    <a:pt x="-494767" y="-376023"/>
                    <a:pt x="-509870" y="-378497"/>
                    <a:pt x="-525657" y="-380362"/>
                  </a:cubicBezTo>
                  <a:cubicBezTo>
                    <a:pt x="-541444" y="-382228"/>
                    <a:pt x="-557916" y="-383485"/>
                    <a:pt x="-572061" y="-384065"/>
                  </a:cubicBezTo>
                  <a:cubicBezTo>
                    <a:pt x="-586206" y="-384645"/>
                    <a:pt x="-598023" y="-384548"/>
                    <a:pt x="-609840" y="-384450"/>
                  </a:cubicBezTo>
                  <a:cubicBezTo>
                    <a:pt x="-612216" y="-384430"/>
                    <a:pt x="-613800" y="-382965"/>
                    <a:pt x="-613800" y="-381150"/>
                  </a:cubicBezTo>
                  <a:cubicBezTo>
                    <a:pt x="-613800" y="-379335"/>
                    <a:pt x="-612215" y="-377924"/>
                    <a:pt x="-609840" y="-377850"/>
                  </a:cubicBezTo>
                  <a:cubicBezTo>
                    <a:pt x="-598155" y="-377487"/>
                    <a:pt x="-586470" y="-377124"/>
                    <a:pt x="-572546" y="-376004"/>
                  </a:cubicBezTo>
                  <a:cubicBezTo>
                    <a:pt x="-558622" y="-374884"/>
                    <a:pt x="-542460" y="-373008"/>
                    <a:pt x="-527027" y="-370566"/>
                  </a:cubicBezTo>
                  <a:cubicBezTo>
                    <a:pt x="-511595" y="-368125"/>
                    <a:pt x="-496892" y="-365118"/>
                    <a:pt x="-482192" y="-361475"/>
                  </a:cubicBezTo>
                  <a:cubicBezTo>
                    <a:pt x="-467493" y="-357832"/>
                    <a:pt x="-452797" y="-353554"/>
                    <a:pt x="-438367" y="-348667"/>
                  </a:cubicBezTo>
                  <a:cubicBezTo>
                    <a:pt x="-423936" y="-343781"/>
                    <a:pt x="-409770" y="-338286"/>
                    <a:pt x="-395853" y="-332213"/>
                  </a:cubicBezTo>
                  <a:cubicBezTo>
                    <a:pt x="-381937" y="-326139"/>
                    <a:pt x="-368271" y="-319488"/>
                    <a:pt x="-354894" y="-312311"/>
                  </a:cubicBezTo>
                  <a:cubicBezTo>
                    <a:pt x="-341518" y="-305134"/>
                    <a:pt x="-328432" y="-297433"/>
                    <a:pt x="-315640" y="-289269"/>
                  </a:cubicBezTo>
                  <a:cubicBezTo>
                    <a:pt x="-302849" y="-281106"/>
                    <a:pt x="-290351" y="-272481"/>
                    <a:pt x="-278140" y="-263461"/>
                  </a:cubicBezTo>
                  <a:cubicBezTo>
                    <a:pt x="-265929" y="-254442"/>
                    <a:pt x="-254005" y="-245028"/>
                    <a:pt x="-242347" y="-235285"/>
                  </a:cubicBezTo>
                  <a:cubicBezTo>
                    <a:pt x="-230688" y="-225542"/>
                    <a:pt x="-219296" y="-215471"/>
                    <a:pt x="-208138" y="-205131"/>
                  </a:cubicBezTo>
                  <a:cubicBezTo>
                    <a:pt x="-196981" y="-194790"/>
                    <a:pt x="-186060" y="-184182"/>
                    <a:pt x="-175339" y="-173358"/>
                  </a:cubicBezTo>
                  <a:cubicBezTo>
                    <a:pt x="-164618" y="-162535"/>
                    <a:pt x="-154098" y="-151497"/>
                    <a:pt x="-143739" y="-140291"/>
                  </a:cubicBezTo>
                  <a:cubicBezTo>
                    <a:pt x="-133380" y="-129085"/>
                    <a:pt x="-123183" y="-117712"/>
                    <a:pt x="-113108" y="-106212"/>
                  </a:cubicBezTo>
                  <a:cubicBezTo>
                    <a:pt x="-103033" y="-94713"/>
                    <a:pt x="-93080" y="-83087"/>
                    <a:pt x="-83209" y="-71371"/>
                  </a:cubicBezTo>
                  <a:cubicBezTo>
                    <a:pt x="-73338" y="-59655"/>
                    <a:pt x="-63548" y="-47850"/>
                    <a:pt x="-53798" y="-35989"/>
                  </a:cubicBezTo>
                  <a:cubicBezTo>
                    <a:pt x="-44049" y="-24128"/>
                    <a:pt x="-34341" y="-12210"/>
                    <a:pt x="-24632" y="-268"/>
                  </a:cubicBezTo>
                  <a:cubicBezTo>
                    <a:pt x="-14923" y="11675"/>
                    <a:pt x="-5214" y="23642"/>
                    <a:pt x="4536" y="35603"/>
                  </a:cubicBezTo>
                  <a:cubicBezTo>
                    <a:pt x="14287" y="47564"/>
                    <a:pt x="24080" y="59518"/>
                    <a:pt x="33955" y="71435"/>
                  </a:cubicBezTo>
                  <a:cubicBezTo>
                    <a:pt x="43831" y="83353"/>
                    <a:pt x="53788" y="95233"/>
                    <a:pt x="63878" y="107037"/>
                  </a:cubicBezTo>
                  <a:cubicBezTo>
                    <a:pt x="73967" y="118841"/>
                    <a:pt x="84188" y="130568"/>
                    <a:pt x="94561" y="142200"/>
                  </a:cubicBezTo>
                  <a:cubicBezTo>
                    <a:pt x="104934" y="153831"/>
                    <a:pt x="115458" y="165367"/>
                    <a:pt x="126266" y="176692"/>
                  </a:cubicBezTo>
                  <a:cubicBezTo>
                    <a:pt x="137073" y="188017"/>
                    <a:pt x="148163" y="199132"/>
                    <a:pt x="159253" y="210247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9242108" y="1050290"/>
            <a:ext cx="2316480" cy="1504315"/>
            <a:chOff x="14440" y="2445"/>
            <a:chExt cx="3648" cy="2369"/>
          </a:xfrm>
        </p:grpSpPr>
        <p:sp>
          <p:nvSpPr>
            <p:cNvPr id="121" name="MMConnector"/>
            <p:cNvSpPr/>
            <p:nvPr/>
          </p:nvSpPr>
          <p:spPr>
            <a:xfrm>
              <a:off x="14440" y="3808"/>
              <a:ext cx="415" cy="1007"/>
            </a:xfrm>
            <a:custGeom>
              <a:avLst/>
              <a:gdLst/>
              <a:ahLst/>
              <a:cxnLst/>
              <a:rect l="0" t="0" r="0" b="0"/>
              <a:pathLst>
                <a:path w="217800" h="338250" fill="none">
                  <a:moveTo>
                    <a:pt x="-108900" y="169125"/>
                  </a:moveTo>
                  <a:cubicBezTo>
                    <a:pt x="15644" y="169125"/>
                    <a:pt x="-43764" y="-169125"/>
                    <a:pt x="108900" y="-169125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120" name="SubTopic"/>
            <p:cNvSpPr/>
            <p:nvPr/>
          </p:nvSpPr>
          <p:spPr>
            <a:xfrm>
              <a:off x="14646" y="2445"/>
              <a:ext cx="3443" cy="860"/>
            </a:xfrm>
            <a:custGeom>
              <a:avLst/>
              <a:gdLst>
                <a:gd name="rtl" fmla="*/ 47025 w 1808400"/>
                <a:gd name="rtt" fmla="*/ 22605 h 288750"/>
                <a:gd name="rtr" fmla="*/ 1763025 w 1808400"/>
                <a:gd name="rtb" fmla="*/ 273405 h 288750"/>
              </a:gdLst>
              <a:ahLst/>
              <a:cxnLst/>
              <a:rect l="rtl" t="rtt" r="rtr" b="rtb"/>
              <a:pathLst>
                <a:path w="1808400" h="288750" stroke="0">
                  <a:moveTo>
                    <a:pt x="0" y="0"/>
                  </a:moveTo>
                  <a:lnTo>
                    <a:pt x="1808400" y="0"/>
                  </a:lnTo>
                  <a:lnTo>
                    <a:pt x="18084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808400" h="288750" fill="none">
                  <a:moveTo>
                    <a:pt x="0" y="288750"/>
                  </a:moveTo>
                  <a:lnTo>
                    <a:pt x="18084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平面镜成像的特点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42108" y="1658620"/>
            <a:ext cx="1550670" cy="591820"/>
            <a:chOff x="14440" y="3403"/>
            <a:chExt cx="2442" cy="932"/>
          </a:xfrm>
        </p:grpSpPr>
        <p:sp>
          <p:nvSpPr>
            <p:cNvPr id="123" name="MMConnector"/>
            <p:cNvSpPr/>
            <p:nvPr/>
          </p:nvSpPr>
          <p:spPr>
            <a:xfrm>
              <a:off x="14440" y="4287"/>
              <a:ext cx="415" cy="49"/>
            </a:xfrm>
            <a:custGeom>
              <a:avLst/>
              <a:gdLst/>
              <a:ahLst/>
              <a:cxnLst/>
              <a:rect l="0" t="0" r="0" b="0"/>
              <a:pathLst>
                <a:path w="217800" h="16500" fill="none">
                  <a:moveTo>
                    <a:pt x="-108900" y="8250"/>
                  </a:moveTo>
                  <a:cubicBezTo>
                    <a:pt x="-21780" y="8250"/>
                    <a:pt x="43560" y="-8250"/>
                    <a:pt x="108900" y="-8250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122" name="SubTopic"/>
            <p:cNvSpPr/>
            <p:nvPr/>
          </p:nvSpPr>
          <p:spPr>
            <a:xfrm>
              <a:off x="14646" y="3403"/>
              <a:ext cx="2236" cy="860"/>
            </a:xfrm>
            <a:custGeom>
              <a:avLst/>
              <a:gdLst>
                <a:gd name="rtl" fmla="*/ 47025 w 1174800"/>
                <a:gd name="rtt" fmla="*/ 22605 h 288750"/>
                <a:gd name="rtr" fmla="*/ 1129425 w 1174800"/>
                <a:gd name="rtb" fmla="*/ 273405 h 288750"/>
              </a:gdLst>
              <a:ahLst/>
              <a:cxnLst/>
              <a:rect l="rtl" t="rtt" r="rtr" b="rtb"/>
              <a:pathLst>
                <a:path w="1174800" h="288750" stroke="0">
                  <a:moveTo>
                    <a:pt x="0" y="0"/>
                  </a:moveTo>
                  <a:lnTo>
                    <a:pt x="1174800" y="0"/>
                  </a:lnTo>
                  <a:lnTo>
                    <a:pt x="11748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174800" h="288750" fill="none">
                  <a:moveTo>
                    <a:pt x="0" y="288750"/>
                  </a:moveTo>
                  <a:lnTo>
                    <a:pt x="11748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虚像与实像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86203" y="3695065"/>
            <a:ext cx="2572385" cy="1047115"/>
            <a:chOff x="14037" y="6610"/>
            <a:chExt cx="4051" cy="1649"/>
          </a:xfrm>
        </p:grpSpPr>
        <p:sp>
          <p:nvSpPr>
            <p:cNvPr id="177" name="MMConnector"/>
            <p:cNvSpPr/>
            <p:nvPr/>
          </p:nvSpPr>
          <p:spPr>
            <a:xfrm>
              <a:off x="14037" y="7732"/>
              <a:ext cx="415" cy="527"/>
            </a:xfrm>
            <a:custGeom>
              <a:avLst/>
              <a:gdLst/>
              <a:ahLst/>
              <a:cxnLst/>
              <a:rect l="0" t="0" r="0" b="0"/>
              <a:pathLst>
                <a:path w="217800" h="177375" fill="none">
                  <a:moveTo>
                    <a:pt x="-108900" y="88688"/>
                  </a:moveTo>
                  <a:cubicBezTo>
                    <a:pt x="-1238" y="88688"/>
                    <a:pt x="-4372" y="-88687"/>
                    <a:pt x="108900" y="-88687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156" name="SubTopic"/>
            <p:cNvSpPr/>
            <p:nvPr/>
          </p:nvSpPr>
          <p:spPr>
            <a:xfrm>
              <a:off x="14245" y="6610"/>
              <a:ext cx="3843" cy="860"/>
            </a:xfrm>
            <a:custGeom>
              <a:avLst/>
              <a:gdLst>
                <a:gd name="rtl" fmla="*/ 47025 w 541200"/>
                <a:gd name="rtt" fmla="*/ 22605 h 288750"/>
                <a:gd name="rtr" fmla="*/ 495825 w 541200"/>
                <a:gd name="rtb" fmla="*/ 273405 h 288750"/>
              </a:gdLst>
              <a:ahLst/>
              <a:cxnLst/>
              <a:rect l="rtl" t="rtt" r="rtr" b="rtb"/>
              <a:pathLst>
                <a:path w="541200" h="288750" stroke="0">
                  <a:moveTo>
                    <a:pt x="0" y="0"/>
                  </a:moveTo>
                  <a:lnTo>
                    <a:pt x="541200" y="0"/>
                  </a:lnTo>
                  <a:lnTo>
                    <a:pt x="5412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541200" h="288750" fill="none">
                  <a:moveTo>
                    <a:pt x="0" y="288750"/>
                  </a:moveTo>
                  <a:lnTo>
                    <a:pt x="5412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定义</a:t>
              </a: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、光的三原色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986203" y="4303395"/>
            <a:ext cx="2214245" cy="681355"/>
            <a:chOff x="14037" y="7568"/>
            <a:chExt cx="3487" cy="1073"/>
          </a:xfrm>
        </p:grpSpPr>
        <p:sp>
          <p:nvSpPr>
            <p:cNvPr id="178" name="MMConnector"/>
            <p:cNvSpPr/>
            <p:nvPr/>
          </p:nvSpPr>
          <p:spPr>
            <a:xfrm>
              <a:off x="14037" y="8212"/>
              <a:ext cx="415" cy="429"/>
            </a:xfrm>
            <a:custGeom>
              <a:avLst/>
              <a:gdLst/>
              <a:ahLst/>
              <a:cxnLst/>
              <a:rect l="0" t="0" r="0" b="0"/>
              <a:pathLst>
                <a:path w="217800" h="144375" fill="none">
                  <a:moveTo>
                    <a:pt x="-108900" y="-72187"/>
                  </a:moveTo>
                  <a:cubicBezTo>
                    <a:pt x="-4963" y="-72187"/>
                    <a:pt x="4320" y="72188"/>
                    <a:pt x="108900" y="72188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164" name="SubTopic"/>
            <p:cNvSpPr/>
            <p:nvPr/>
          </p:nvSpPr>
          <p:spPr>
            <a:xfrm>
              <a:off x="14245" y="7568"/>
              <a:ext cx="3279" cy="860"/>
            </a:xfrm>
            <a:custGeom>
              <a:avLst/>
              <a:gdLst>
                <a:gd name="rtl" fmla="*/ 47025 w 1174800"/>
                <a:gd name="rtt" fmla="*/ 22605 h 288750"/>
                <a:gd name="rtr" fmla="*/ 1129425 w 1174800"/>
                <a:gd name="rtb" fmla="*/ 273405 h 288750"/>
              </a:gdLst>
              <a:ahLst/>
              <a:cxnLst/>
              <a:rect l="rtl" t="rtt" r="rtr" b="rtb"/>
              <a:pathLst>
                <a:path w="1174800" h="288750" stroke="0">
                  <a:moveTo>
                    <a:pt x="0" y="0"/>
                  </a:moveTo>
                  <a:lnTo>
                    <a:pt x="1174800" y="0"/>
                  </a:lnTo>
                  <a:lnTo>
                    <a:pt x="11748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174800" h="288750" fill="none">
                  <a:moveTo>
                    <a:pt x="0" y="288750"/>
                  </a:moveTo>
                  <a:lnTo>
                    <a:pt x="11748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物体的颜色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242108" y="2266950"/>
            <a:ext cx="1805940" cy="833755"/>
            <a:chOff x="14440" y="4361"/>
            <a:chExt cx="2844" cy="1313"/>
          </a:xfrm>
        </p:grpSpPr>
        <p:sp>
          <p:nvSpPr>
            <p:cNvPr id="392" name="MMConnector"/>
            <p:cNvSpPr/>
            <p:nvPr/>
          </p:nvSpPr>
          <p:spPr>
            <a:xfrm>
              <a:off x="14440" y="4766"/>
              <a:ext cx="415" cy="909"/>
            </a:xfrm>
            <a:custGeom>
              <a:avLst/>
              <a:gdLst/>
              <a:ahLst/>
              <a:cxnLst/>
              <a:rect l="0" t="0" r="0" b="0"/>
              <a:pathLst>
                <a:path w="217800" h="305250" fill="none">
                  <a:moveTo>
                    <a:pt x="-108900" y="-152625"/>
                  </a:moveTo>
                  <a:cubicBezTo>
                    <a:pt x="12393" y="-152625"/>
                    <a:pt x="-36177" y="152625"/>
                    <a:pt x="108900" y="152625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391" name="SubTopic"/>
            <p:cNvSpPr/>
            <p:nvPr/>
          </p:nvSpPr>
          <p:spPr>
            <a:xfrm>
              <a:off x="14646" y="4361"/>
              <a:ext cx="2639" cy="860"/>
            </a:xfrm>
            <a:custGeom>
              <a:avLst/>
              <a:gdLst>
                <a:gd name="rtl" fmla="*/ 47025 w 1386000"/>
                <a:gd name="rtt" fmla="*/ 22605 h 288750"/>
                <a:gd name="rtr" fmla="*/ 1340625 w 1386000"/>
                <a:gd name="rtb" fmla="*/ 273405 h 288750"/>
              </a:gdLst>
              <a:ahLst/>
              <a:cxnLst/>
              <a:rect l="rtl" t="rtt" r="rtr" b="rtb"/>
              <a:pathLst>
                <a:path w="1386000" h="288750" stroke="0">
                  <a:moveTo>
                    <a:pt x="0" y="0"/>
                  </a:moveTo>
                  <a:lnTo>
                    <a:pt x="1386000" y="0"/>
                  </a:lnTo>
                  <a:lnTo>
                    <a:pt x="13860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386000" h="288750" fill="none">
                  <a:moveTo>
                    <a:pt x="0" y="288750"/>
                  </a:moveTo>
                  <a:lnTo>
                    <a:pt x="13860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平面镜的应用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42108" y="2828290"/>
            <a:ext cx="1040130" cy="1183640"/>
            <a:chOff x="14440" y="5245"/>
            <a:chExt cx="1638" cy="1864"/>
          </a:xfrm>
        </p:grpSpPr>
        <p:sp>
          <p:nvSpPr>
            <p:cNvPr id="394" name="MMConnector"/>
            <p:cNvSpPr/>
            <p:nvPr/>
          </p:nvSpPr>
          <p:spPr>
            <a:xfrm>
              <a:off x="14440" y="5245"/>
              <a:ext cx="415" cy="1865"/>
            </a:xfrm>
            <a:custGeom>
              <a:avLst/>
              <a:gdLst/>
              <a:ahLst/>
              <a:cxnLst/>
              <a:rect l="0" t="0" r="0" b="0"/>
              <a:pathLst>
                <a:path w="217800" h="627000" fill="none">
                  <a:moveTo>
                    <a:pt x="-108900" y="-313500"/>
                  </a:moveTo>
                  <a:cubicBezTo>
                    <a:pt x="37328" y="-313500"/>
                    <a:pt x="-94359" y="313500"/>
                    <a:pt x="108900" y="313500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393" name="SubTopic"/>
            <p:cNvSpPr/>
            <p:nvPr/>
          </p:nvSpPr>
          <p:spPr>
            <a:xfrm>
              <a:off x="14646" y="5319"/>
              <a:ext cx="1432" cy="860"/>
            </a:xfrm>
            <a:custGeom>
              <a:avLst/>
              <a:gdLst>
                <a:gd name="rtl" fmla="*/ 47025 w 752400"/>
                <a:gd name="rtt" fmla="*/ 22605 h 288750"/>
                <a:gd name="rtr" fmla="*/ 707025 w 752400"/>
                <a:gd name="rtb" fmla="*/ 273405 h 288750"/>
              </a:gdLst>
              <a:ahLst/>
              <a:cxnLst/>
              <a:rect l="rtl" t="rtt" r="rtr" b="rtb"/>
              <a:pathLst>
                <a:path w="752400" h="288750" stroke="0">
                  <a:moveTo>
                    <a:pt x="0" y="0"/>
                  </a:moveTo>
                  <a:lnTo>
                    <a:pt x="752400" y="0"/>
                  </a:lnTo>
                  <a:lnTo>
                    <a:pt x="7524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752400" h="288750" fill="none">
                  <a:moveTo>
                    <a:pt x="0" y="288750"/>
                  </a:moveTo>
                  <a:lnTo>
                    <a:pt x="7524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球面镜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86203" y="4910455"/>
            <a:ext cx="2385695" cy="986155"/>
            <a:chOff x="14037" y="8524"/>
            <a:chExt cx="3757" cy="1553"/>
          </a:xfrm>
        </p:grpSpPr>
        <p:sp>
          <p:nvSpPr>
            <p:cNvPr id="396" name="MMConnector"/>
            <p:cNvSpPr/>
            <p:nvPr/>
          </p:nvSpPr>
          <p:spPr>
            <a:xfrm>
              <a:off x="14037" y="8690"/>
              <a:ext cx="415" cy="1387"/>
            </a:xfrm>
            <a:custGeom>
              <a:avLst/>
              <a:gdLst/>
              <a:ahLst/>
              <a:cxnLst/>
              <a:rect l="0" t="0" r="0" b="0"/>
              <a:pathLst>
                <a:path w="217800" h="466125" fill="none">
                  <a:moveTo>
                    <a:pt x="-108900" y="-233062"/>
                  </a:moveTo>
                  <a:cubicBezTo>
                    <a:pt x="26894" y="-233062"/>
                    <a:pt x="-70013" y="233063"/>
                    <a:pt x="108900" y="233063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395" name="SubTopic"/>
            <p:cNvSpPr/>
            <p:nvPr/>
          </p:nvSpPr>
          <p:spPr>
            <a:xfrm>
              <a:off x="14245" y="8524"/>
              <a:ext cx="3549" cy="860"/>
            </a:xfrm>
            <a:custGeom>
              <a:avLst/>
              <a:gdLst>
                <a:gd name="rtl" fmla="*/ 47025 w 1174800"/>
                <a:gd name="rtt" fmla="*/ 22605 h 288750"/>
                <a:gd name="rtr" fmla="*/ 1129425 w 1174800"/>
                <a:gd name="rtb" fmla="*/ 273405 h 288750"/>
              </a:gdLst>
              <a:ahLst/>
              <a:cxnLst/>
              <a:rect l="rtl" t="rtt" r="rtr" b="rtb"/>
              <a:pathLst>
                <a:path w="1174800" h="288750" stroke="0">
                  <a:moveTo>
                    <a:pt x="0" y="0"/>
                  </a:moveTo>
                  <a:lnTo>
                    <a:pt x="1174800" y="0"/>
                  </a:lnTo>
                  <a:lnTo>
                    <a:pt x="11748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174800" h="288750" fill="none">
                  <a:moveTo>
                    <a:pt x="0" y="288750"/>
                  </a:moveTo>
                  <a:lnTo>
                    <a:pt x="11748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看不见的光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84658" y="1892300"/>
            <a:ext cx="2332990" cy="1576705"/>
            <a:chOff x="10558" y="3772"/>
            <a:chExt cx="3674" cy="2483"/>
          </a:xfrm>
        </p:grpSpPr>
        <p:sp>
          <p:nvSpPr>
            <p:cNvPr id="103" name="MMConnector"/>
            <p:cNvSpPr/>
            <p:nvPr/>
          </p:nvSpPr>
          <p:spPr>
            <a:xfrm>
              <a:off x="10558" y="5113"/>
              <a:ext cx="1428" cy="1143"/>
            </a:xfrm>
            <a:custGeom>
              <a:avLst/>
              <a:gdLst/>
              <a:ahLst/>
              <a:cxnLst/>
              <a:rect l="0" t="0" r="0" b="0"/>
              <a:pathLst>
                <a:path w="750107" h="384196">
                  <a:moveTo>
                    <a:pt x="-153178" y="95679"/>
                  </a:moveTo>
                  <a:cubicBezTo>
                    <a:pt x="-167099" y="104780"/>
                    <a:pt x="-170354" y="119792"/>
                    <a:pt x="-163253" y="130327"/>
                  </a:cubicBezTo>
                  <a:cubicBezTo>
                    <a:pt x="-156152" y="140863"/>
                    <a:pt x="-140843" y="143721"/>
                    <a:pt x="-127356" y="133989"/>
                  </a:cubicBezTo>
                  <a:cubicBezTo>
                    <a:pt x="-114678" y="124841"/>
                    <a:pt x="-102001" y="115694"/>
                    <a:pt x="-89512" y="106358"/>
                  </a:cubicBezTo>
                  <a:cubicBezTo>
                    <a:pt x="-77024" y="97022"/>
                    <a:pt x="-64725" y="87498"/>
                    <a:pt x="-52522" y="77895"/>
                  </a:cubicBezTo>
                  <a:cubicBezTo>
                    <a:pt x="-40319" y="68293"/>
                    <a:pt x="-28212" y="58613"/>
                    <a:pt x="-16181" y="48882"/>
                  </a:cubicBezTo>
                  <a:cubicBezTo>
                    <a:pt x="-4149" y="39150"/>
                    <a:pt x="7807" y="29369"/>
                    <a:pt x="19729" y="19584"/>
                  </a:cubicBezTo>
                  <a:cubicBezTo>
                    <a:pt x="31652" y="9799"/>
                    <a:pt x="43541" y="12"/>
                    <a:pt x="55434" y="-9737"/>
                  </a:cubicBezTo>
                  <a:cubicBezTo>
                    <a:pt x="67328" y="-19486"/>
                    <a:pt x="79225" y="-29195"/>
                    <a:pt x="91165" y="-38821"/>
                  </a:cubicBezTo>
                  <a:cubicBezTo>
                    <a:pt x="103105" y="-48448"/>
                    <a:pt x="115088" y="-57990"/>
                    <a:pt x="127150" y="-67404"/>
                  </a:cubicBezTo>
                  <a:cubicBezTo>
                    <a:pt x="139213" y="-76817"/>
                    <a:pt x="151355" y="-86102"/>
                    <a:pt x="163612" y="-95208"/>
                  </a:cubicBezTo>
                  <a:cubicBezTo>
                    <a:pt x="175868" y="-104314"/>
                    <a:pt x="188239" y="-113243"/>
                    <a:pt x="200757" y="-121942"/>
                  </a:cubicBezTo>
                  <a:cubicBezTo>
                    <a:pt x="213274" y="-130641"/>
                    <a:pt x="225937" y="-139110"/>
                    <a:pt x="238772" y="-147296"/>
                  </a:cubicBezTo>
                  <a:cubicBezTo>
                    <a:pt x="251607" y="-155481"/>
                    <a:pt x="264613" y="-163383"/>
                    <a:pt x="277810" y="-170945"/>
                  </a:cubicBezTo>
                  <a:cubicBezTo>
                    <a:pt x="291007" y="-178507"/>
                    <a:pt x="304394" y="-185730"/>
                    <a:pt x="317978" y="-192559"/>
                  </a:cubicBezTo>
                  <a:cubicBezTo>
                    <a:pt x="331561" y="-199388"/>
                    <a:pt x="345341" y="-205823"/>
                    <a:pt x="359322" y="-211815"/>
                  </a:cubicBezTo>
                  <a:cubicBezTo>
                    <a:pt x="373303" y="-217807"/>
                    <a:pt x="387485" y="-223356"/>
                    <a:pt x="401823" y="-228421"/>
                  </a:cubicBezTo>
                  <a:cubicBezTo>
                    <a:pt x="416161" y="-233485"/>
                    <a:pt x="430655" y="-238065"/>
                    <a:pt x="445389" y="-242137"/>
                  </a:cubicBezTo>
                  <a:cubicBezTo>
                    <a:pt x="460123" y="-246209"/>
                    <a:pt x="475097" y="-249774"/>
                    <a:pt x="489866" y="-252804"/>
                  </a:cubicBezTo>
                  <a:cubicBezTo>
                    <a:pt x="504635" y="-255833"/>
                    <a:pt x="519200" y="-258327"/>
                    <a:pt x="535057" y="-260351"/>
                  </a:cubicBezTo>
                  <a:cubicBezTo>
                    <a:pt x="550914" y="-262374"/>
                    <a:pt x="568063" y="-263927"/>
                    <a:pt x="580742" y="-264801"/>
                  </a:cubicBezTo>
                  <a:cubicBezTo>
                    <a:pt x="593421" y="-265675"/>
                    <a:pt x="601631" y="-265869"/>
                    <a:pt x="609840" y="-266062"/>
                  </a:cubicBezTo>
                  <a:cubicBezTo>
                    <a:pt x="612215" y="-266119"/>
                    <a:pt x="613800" y="-267547"/>
                    <a:pt x="613800" y="-269362"/>
                  </a:cubicBezTo>
                  <a:cubicBezTo>
                    <a:pt x="613800" y="-271177"/>
                    <a:pt x="612215" y="-272609"/>
                    <a:pt x="609840" y="-272662"/>
                  </a:cubicBezTo>
                  <a:cubicBezTo>
                    <a:pt x="601556" y="-272848"/>
                    <a:pt x="593272" y="-273034"/>
                    <a:pt x="580419" y="-272741"/>
                  </a:cubicBezTo>
                  <a:cubicBezTo>
                    <a:pt x="567566" y="-272448"/>
                    <a:pt x="550143" y="-271676"/>
                    <a:pt x="533974" y="-270364"/>
                  </a:cubicBezTo>
                  <a:cubicBezTo>
                    <a:pt x="517805" y="-269052"/>
                    <a:pt x="502890" y="-267200"/>
                    <a:pt x="487717" y="-264810"/>
                  </a:cubicBezTo>
                  <a:cubicBezTo>
                    <a:pt x="472545" y="-262419"/>
                    <a:pt x="457116" y="-259488"/>
                    <a:pt x="441885" y="-256024"/>
                  </a:cubicBezTo>
                  <a:cubicBezTo>
                    <a:pt x="426654" y="-252559"/>
                    <a:pt x="411622" y="-248560"/>
                    <a:pt x="396712" y="-244053"/>
                  </a:cubicBezTo>
                  <a:cubicBezTo>
                    <a:pt x="381802" y="-239547"/>
                    <a:pt x="367014" y="-234532"/>
                    <a:pt x="352404" y="-229051"/>
                  </a:cubicBezTo>
                  <a:cubicBezTo>
                    <a:pt x="337794" y="-223570"/>
                    <a:pt x="323363" y="-217623"/>
                    <a:pt x="309115" y="-211263"/>
                  </a:cubicBezTo>
                  <a:cubicBezTo>
                    <a:pt x="294867" y="-204903"/>
                    <a:pt x="280803" y="-198131"/>
                    <a:pt x="266927" y="-191006"/>
                  </a:cubicBezTo>
                  <a:cubicBezTo>
                    <a:pt x="253051" y="-183881"/>
                    <a:pt x="239362" y="-176404"/>
                    <a:pt x="225850" y="-168636"/>
                  </a:cubicBezTo>
                  <a:cubicBezTo>
                    <a:pt x="212339" y="-160869"/>
                    <a:pt x="199004" y="-152812"/>
                    <a:pt x="185827" y="-144526"/>
                  </a:cubicBezTo>
                  <a:cubicBezTo>
                    <a:pt x="172651" y="-136241"/>
                    <a:pt x="159632" y="-127727"/>
                    <a:pt x="146746" y="-119043"/>
                  </a:cubicBezTo>
                  <a:cubicBezTo>
                    <a:pt x="133861" y="-110359"/>
                    <a:pt x="121107" y="-101506"/>
                    <a:pt x="108456" y="-92537"/>
                  </a:cubicBezTo>
                  <a:cubicBezTo>
                    <a:pt x="95805" y="-83569"/>
                    <a:pt x="83257" y="-74486"/>
                    <a:pt x="70779" y="-65339"/>
                  </a:cubicBezTo>
                  <a:cubicBezTo>
                    <a:pt x="58301" y="-56193"/>
                    <a:pt x="45893" y="-46984"/>
                    <a:pt x="33523" y="-37762"/>
                  </a:cubicBezTo>
                  <a:cubicBezTo>
                    <a:pt x="21152" y="-28539"/>
                    <a:pt x="8818" y="-19303"/>
                    <a:pt x="-3510" y="-10101"/>
                  </a:cubicBezTo>
                  <a:cubicBezTo>
                    <a:pt x="-15839" y="-898"/>
                    <a:pt x="-28162" y="8272"/>
                    <a:pt x="-40515" y="17357"/>
                  </a:cubicBezTo>
                  <a:cubicBezTo>
                    <a:pt x="-52868" y="26442"/>
                    <a:pt x="-65250" y="35441"/>
                    <a:pt x="-77681" y="44328"/>
                  </a:cubicBezTo>
                  <a:cubicBezTo>
                    <a:pt x="-90112" y="53215"/>
                    <a:pt x="-102592" y="61991"/>
                    <a:pt x="-115183" y="70531"/>
                  </a:cubicBezTo>
                  <a:cubicBezTo>
                    <a:pt x="-127775" y="79070"/>
                    <a:pt x="-140476" y="87375"/>
                    <a:pt x="-153178" y="95679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  <p:sp>
          <p:nvSpPr>
            <p:cNvPr id="102" name="MainTopic"/>
            <p:cNvSpPr/>
            <p:nvPr/>
          </p:nvSpPr>
          <p:spPr>
            <a:xfrm>
              <a:off x="11720" y="3772"/>
              <a:ext cx="2513" cy="1081"/>
            </a:xfrm>
            <a:custGeom>
              <a:avLst/>
              <a:gdLst>
                <a:gd name="rtl" fmla="*/ 117480 w 1320000"/>
                <a:gd name="rtt" fmla="*/ 62040 h 363000"/>
                <a:gd name="rtr" fmla="*/ 1199880 w 1320000"/>
                <a:gd name="rtb" fmla="*/ 312840 h 363000"/>
              </a:gdLst>
              <a:ahLst/>
              <a:cxnLst/>
              <a:rect l="rtl" t="rtt" r="rtr" b="rtb"/>
              <a:pathLst>
                <a:path w="1320000" h="363000">
                  <a:moveTo>
                    <a:pt x="26400" y="0"/>
                  </a:moveTo>
                  <a:lnTo>
                    <a:pt x="1293600" y="0"/>
                  </a:lnTo>
                  <a:cubicBezTo>
                    <a:pt x="1308173" y="0"/>
                    <a:pt x="1320000" y="11827"/>
                    <a:pt x="1320000" y="26400"/>
                  </a:cubicBezTo>
                  <a:lnTo>
                    <a:pt x="1320000" y="336600"/>
                  </a:lnTo>
                  <a:cubicBezTo>
                    <a:pt x="1320000" y="351173"/>
                    <a:pt x="1308173" y="363000"/>
                    <a:pt x="12936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平面镜成像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266633" y="2997200"/>
            <a:ext cx="1137285" cy="1047115"/>
            <a:chOff x="2577" y="2260"/>
            <a:chExt cx="1791" cy="1649"/>
          </a:xfrm>
        </p:grpSpPr>
        <p:sp>
          <p:nvSpPr>
            <p:cNvPr id="13" name="SubTopic"/>
            <p:cNvSpPr/>
            <p:nvPr/>
          </p:nvSpPr>
          <p:spPr>
            <a:xfrm>
              <a:off x="2577" y="2260"/>
              <a:ext cx="1170" cy="860"/>
            </a:xfrm>
            <a:custGeom>
              <a:avLst/>
              <a:gdLst>
                <a:gd name="rtl" fmla="*/ 47025 w 541200"/>
                <a:gd name="rtt" fmla="*/ 22605 h 288750"/>
                <a:gd name="rtr" fmla="*/ 495825 w 541200"/>
                <a:gd name="rtb" fmla="*/ 273405 h 288750"/>
              </a:gdLst>
              <a:ahLst/>
              <a:cxnLst/>
              <a:rect l="rtl" t="rtt" r="rtr" b="rtb"/>
              <a:pathLst>
                <a:path w="541200" h="288750" stroke="0">
                  <a:moveTo>
                    <a:pt x="0" y="0"/>
                  </a:moveTo>
                  <a:lnTo>
                    <a:pt x="541200" y="0"/>
                  </a:lnTo>
                  <a:lnTo>
                    <a:pt x="5412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541200" h="288750" fill="none">
                  <a:moveTo>
                    <a:pt x="0" y="288750"/>
                  </a:moveTo>
                  <a:lnTo>
                    <a:pt x="5412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规律</a:t>
              </a:r>
            </a:p>
          </p:txBody>
        </p:sp>
        <p:sp>
          <p:nvSpPr>
            <p:cNvPr id="14" name="MMConnector"/>
            <p:cNvSpPr/>
            <p:nvPr/>
          </p:nvSpPr>
          <p:spPr>
            <a:xfrm>
              <a:off x="3953" y="3382"/>
              <a:ext cx="415" cy="527"/>
            </a:xfrm>
            <a:custGeom>
              <a:avLst/>
              <a:gdLst/>
              <a:ahLst/>
              <a:cxnLst/>
              <a:rect l="0" t="0" r="0" b="0"/>
              <a:pathLst>
                <a:path w="217800" h="177375" fill="none">
                  <a:moveTo>
                    <a:pt x="108900" y="88688"/>
                  </a:moveTo>
                  <a:cubicBezTo>
                    <a:pt x="1238" y="88688"/>
                    <a:pt x="4372" y="-88687"/>
                    <a:pt x="-108900" y="-88687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</p:grpSp>
      <p:grpSp>
        <p:nvGrpSpPr>
          <p:cNvPr id="16" name="组合 15"/>
          <p:cNvGrpSpPr/>
          <p:nvPr/>
        </p:nvGrpSpPr>
        <p:grpSpPr>
          <a:xfrm>
            <a:off x="2146618" y="3604260"/>
            <a:ext cx="1257300" cy="681355"/>
            <a:chOff x="2388" y="3216"/>
            <a:chExt cx="1980" cy="1073"/>
          </a:xfrm>
        </p:grpSpPr>
        <p:sp>
          <p:nvSpPr>
            <p:cNvPr id="17" name="MMConnector"/>
            <p:cNvSpPr/>
            <p:nvPr/>
          </p:nvSpPr>
          <p:spPr>
            <a:xfrm>
              <a:off x="3953" y="3860"/>
              <a:ext cx="415" cy="429"/>
            </a:xfrm>
            <a:custGeom>
              <a:avLst/>
              <a:gdLst/>
              <a:ahLst/>
              <a:cxnLst/>
              <a:rect l="0" t="0" r="0" b="0"/>
              <a:pathLst>
                <a:path w="217800" h="144375" fill="none">
                  <a:moveTo>
                    <a:pt x="108900" y="-72187"/>
                  </a:moveTo>
                  <a:cubicBezTo>
                    <a:pt x="4963" y="-72187"/>
                    <a:pt x="-4320" y="72188"/>
                    <a:pt x="-108900" y="72188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24" name="SubTopic"/>
            <p:cNvSpPr/>
            <p:nvPr/>
          </p:nvSpPr>
          <p:spPr>
            <a:xfrm>
              <a:off x="2388" y="3216"/>
              <a:ext cx="1359" cy="860"/>
            </a:xfrm>
            <a:custGeom>
              <a:avLst/>
              <a:gdLst>
                <a:gd name="rtl" fmla="*/ 47025 w 541200"/>
                <a:gd name="rtt" fmla="*/ 22605 h 288750"/>
                <a:gd name="rtr" fmla="*/ 495825 w 541200"/>
                <a:gd name="rtb" fmla="*/ 273405 h 288750"/>
              </a:gdLst>
              <a:ahLst/>
              <a:cxnLst/>
              <a:rect l="rtl" t="rtt" r="rtr" b="rtb"/>
              <a:pathLst>
                <a:path w="541200" h="288750" stroke="0">
                  <a:moveTo>
                    <a:pt x="0" y="0"/>
                  </a:moveTo>
                  <a:lnTo>
                    <a:pt x="541200" y="0"/>
                  </a:lnTo>
                  <a:lnTo>
                    <a:pt x="5412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541200" h="288750" fill="none">
                  <a:moveTo>
                    <a:pt x="0" y="288750"/>
                  </a:moveTo>
                  <a:lnTo>
                    <a:pt x="5412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现象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52638" y="4846320"/>
            <a:ext cx="1334770" cy="1047115"/>
            <a:chOff x="2266" y="2260"/>
            <a:chExt cx="2102" cy="1649"/>
          </a:xfrm>
        </p:grpSpPr>
        <p:sp>
          <p:nvSpPr>
            <p:cNvPr id="26" name="SubTopic"/>
            <p:cNvSpPr/>
            <p:nvPr/>
          </p:nvSpPr>
          <p:spPr>
            <a:xfrm>
              <a:off x="2266" y="2260"/>
              <a:ext cx="1481" cy="860"/>
            </a:xfrm>
            <a:custGeom>
              <a:avLst/>
              <a:gdLst>
                <a:gd name="rtl" fmla="*/ 47025 w 541200"/>
                <a:gd name="rtt" fmla="*/ 22605 h 288750"/>
                <a:gd name="rtr" fmla="*/ 495825 w 541200"/>
                <a:gd name="rtb" fmla="*/ 273405 h 288750"/>
              </a:gdLst>
              <a:ahLst/>
              <a:cxnLst/>
              <a:rect l="rtl" t="rtt" r="rtr" b="rtb"/>
              <a:pathLst>
                <a:path w="541200" h="288750" stroke="0">
                  <a:moveTo>
                    <a:pt x="0" y="0"/>
                  </a:moveTo>
                  <a:lnTo>
                    <a:pt x="541200" y="0"/>
                  </a:lnTo>
                  <a:lnTo>
                    <a:pt x="5412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541200" h="288750" fill="none">
                  <a:moveTo>
                    <a:pt x="0" y="288750"/>
                  </a:moveTo>
                  <a:lnTo>
                    <a:pt x="5412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规律</a:t>
              </a:r>
            </a:p>
          </p:txBody>
        </p:sp>
        <p:sp>
          <p:nvSpPr>
            <p:cNvPr id="27" name="MMConnector"/>
            <p:cNvSpPr/>
            <p:nvPr/>
          </p:nvSpPr>
          <p:spPr>
            <a:xfrm>
              <a:off x="3953" y="3382"/>
              <a:ext cx="415" cy="527"/>
            </a:xfrm>
            <a:custGeom>
              <a:avLst/>
              <a:gdLst/>
              <a:ahLst/>
              <a:cxnLst/>
              <a:rect l="0" t="0" r="0" b="0"/>
              <a:pathLst>
                <a:path w="217800" h="177375" fill="none">
                  <a:moveTo>
                    <a:pt x="108900" y="88688"/>
                  </a:moveTo>
                  <a:cubicBezTo>
                    <a:pt x="1238" y="88688"/>
                    <a:pt x="4372" y="-88687"/>
                    <a:pt x="-108900" y="-88687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</p:grpSp>
      <p:grpSp>
        <p:nvGrpSpPr>
          <p:cNvPr id="28" name="组合 27"/>
          <p:cNvGrpSpPr/>
          <p:nvPr/>
        </p:nvGrpSpPr>
        <p:grpSpPr>
          <a:xfrm>
            <a:off x="1908493" y="5453380"/>
            <a:ext cx="1478915" cy="681355"/>
            <a:chOff x="2039" y="3216"/>
            <a:chExt cx="2329" cy="1073"/>
          </a:xfrm>
        </p:grpSpPr>
        <p:sp>
          <p:nvSpPr>
            <p:cNvPr id="29" name="MMConnector"/>
            <p:cNvSpPr/>
            <p:nvPr/>
          </p:nvSpPr>
          <p:spPr>
            <a:xfrm>
              <a:off x="3953" y="3860"/>
              <a:ext cx="415" cy="429"/>
            </a:xfrm>
            <a:custGeom>
              <a:avLst/>
              <a:gdLst/>
              <a:ahLst/>
              <a:cxnLst/>
              <a:rect l="0" t="0" r="0" b="0"/>
              <a:pathLst>
                <a:path w="217800" h="144375" fill="none">
                  <a:moveTo>
                    <a:pt x="108900" y="-72187"/>
                  </a:moveTo>
                  <a:cubicBezTo>
                    <a:pt x="4963" y="-72187"/>
                    <a:pt x="-4320" y="72188"/>
                    <a:pt x="-108900" y="72188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30" name="SubTopic"/>
            <p:cNvSpPr/>
            <p:nvPr/>
          </p:nvSpPr>
          <p:spPr>
            <a:xfrm>
              <a:off x="2039" y="3216"/>
              <a:ext cx="1708" cy="860"/>
            </a:xfrm>
            <a:custGeom>
              <a:avLst/>
              <a:gdLst>
                <a:gd name="rtl" fmla="*/ 47025 w 541200"/>
                <a:gd name="rtt" fmla="*/ 22605 h 288750"/>
                <a:gd name="rtr" fmla="*/ 495825 w 541200"/>
                <a:gd name="rtb" fmla="*/ 273405 h 288750"/>
              </a:gdLst>
              <a:ahLst/>
              <a:cxnLst/>
              <a:rect l="rtl" t="rtt" r="rtr" b="rtb"/>
              <a:pathLst>
                <a:path w="541200" h="288750" stroke="0">
                  <a:moveTo>
                    <a:pt x="0" y="0"/>
                  </a:moveTo>
                  <a:lnTo>
                    <a:pt x="541200" y="0"/>
                  </a:lnTo>
                  <a:lnTo>
                    <a:pt x="5412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541200" h="288750" fill="none">
                  <a:moveTo>
                    <a:pt x="0" y="288750"/>
                  </a:moveTo>
                  <a:lnTo>
                    <a:pt x="5412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现象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09128" y="2035175"/>
            <a:ext cx="4247515" cy="1489075"/>
            <a:chOff x="2892" y="4674"/>
            <a:chExt cx="6689" cy="2345"/>
          </a:xfrm>
        </p:grpSpPr>
        <p:sp>
          <p:nvSpPr>
            <p:cNvPr id="114" name="MainTopic"/>
            <p:cNvSpPr/>
            <p:nvPr/>
          </p:nvSpPr>
          <p:spPr>
            <a:xfrm>
              <a:off x="2892" y="4674"/>
              <a:ext cx="3959" cy="1081"/>
            </a:xfrm>
            <a:custGeom>
              <a:avLst/>
              <a:gdLst>
                <a:gd name="rtl" fmla="*/ 117480 w 1953600"/>
                <a:gd name="rtt" fmla="*/ 62040 h 363000"/>
                <a:gd name="rtr" fmla="*/ 1833480 w 1953600"/>
                <a:gd name="rtb" fmla="*/ 312840 h 363000"/>
              </a:gdLst>
              <a:ahLst/>
              <a:cxnLst/>
              <a:rect l="rtl" t="rtt" r="rtr" b="rtb"/>
              <a:pathLst>
                <a:path w="1953600" h="363000">
                  <a:moveTo>
                    <a:pt x="26400" y="0"/>
                  </a:moveTo>
                  <a:lnTo>
                    <a:pt x="1927200" y="0"/>
                  </a:lnTo>
                  <a:cubicBezTo>
                    <a:pt x="1941773" y="0"/>
                    <a:pt x="1953600" y="11827"/>
                    <a:pt x="1953600" y="26400"/>
                  </a:cubicBezTo>
                  <a:lnTo>
                    <a:pt x="1953600" y="336600"/>
                  </a:lnTo>
                  <a:cubicBezTo>
                    <a:pt x="1953600" y="351173"/>
                    <a:pt x="1941773" y="363000"/>
                    <a:pt x="1927200" y="363000"/>
                  </a:cubicBezTo>
                  <a:lnTo>
                    <a:pt x="26400" y="363000"/>
                  </a:lnTo>
                  <a:cubicBezTo>
                    <a:pt x="11827" y="363000"/>
                    <a:pt x="0" y="351173"/>
                    <a:pt x="0" y="336600"/>
                  </a:cubicBezTo>
                  <a:lnTo>
                    <a:pt x="0" y="26400"/>
                  </a:lnTo>
                  <a:cubicBezTo>
                    <a:pt x="0" y="11827"/>
                    <a:pt x="11827" y="0"/>
                    <a:pt x="26400" y="0"/>
                  </a:cubicBezTo>
                  <a:close/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6" action="ppaction://hlinksldjump"/>
                </a:rPr>
                <a:t>光现象的辨识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2" name="MMConnector"/>
            <p:cNvSpPr/>
            <p:nvPr/>
          </p:nvSpPr>
          <p:spPr>
            <a:xfrm>
              <a:off x="8050" y="5885"/>
              <a:ext cx="1531" cy="1134"/>
            </a:xfrm>
            <a:custGeom>
              <a:avLst/>
              <a:gdLst/>
              <a:ahLst/>
              <a:cxnLst/>
              <a:rect l="0" t="0" r="0" b="0"/>
              <a:pathLst>
                <a:path w="784928" h="574578">
                  <a:moveTo>
                    <a:pt x="159253" y="210247"/>
                  </a:moveTo>
                  <a:cubicBezTo>
                    <a:pt x="171001" y="222021"/>
                    <a:pt x="186562" y="221680"/>
                    <a:pt x="195271" y="212430"/>
                  </a:cubicBezTo>
                  <a:cubicBezTo>
                    <a:pt x="203980" y="203179"/>
                    <a:pt x="203123" y="187912"/>
                    <a:pt x="190922" y="176609"/>
                  </a:cubicBezTo>
                  <a:cubicBezTo>
                    <a:pt x="179840" y="166343"/>
                    <a:pt x="168759" y="156078"/>
                    <a:pt x="157879" y="145537"/>
                  </a:cubicBezTo>
                  <a:cubicBezTo>
                    <a:pt x="146999" y="134997"/>
                    <a:pt x="136321" y="124182"/>
                    <a:pt x="125750" y="113228"/>
                  </a:cubicBezTo>
                  <a:cubicBezTo>
                    <a:pt x="115180" y="102274"/>
                    <a:pt x="104716" y="91180"/>
                    <a:pt x="94341" y="79966"/>
                  </a:cubicBezTo>
                  <a:cubicBezTo>
                    <a:pt x="83967" y="68752"/>
                    <a:pt x="73681" y="57417"/>
                    <a:pt x="63444" y="46007"/>
                  </a:cubicBezTo>
                  <a:cubicBezTo>
                    <a:pt x="53208" y="34597"/>
                    <a:pt x="43019" y="23112"/>
                    <a:pt x="32844" y="11587"/>
                  </a:cubicBezTo>
                  <a:cubicBezTo>
                    <a:pt x="22669" y="62"/>
                    <a:pt x="12508" y="-11504"/>
                    <a:pt x="2321" y="-23074"/>
                  </a:cubicBezTo>
                  <a:cubicBezTo>
                    <a:pt x="-7865" y="-34644"/>
                    <a:pt x="-18076" y="-46218"/>
                    <a:pt x="-28349" y="-57761"/>
                  </a:cubicBezTo>
                  <a:cubicBezTo>
                    <a:pt x="-38622" y="-69304"/>
                    <a:pt x="-48957" y="-80815"/>
                    <a:pt x="-59393" y="-92256"/>
                  </a:cubicBezTo>
                  <a:cubicBezTo>
                    <a:pt x="-69829" y="-103698"/>
                    <a:pt x="-80366" y="-115070"/>
                    <a:pt x="-91042" y="-126331"/>
                  </a:cubicBezTo>
                  <a:cubicBezTo>
                    <a:pt x="-101718" y="-137591"/>
                    <a:pt x="-112533" y="-148741"/>
                    <a:pt x="-123526" y="-159733"/>
                  </a:cubicBezTo>
                  <a:cubicBezTo>
                    <a:pt x="-134519" y="-170725"/>
                    <a:pt x="-145689" y="-181560"/>
                    <a:pt x="-157074" y="-192184"/>
                  </a:cubicBezTo>
                  <a:cubicBezTo>
                    <a:pt x="-168458" y="-202808"/>
                    <a:pt x="-180057" y="-213222"/>
                    <a:pt x="-191902" y="-223364"/>
                  </a:cubicBezTo>
                  <a:cubicBezTo>
                    <a:pt x="-203747" y="-233507"/>
                    <a:pt x="-215839" y="-243378"/>
                    <a:pt x="-228203" y="-252912"/>
                  </a:cubicBezTo>
                  <a:cubicBezTo>
                    <a:pt x="-240567" y="-262445"/>
                    <a:pt x="-253203" y="-271639"/>
                    <a:pt x="-266127" y="-280422"/>
                  </a:cubicBezTo>
                  <a:cubicBezTo>
                    <a:pt x="-279050" y="-289205"/>
                    <a:pt x="-292261" y="-297575"/>
                    <a:pt x="-305757" y="-305460"/>
                  </a:cubicBezTo>
                  <a:cubicBezTo>
                    <a:pt x="-319253" y="-313344"/>
                    <a:pt x="-333035" y="-320742"/>
                    <a:pt x="-347087" y="-327584"/>
                  </a:cubicBezTo>
                  <a:cubicBezTo>
                    <a:pt x="-361139" y="-334427"/>
                    <a:pt x="-375462" y="-340714"/>
                    <a:pt x="-390002" y="-346390"/>
                  </a:cubicBezTo>
                  <a:cubicBezTo>
                    <a:pt x="-404542" y="-352067"/>
                    <a:pt x="-419300" y="-357132"/>
                    <a:pt x="-434280" y="-361557"/>
                  </a:cubicBezTo>
                  <a:cubicBezTo>
                    <a:pt x="-449260" y="-365982"/>
                    <a:pt x="-464462" y="-369766"/>
                    <a:pt x="-479615" y="-372894"/>
                  </a:cubicBezTo>
                  <a:cubicBezTo>
                    <a:pt x="-494767" y="-376023"/>
                    <a:pt x="-509870" y="-378497"/>
                    <a:pt x="-525657" y="-380362"/>
                  </a:cubicBezTo>
                  <a:cubicBezTo>
                    <a:pt x="-541444" y="-382228"/>
                    <a:pt x="-557916" y="-383485"/>
                    <a:pt x="-572061" y="-384065"/>
                  </a:cubicBezTo>
                  <a:cubicBezTo>
                    <a:pt x="-586206" y="-384645"/>
                    <a:pt x="-598023" y="-384548"/>
                    <a:pt x="-609840" y="-384450"/>
                  </a:cubicBezTo>
                  <a:cubicBezTo>
                    <a:pt x="-612216" y="-384430"/>
                    <a:pt x="-613800" y="-382965"/>
                    <a:pt x="-613800" y="-381150"/>
                  </a:cubicBezTo>
                  <a:cubicBezTo>
                    <a:pt x="-613800" y="-379335"/>
                    <a:pt x="-612215" y="-377924"/>
                    <a:pt x="-609840" y="-377850"/>
                  </a:cubicBezTo>
                  <a:cubicBezTo>
                    <a:pt x="-598155" y="-377487"/>
                    <a:pt x="-586470" y="-377124"/>
                    <a:pt x="-572546" y="-376004"/>
                  </a:cubicBezTo>
                  <a:cubicBezTo>
                    <a:pt x="-558622" y="-374884"/>
                    <a:pt x="-542460" y="-373008"/>
                    <a:pt x="-527027" y="-370566"/>
                  </a:cubicBezTo>
                  <a:cubicBezTo>
                    <a:pt x="-511595" y="-368125"/>
                    <a:pt x="-496892" y="-365118"/>
                    <a:pt x="-482192" y="-361475"/>
                  </a:cubicBezTo>
                  <a:cubicBezTo>
                    <a:pt x="-467493" y="-357832"/>
                    <a:pt x="-452797" y="-353554"/>
                    <a:pt x="-438367" y="-348667"/>
                  </a:cubicBezTo>
                  <a:cubicBezTo>
                    <a:pt x="-423936" y="-343781"/>
                    <a:pt x="-409770" y="-338286"/>
                    <a:pt x="-395853" y="-332213"/>
                  </a:cubicBezTo>
                  <a:cubicBezTo>
                    <a:pt x="-381937" y="-326139"/>
                    <a:pt x="-368271" y="-319488"/>
                    <a:pt x="-354894" y="-312311"/>
                  </a:cubicBezTo>
                  <a:cubicBezTo>
                    <a:pt x="-341518" y="-305134"/>
                    <a:pt x="-328432" y="-297433"/>
                    <a:pt x="-315640" y="-289269"/>
                  </a:cubicBezTo>
                  <a:cubicBezTo>
                    <a:pt x="-302849" y="-281106"/>
                    <a:pt x="-290351" y="-272481"/>
                    <a:pt x="-278140" y="-263461"/>
                  </a:cubicBezTo>
                  <a:cubicBezTo>
                    <a:pt x="-265929" y="-254442"/>
                    <a:pt x="-254005" y="-245028"/>
                    <a:pt x="-242347" y="-235285"/>
                  </a:cubicBezTo>
                  <a:cubicBezTo>
                    <a:pt x="-230688" y="-225542"/>
                    <a:pt x="-219296" y="-215471"/>
                    <a:pt x="-208138" y="-205131"/>
                  </a:cubicBezTo>
                  <a:cubicBezTo>
                    <a:pt x="-196981" y="-194790"/>
                    <a:pt x="-186060" y="-184182"/>
                    <a:pt x="-175339" y="-173358"/>
                  </a:cubicBezTo>
                  <a:cubicBezTo>
                    <a:pt x="-164618" y="-162535"/>
                    <a:pt x="-154098" y="-151497"/>
                    <a:pt x="-143739" y="-140291"/>
                  </a:cubicBezTo>
                  <a:cubicBezTo>
                    <a:pt x="-133380" y="-129085"/>
                    <a:pt x="-123183" y="-117712"/>
                    <a:pt x="-113108" y="-106212"/>
                  </a:cubicBezTo>
                  <a:cubicBezTo>
                    <a:pt x="-103033" y="-94713"/>
                    <a:pt x="-93080" y="-83087"/>
                    <a:pt x="-83209" y="-71371"/>
                  </a:cubicBezTo>
                  <a:cubicBezTo>
                    <a:pt x="-73338" y="-59655"/>
                    <a:pt x="-63548" y="-47850"/>
                    <a:pt x="-53798" y="-35989"/>
                  </a:cubicBezTo>
                  <a:cubicBezTo>
                    <a:pt x="-44049" y="-24128"/>
                    <a:pt x="-34341" y="-12210"/>
                    <a:pt x="-24632" y="-268"/>
                  </a:cubicBezTo>
                  <a:cubicBezTo>
                    <a:pt x="-14923" y="11675"/>
                    <a:pt x="-5214" y="23642"/>
                    <a:pt x="4536" y="35603"/>
                  </a:cubicBezTo>
                  <a:cubicBezTo>
                    <a:pt x="14287" y="47564"/>
                    <a:pt x="24080" y="59518"/>
                    <a:pt x="33955" y="71435"/>
                  </a:cubicBezTo>
                  <a:cubicBezTo>
                    <a:pt x="43831" y="83353"/>
                    <a:pt x="53788" y="95233"/>
                    <a:pt x="63878" y="107037"/>
                  </a:cubicBezTo>
                  <a:cubicBezTo>
                    <a:pt x="73967" y="118841"/>
                    <a:pt x="84188" y="130568"/>
                    <a:pt x="94561" y="142200"/>
                  </a:cubicBezTo>
                  <a:cubicBezTo>
                    <a:pt x="104934" y="153831"/>
                    <a:pt x="115458" y="165367"/>
                    <a:pt x="126266" y="176692"/>
                  </a:cubicBezTo>
                  <a:cubicBezTo>
                    <a:pt x="137073" y="188017"/>
                    <a:pt x="148163" y="199132"/>
                    <a:pt x="159253" y="210247"/>
                  </a:cubicBezTo>
                  <a:close/>
                </a:path>
              </a:pathLst>
            </a:custGeom>
            <a:solidFill>
              <a:srgbClr val="96E54E"/>
            </a:solidFill>
            <a:ln w="6600" cap="rnd">
              <a:solidFill>
                <a:srgbClr val="96E54E"/>
              </a:solidFill>
              <a:round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655638" y="4212590"/>
            <a:ext cx="2748280" cy="986155"/>
            <a:chOff x="40" y="4174"/>
            <a:chExt cx="4328" cy="1553"/>
          </a:xfrm>
        </p:grpSpPr>
        <p:sp>
          <p:nvSpPr>
            <p:cNvPr id="34" name="MMConnector"/>
            <p:cNvSpPr/>
            <p:nvPr/>
          </p:nvSpPr>
          <p:spPr>
            <a:xfrm>
              <a:off x="3953" y="4340"/>
              <a:ext cx="415" cy="1387"/>
            </a:xfrm>
            <a:custGeom>
              <a:avLst/>
              <a:gdLst/>
              <a:ahLst/>
              <a:cxnLst/>
              <a:rect l="0" t="0" r="0" b="0"/>
              <a:pathLst>
                <a:path w="217800" h="466125" fill="none">
                  <a:moveTo>
                    <a:pt x="108900" y="-233062"/>
                  </a:moveTo>
                  <a:cubicBezTo>
                    <a:pt x="-26894" y="-233062"/>
                    <a:pt x="70013" y="233063"/>
                    <a:pt x="-108900" y="233063"/>
                  </a:cubicBezTo>
                </a:path>
              </a:pathLst>
            </a:custGeom>
            <a:noFill/>
            <a:ln w="13200" cap="rnd">
              <a:solidFill>
                <a:srgbClr val="96E54E"/>
              </a:solidFill>
              <a:round/>
            </a:ln>
          </p:spPr>
        </p:sp>
        <p:sp>
          <p:nvSpPr>
            <p:cNvPr id="35" name="SubTopic"/>
            <p:cNvSpPr/>
            <p:nvPr/>
          </p:nvSpPr>
          <p:spPr>
            <a:xfrm>
              <a:off x="40" y="4174"/>
              <a:ext cx="3707" cy="860"/>
            </a:xfrm>
            <a:custGeom>
              <a:avLst/>
              <a:gdLst>
                <a:gd name="rtl" fmla="*/ 47025 w 1386000"/>
                <a:gd name="rtt" fmla="*/ 22605 h 288750"/>
                <a:gd name="rtr" fmla="*/ 1340625 w 1386000"/>
                <a:gd name="rtb" fmla="*/ 273405 h 288750"/>
              </a:gdLst>
              <a:ahLst/>
              <a:cxnLst/>
              <a:rect l="rtl" t="rtt" r="rtr" b="rtb"/>
              <a:pathLst>
                <a:path w="1386000" h="288750" stroke="0">
                  <a:moveTo>
                    <a:pt x="0" y="0"/>
                  </a:moveTo>
                  <a:lnTo>
                    <a:pt x="1386000" y="0"/>
                  </a:lnTo>
                  <a:lnTo>
                    <a:pt x="1386000" y="288750"/>
                  </a:lnTo>
                  <a:lnTo>
                    <a:pt x="0" y="288750"/>
                  </a:lnTo>
                  <a:lnTo>
                    <a:pt x="0" y="0"/>
                  </a:lnTo>
                  <a:close/>
                </a:path>
                <a:path w="1386000" h="288750" fill="none">
                  <a:moveTo>
                    <a:pt x="0" y="288750"/>
                  </a:moveTo>
                  <a:lnTo>
                    <a:pt x="1386000" y="288750"/>
                  </a:lnTo>
                </a:path>
              </a:pathLst>
            </a:custGeom>
            <a:noFill/>
            <a:ln w="13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/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  <a:hlinkClick r:id="rId7" action="ppaction://hlinksldjump"/>
                </a:rPr>
                <a:t>镜面反射和漫反射</a:t>
              </a:r>
              <a:endParaRPr lang="zh-CN"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组合 61"/>
          <p:cNvGrpSpPr/>
          <p:nvPr/>
        </p:nvGrpSpPr>
        <p:grpSpPr>
          <a:xfrm>
            <a:off x="3054668" y="1044663"/>
            <a:ext cx="6281420" cy="645039"/>
            <a:chOff x="4741" y="1321"/>
            <a:chExt cx="9592" cy="1231"/>
          </a:xfrm>
        </p:grpSpPr>
        <p:pic>
          <p:nvPicPr>
            <p:cNvPr id="45063" name="图片 6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" y="1379"/>
              <a:ext cx="9592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63"/>
            <p:cNvSpPr txBox="1"/>
            <p:nvPr/>
          </p:nvSpPr>
          <p:spPr>
            <a:xfrm>
              <a:off x="5798" y="1321"/>
              <a:ext cx="7828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知识精讲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73736" y="2037080"/>
            <a:ext cx="10838815" cy="600075"/>
            <a:chOff x="921" y="2643"/>
            <a:chExt cx="17069" cy="945"/>
          </a:xfrm>
        </p:grpSpPr>
        <p:pic>
          <p:nvPicPr>
            <p:cNvPr id="39" name="图片 38" descr="9"/>
            <p:cNvPicPr>
              <a:picLocks noChangeAspect="1"/>
            </p:cNvPicPr>
            <p:nvPr/>
          </p:nvPicPr>
          <p:blipFill>
            <a:blip r:embed="rId4"/>
            <a:srcRect t="9970" r="29594" b="6445"/>
            <a:stretch>
              <a:fillRect/>
            </a:stretch>
          </p:blipFill>
          <p:spPr>
            <a:xfrm>
              <a:off x="921" y="2643"/>
              <a:ext cx="17069" cy="896"/>
            </a:xfrm>
            <a:prstGeom prst="rect">
              <a:avLst/>
            </a:prstGeom>
          </p:spPr>
        </p:pic>
        <p:sp>
          <p:nvSpPr>
            <p:cNvPr id="45079" name="文本框 78"/>
            <p:cNvSpPr txBox="1"/>
            <p:nvPr/>
          </p:nvSpPr>
          <p:spPr>
            <a:xfrm>
              <a:off x="2711" y="2717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考点清单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83898" y="4010025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6423" y="2856865"/>
            <a:ext cx="1096200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光源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：能够自行发光的物体叫做光源.(月亮不是光源)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</a:rPr>
              <a:t>光的传播速度</a:t>
            </a:r>
            <a:r>
              <a:rPr sz="2400"/>
              <a:t>: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光既可以在空气、水、玻璃等介质中传播，也可以在真空中传播.真空中的光速可以近似取为___________m/s=__________km/s，用字母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表示.光在空气中的速度非常接近于</a:t>
            </a:r>
            <a:r>
              <a:rPr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光年：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指光在一年内传播的距离，是长度单位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27283" y="4056380"/>
            <a:ext cx="1180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zh-CN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73278" y="4056380"/>
            <a:ext cx="11804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流程图: 终止 3">
            <a:hlinkClick r:id="rId5" action="ppaction://hlinksldjump"/>
          </p:cNvPr>
          <p:cNvSpPr/>
          <p:nvPr/>
        </p:nvSpPr>
        <p:spPr>
          <a:xfrm>
            <a:off x="916781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9823" y="914941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四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三种光现象辨识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870903" y="1659890"/>
          <a:ext cx="10407015" cy="4553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8907145"/>
              </a:tblGrid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光现象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定义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光的直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线传播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光在</a:t>
                      </a:r>
                      <a:r>
                        <a:rPr lang="en-US" altLang="zh-CN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</a:t>
                      </a: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介质（或真空）中沿直线传播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36207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光的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光遇到物体的表面会发生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.人能看见不发光的物体，是因为物体</a:t>
                      </a:r>
                      <a:r>
                        <a:rPr lang="en-US" altLang="zh-C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的光进入了人眼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36271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光的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折射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光从一种介质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另一种介质时，传播方向会发生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，这种现象叫做光的折射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398328" y="2654935"/>
            <a:ext cx="1417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同种均匀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74398" y="3660140"/>
            <a:ext cx="1164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77578" y="4220845"/>
            <a:ext cx="9277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97693" y="5036185"/>
            <a:ext cx="1161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斜射入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971723" y="5036185"/>
            <a:ext cx="875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改变</a:t>
            </a:r>
          </a:p>
        </p:txBody>
      </p:sp>
      <p:sp>
        <p:nvSpPr>
          <p:cNvPr id="4" name="流程图: 终止 3">
            <a:hlinkClick r:id="rId3" action="ppaction://hlinksldjump"/>
          </p:cNvPr>
          <p:cNvSpPr/>
          <p:nvPr/>
        </p:nvSpPr>
        <p:spPr>
          <a:xfrm>
            <a:off x="9239568" y="89090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30593" y="869315"/>
            <a:ext cx="10438130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n>
                  <a:noFill/>
                </a:ln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现象辨识</a:t>
            </a:r>
            <a:r>
              <a:rPr lang="en-US" altLang="zh-CN" sz="2400" dirty="0">
                <a:ln>
                  <a:noFill/>
                </a:ln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4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下列属于光的直线传播的有______；属于光的反射的有_______；属于光的折射的有__</a:t>
            </a:r>
            <a:r>
              <a:rPr lang="en-US" altLang="zh-CN" sz="24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zh-CN" altLang="en-US" sz="24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____.</a:t>
            </a:r>
            <a:endParaRPr lang="zh-CN" altLang="en-US" sz="2400" b="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一叶障目、坐井观天、立竿见影</a:t>
            </a:r>
            <a:endParaRPr lang="zh-CN" altLang="en-US" sz="2400" b="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镜花水月、“掬水月在手，弄花香满衣”、“江清月近人”</a:t>
            </a: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倒影、平面镜成像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眼镜、望远镜、放大镜、显微镜、照相机、投影仪等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e. 海市蜃楼 、“潭清疑水浅”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f. 影子的形成、日（月）食的形成、小孔成像、手影表演</a:t>
            </a: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g. 汽车后视镜、自行车尾灯、街头路口的反光镜等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h. 筷子在水中折断、在岸上看水里的鱼、光的色散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激光准直、射击瞄准（三点一线）、站队看齐等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6156643" y="904240"/>
            <a:ext cx="958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 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56153" y="869315"/>
            <a:ext cx="1022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c 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54743" y="1364615"/>
            <a:ext cx="1007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e h</a:t>
            </a:r>
          </a:p>
        </p:txBody>
      </p:sp>
      <p:sp>
        <p:nvSpPr>
          <p:cNvPr id="4" name="流程图: 终止 3">
            <a:hlinkClick r:id="rId2" action="ppaction://hlinksldjump"/>
          </p:cNvPr>
          <p:cNvSpPr/>
          <p:nvPr/>
        </p:nvSpPr>
        <p:spPr>
          <a:xfrm>
            <a:off x="916781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9318" y="951771"/>
            <a:ext cx="353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五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光的反射、折射规律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57213" y="1722755"/>
          <a:ext cx="11136630" cy="47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/>
                <a:gridCol w="4966335"/>
                <a:gridCol w="4719320"/>
              </a:tblGrid>
              <a:tr h="6451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光的反射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光的折射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9369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图示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三线共面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反射光线、 入射光线和法线都在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平面内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折射光线、入射光线和法线在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平面内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142173" y="5899785"/>
            <a:ext cx="925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同一　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3753" y="5913755"/>
            <a:ext cx="941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同一　</a:t>
            </a:r>
            <a:endParaRPr lang="zh-CN" altLang="en-US"/>
          </a:p>
        </p:txBody>
      </p:sp>
      <p:pic>
        <p:nvPicPr>
          <p:cNvPr id="13" name="图片 12" descr="Py3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321368" y="2799715"/>
            <a:ext cx="2540635" cy="2023745"/>
          </a:xfrm>
          <a:prstGeom prst="rect">
            <a:avLst/>
          </a:prstGeom>
        </p:spPr>
      </p:pic>
      <p:pic>
        <p:nvPicPr>
          <p:cNvPr id="14" name="图片 13" descr="Py3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878128" y="2493645"/>
            <a:ext cx="2811780" cy="2578735"/>
          </a:xfrm>
          <a:prstGeom prst="rect">
            <a:avLst/>
          </a:prstGeom>
        </p:spPr>
      </p:pic>
      <p:sp>
        <p:nvSpPr>
          <p:cNvPr id="4" name="流程图: 终止 3">
            <a:hlinkClick r:id="rId5" action="ppaction://hlinksldjump"/>
          </p:cNvPr>
          <p:cNvSpPr/>
          <p:nvPr/>
        </p:nvSpPr>
        <p:spPr>
          <a:xfrm>
            <a:off x="9598343" y="96266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485458" y="1066165"/>
          <a:ext cx="11136630" cy="478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75"/>
                <a:gridCol w="3114675"/>
                <a:gridCol w="6570980"/>
              </a:tblGrid>
              <a:tr h="64516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光的反射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光的折射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两线分居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反射光线、入射光线分别位于法线两侧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折射光线、入射光线分居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两侧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两角关系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反射角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入射角，反射角随入射角增大而增大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光从空气斜射入水中或其他介质中时， 折射角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入射角(斜射时，空气中的角始终是“大角”)；当入射角增大时，折射角也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.垂直入射时传播方向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_________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共同特点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光路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________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019743" y="3261995"/>
            <a:ext cx="1002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等于　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63373" y="5301615"/>
            <a:ext cx="8934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可逆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262428" y="2085340"/>
            <a:ext cx="844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法线</a:t>
            </a:r>
            <a:endParaRPr lang="zh-CN" altLang="en-US" sz="240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7963" y="3568065"/>
            <a:ext cx="81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小于　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541953" y="4102100"/>
            <a:ext cx="908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增大　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085773" y="4629150"/>
            <a:ext cx="9080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不变　</a:t>
            </a:r>
            <a:endParaRPr lang="zh-CN" altLang="en-US"/>
          </a:p>
        </p:txBody>
      </p:sp>
      <p:sp>
        <p:nvSpPr>
          <p:cNvPr id="4" name="流程图: 终止 3">
            <a:hlinkClick r:id="rId3" action="ppaction://hlinksldjump"/>
          </p:cNvPr>
          <p:cNvSpPr/>
          <p:nvPr/>
        </p:nvSpPr>
        <p:spPr>
          <a:xfrm>
            <a:off x="9598343" y="605726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1503" y="3158295"/>
            <a:ext cx="1057480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(2019湘潭6题2分)下列现象中，由光的直线传播形成的是(　　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00873" y="1203031"/>
            <a:ext cx="7725410" cy="645147"/>
            <a:chOff x="2766" y="1210"/>
            <a:chExt cx="12166" cy="1234"/>
          </a:xfrm>
        </p:grpSpPr>
        <p:pic>
          <p:nvPicPr>
            <p:cNvPr id="21521" name="图片 1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" y="1247"/>
              <a:ext cx="12166" cy="1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15"/>
            <p:cNvSpPr txBox="1"/>
            <p:nvPr/>
          </p:nvSpPr>
          <p:spPr>
            <a:xfrm>
              <a:off x="4087" y="1210"/>
              <a:ext cx="9389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湖南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年中考真题精选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5013" y="2132330"/>
            <a:ext cx="10764520" cy="781050"/>
            <a:chOff x="1156" y="2906"/>
            <a:chExt cx="16952" cy="1230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1200"/>
              <a:chOff x="1324" y="1550"/>
              <a:chExt cx="16558" cy="12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光现象的辨识及</a:t>
                </a: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其</a:t>
                </a:r>
                <a:r>
                  <a:rPr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解释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(郴州4考，岳阳3考，益阳2考)</a:t>
                </a: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8843328" y="3298190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06768" y="4080510"/>
            <a:ext cx="10540365" cy="1837055"/>
            <a:chOff x="1269" y="6539"/>
            <a:chExt cx="16599" cy="2893"/>
          </a:xfrm>
        </p:grpSpPr>
        <p:pic>
          <p:nvPicPr>
            <p:cNvPr id="2" name="图片 -2147482572" descr="C:\Documents and Settings\Administrator\桌面\湖南物理\PY20.TIF"/>
            <p:cNvPicPr>
              <a:picLocks noChangeAspect="1"/>
            </p:cNvPicPr>
            <p:nvPr/>
          </p:nvPicPr>
          <p:blipFill>
            <a:blip r:embed="rId5" r:link="rId6"/>
            <a:srcRect l="-149" b="53456"/>
            <a:stretch>
              <a:fillRect/>
            </a:stretch>
          </p:blipFill>
          <p:spPr>
            <a:xfrm>
              <a:off x="1269" y="6752"/>
              <a:ext cx="8066" cy="26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-2147482572" descr="C:\Documents and Settings\Administrator\桌面\湖南物理\PY20.TIF"/>
            <p:cNvPicPr>
              <a:picLocks noChangeAspect="1"/>
            </p:cNvPicPr>
            <p:nvPr/>
          </p:nvPicPr>
          <p:blipFill>
            <a:blip r:embed="rId5" r:link="rId7"/>
            <a:srcRect t="50000" r="-186"/>
            <a:stretch>
              <a:fillRect/>
            </a:stretch>
          </p:blipFill>
          <p:spPr>
            <a:xfrm>
              <a:off x="9800" y="6539"/>
              <a:ext cx="8069" cy="28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0893" y="856521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六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镜面反射和漫反射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10223" y="1498600"/>
          <a:ext cx="11188065" cy="474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35"/>
                <a:gridCol w="2849245"/>
                <a:gridCol w="2661920"/>
                <a:gridCol w="1434465"/>
                <a:gridCol w="3441700"/>
              </a:tblGrid>
              <a:tr h="72517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现象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定义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图示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共同特点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视觉特点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镜面反射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一束平行光照射到镜面后，会被_____地反射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遵循光的反射定律</a:t>
                      </a: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迎着反射光很刺眼，常说反光，其他方位看不见或不明显,如玻璃幕墙刺眼，平静水面发光等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漫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</a:t>
                      </a: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凹凸不平的表面会把平行的入射光线向着____</a:t>
                      </a:r>
                      <a:r>
                        <a:rPr lang="en-US" altLang="zh-CN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____反射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各个方向都能看清，如黑板上的字、电影银幕用布而不用玻璃等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66123" y="3127375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平行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8983" y="5691505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四面八方</a:t>
            </a:r>
          </a:p>
        </p:txBody>
      </p:sp>
      <p:pic>
        <p:nvPicPr>
          <p:cNvPr id="7" name="图片 6" descr="Py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38" y="2684145"/>
            <a:ext cx="2283460" cy="1358265"/>
          </a:xfrm>
          <a:prstGeom prst="rect">
            <a:avLst/>
          </a:prstGeom>
        </p:spPr>
      </p:pic>
      <p:pic>
        <p:nvPicPr>
          <p:cNvPr id="9" name="图片 8" descr="Py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58" y="4722495"/>
            <a:ext cx="2298700" cy="1301750"/>
          </a:xfrm>
          <a:prstGeom prst="rect">
            <a:avLst/>
          </a:prstGeom>
        </p:spPr>
      </p:pic>
      <p:sp>
        <p:nvSpPr>
          <p:cNvPr id="4" name="流程图: 终止 3">
            <a:hlinkClick r:id="rId5" action="ppaction://hlinksldjump"/>
          </p:cNvPr>
          <p:cNvSpPr/>
          <p:nvPr/>
        </p:nvSpPr>
        <p:spPr>
          <a:xfrm>
            <a:off x="9670098" y="81915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48373" y="1246505"/>
            <a:ext cx="65614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七、平面镜成像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1.原理：_____________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2.成像特点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a.平面镜所成像的大小与物体的大小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b.像和物体到平面镜的距离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c.像和物体的连线与镜面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d.平面镜成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像.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3.平面镜应用：穿衣镜、潜望镜.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69528" y="1912620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光的反射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42673" y="2977515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61573" y="3564890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88498" y="4084955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垂直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79383" y="4665980"/>
            <a:ext cx="1544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虚</a:t>
            </a:r>
          </a:p>
        </p:txBody>
      </p:sp>
      <p:pic>
        <p:nvPicPr>
          <p:cNvPr id="7" name="图片 6" descr="Py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43" y="2841625"/>
            <a:ext cx="2446655" cy="2302510"/>
          </a:xfrm>
          <a:prstGeom prst="rect">
            <a:avLst/>
          </a:prstGeom>
        </p:spPr>
      </p:pic>
      <p:sp>
        <p:nvSpPr>
          <p:cNvPr id="8" name="流程图: 终止 7">
            <a:hlinkClick r:id="rId4" action="ppaction://hlinksldjump"/>
          </p:cNvPr>
          <p:cNvSpPr/>
          <p:nvPr/>
        </p:nvSpPr>
        <p:spPr>
          <a:xfrm>
            <a:off x="916781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3108" y="1046480"/>
            <a:ext cx="1053465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4.实像和虚像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实像：光屏____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_承接到所成的像（实际光线会聚而成）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虚像：光屏____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_承接到所成的像（光线的反向延长线相交而成）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易错警示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：我们远离（靠近）平面镜时，会觉得镜中的像变小（大），是因为视野变大（小），而像大小不变.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6.球面镜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凸面镜：对光线有_______作用.汽车后视镜、路口反光镜用凸面镜制成.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凹面镜：对光线有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作用.太阳灶、汽车前灯的反光装置用凹面镜制成.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34653" y="1694815"/>
            <a:ext cx="716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47988" y="2253615"/>
            <a:ext cx="977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73488" y="4412615"/>
            <a:ext cx="996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发散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55708" y="4975860"/>
            <a:ext cx="916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会聚</a:t>
            </a:r>
          </a:p>
        </p:txBody>
      </p:sp>
      <p:sp>
        <p:nvSpPr>
          <p:cNvPr id="6" name="流程图: 终止 5">
            <a:hlinkClick r:id="rId3" action="ppaction://hlinksldjump"/>
          </p:cNvPr>
          <p:cNvSpPr/>
          <p:nvPr/>
        </p:nvSpPr>
        <p:spPr>
          <a:xfrm>
            <a:off x="916781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48323" y="933450"/>
            <a:ext cx="1094613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八、光的色散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1.定义:太阳光是白光，它通过三棱镜后被依次分解成红、橙、黄、绿、蓝、靛、紫七种颜色的光，这种现象叫光的色散.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2.色光的三原色：红、绿、蓝.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3.看不见的光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红外线:我们把红光之外的辐射叫做红外线.应用有诊断疾病、红外线夜视仪、电视遥控器等.</a:t>
            </a:r>
          </a:p>
          <a:p>
            <a:pPr marL="127000"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紫外线:在光谱的紫光以外，还有一种看不见的光，叫做紫外线.应用有紫外线灭菌、验钞等.</a:t>
            </a:r>
          </a:p>
        </p:txBody>
      </p:sp>
      <p:sp>
        <p:nvSpPr>
          <p:cNvPr id="4" name="流程图: 终止 3">
            <a:hlinkClick r:id="rId3" action="ppaction://hlinksldjump"/>
          </p:cNvPr>
          <p:cNvSpPr/>
          <p:nvPr/>
        </p:nvSpPr>
        <p:spPr>
          <a:xfrm>
            <a:off x="9167813" y="598551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93458" y="1337945"/>
            <a:ext cx="10075545" cy="570230"/>
            <a:chOff x="1676" y="1655"/>
            <a:chExt cx="15867" cy="898"/>
          </a:xfrm>
        </p:grpSpPr>
        <p:pic>
          <p:nvPicPr>
            <p:cNvPr id="9" name="图片 8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10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图说物理</a:t>
              </a:r>
              <a:endPara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22973" y="2206625"/>
            <a:ext cx="69145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　光的反射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如图所示，小红看到掉在地上的课本，这是由于太阳光射到课本上时发生了 _________(选填“漫”或“镜面”)反射现象，发生这种反射时，反射角________ (选填“大于”“小于”或“等于”)入射角．(教材素材改编题)</a:t>
            </a:r>
          </a:p>
        </p:txBody>
      </p:sp>
      <p:sp>
        <p:nvSpPr>
          <p:cNvPr id="4" name="矩形 3"/>
          <p:cNvSpPr/>
          <p:nvPr/>
        </p:nvSpPr>
        <p:spPr>
          <a:xfrm>
            <a:off x="8686483" y="5029835"/>
            <a:ext cx="20942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(RJ八上P7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图4.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2073" y="3420110"/>
            <a:ext cx="467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4758" y="4509135"/>
            <a:ext cx="1075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等于</a:t>
            </a:r>
          </a:p>
        </p:txBody>
      </p:sp>
      <p:pic>
        <p:nvPicPr>
          <p:cNvPr id="5" name="图片 -2147482534" descr="C:\Documents and Settings\Administrator\桌面\湖南物理\PY41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469948" y="2741930"/>
            <a:ext cx="2527300" cy="2039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6773" y="1518920"/>
            <a:ext cx="705548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命题点　小孔成像的条件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如图所示，在一个空罐的底部中央打一小孔，再用一片半透明的塑料膜蒙在空罐的口上，就制成了一个小孔成像的实验装置．将小孔对着烛焰，就可以看到烛焰在薄膜上呈现的像.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(1)此实验最好是在________(选填“较黑暗”或“较明亮”)的环境中进行.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9988" y="4576445"/>
            <a:ext cx="2094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图4.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09963" y="4357370"/>
            <a:ext cx="11487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较黑暗</a:t>
            </a:r>
          </a:p>
        </p:txBody>
      </p:sp>
      <p:pic>
        <p:nvPicPr>
          <p:cNvPr id="5" name="图片 -2147482533" descr="C:\Documents and Settings\Administrator\桌面\湖南物理\YY9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481378" y="2442210"/>
            <a:ext cx="2711450" cy="188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1528" y="1533525"/>
            <a:ext cx="105162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(2)看到烛焰在薄膜上成的像是________(选填“倒立”或“正立”)的________(选填“虚”或“实”)像，小孔成像原理是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(3)实验中将蜡烛向上移动，则烛焰在薄膜上的像将向________移动(选填“上”或“下”)，将蜡烛靠近易拉罐，则烛焰在薄膜上的像将________(选填“变大”或“变小”).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(4)改变小孔的形状，所成像的形状________(选填“改变”或“不变”)．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24838" y="2740025"/>
            <a:ext cx="699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32763" y="3272155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变大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78488" y="4370070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6978" y="1620520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倒立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47543" y="1605280"/>
            <a:ext cx="5969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41353" y="2171700"/>
            <a:ext cx="4554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光在同种均匀介质中沿直线传播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7083" y="775335"/>
            <a:ext cx="1034097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命题点　平面镜成像特点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在检查视力的时候，视力表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放在被测者头部后上方，被测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者识别对面墙上镜子里的像，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(1)视力表在镜中的像与被测者相距________m；若视力表全长为0.4 m，镜子全长0.8 m，则视力表在镜中的像长度为________m.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(2)镜中的像是________(选填“虚”或“实”)像.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(3)若测试者靠近镜子，则看到的视力表的像会________(选填“变大”“变小”或“不变”)．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07593" y="3000375"/>
            <a:ext cx="21996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图4.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5023" y="3579495"/>
            <a:ext cx="4013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6343" y="4171315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</p:txBody>
      </p:sp>
      <p:pic>
        <p:nvPicPr>
          <p:cNvPr id="5" name="图片 -2147482532" descr="C:\Documents and Settings\Administrator\桌面\湖南物理\PY4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436553" y="1120775"/>
            <a:ext cx="5691505" cy="1771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099753" y="4703445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0258" y="5262880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1378" y="1625600"/>
            <a:ext cx="64890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命题点　光现象辨识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如图所示，小明将一枚硬币放在碗底，眼睛在某一位置处恰好看不到它，沿碗壁缓缓向碗中加水，小明在同一位置又能看到硬币，这是因为光从________中斜射入________中时发生了_______现象．(2019烟台17题改编)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64538" y="4431665"/>
            <a:ext cx="20942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(RJ八上P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图4.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0138" y="3884295"/>
            <a:ext cx="589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57103" y="3884295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空气</a:t>
            </a:r>
          </a:p>
        </p:txBody>
      </p:sp>
      <p:pic>
        <p:nvPicPr>
          <p:cNvPr id="5" name="图片 -2147482531" descr="C:\Documents and Settings\Administrator\桌面\湖南物理\PY45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661593" y="2516505"/>
            <a:ext cx="3500120" cy="169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459548" y="4454525"/>
            <a:ext cx="9753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折射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718" y="1311910"/>
            <a:ext cx="10075545" cy="570230"/>
            <a:chOff x="1676" y="1655"/>
            <a:chExt cx="15867" cy="898"/>
          </a:xfrm>
        </p:grpSpPr>
        <p:pic>
          <p:nvPicPr>
            <p:cNvPr id="3" name="图片 2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4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重难点突破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28045" y="4077072"/>
            <a:ext cx="1863725" cy="1621790"/>
            <a:chOff x="11092" y="5329"/>
            <a:chExt cx="2935" cy="2554"/>
          </a:xfrm>
        </p:grpSpPr>
        <p:grpSp>
          <p:nvGrpSpPr>
            <p:cNvPr id="29" name="组合 2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11" name="圆角矩形 10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12" name="流程图: 终止 11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1516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1" name="流程图: 摘录 20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8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Flash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动画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见超值配赠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78192" y="1953895"/>
            <a:ext cx="2510413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光现象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作图</a:t>
            </a:r>
            <a:endParaRPr lang="zh-CN" altLang="en-US" sz="28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821372" y="2880995"/>
            <a:ext cx="2621915" cy="516890"/>
            <a:chOff x="1564" y="5627"/>
            <a:chExt cx="4129" cy="814"/>
          </a:xfrm>
        </p:grpSpPr>
        <p:pic>
          <p:nvPicPr>
            <p:cNvPr id="18" name="图片 17" descr="方块小标4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4" y="5627"/>
              <a:ext cx="3815" cy="814"/>
            </a:xfrm>
            <a:prstGeom prst="rect">
              <a:avLst/>
            </a:prstGeom>
          </p:spPr>
        </p:pic>
        <p:sp>
          <p:nvSpPr>
            <p:cNvPr id="19" name="文本框 5"/>
            <p:cNvSpPr txBox="1"/>
            <p:nvPr/>
          </p:nvSpPr>
          <p:spPr>
            <a:xfrm>
              <a:off x="1609" y="5669"/>
              <a:ext cx="408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作  图  规  范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49618" y="3569335"/>
            <a:ext cx="811911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b="0">
                <a:solidFill>
                  <a:srgbClr val="1D41D5"/>
                </a:solidFill>
                <a:ea typeface="黑体" panose="02010609060101010101" pitchFamily="49" charset="-122"/>
              </a:rPr>
              <a:t>作图规范</a:t>
            </a:r>
            <a:endParaRPr lang="en-US" sz="2400" b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尺规作图；</a:t>
            </a:r>
            <a:endParaRPr lang="en-US" sz="2400" b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实际光线</a:t>
            </a: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入射光线、反射光线及折射光线</a:t>
            </a: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用实线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辅助线</a:t>
            </a: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虚像、法线、光的反向延长线等</a:t>
            </a: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用虚线；</a:t>
            </a:r>
            <a:endParaRPr lang="zh-CN" altLang="en-US" sz="2400" b="0">
              <a:solidFill>
                <a:srgbClr val="1D41D5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9293" y="1212020"/>
            <a:ext cx="10574808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(2019娄底3题3分)清代诗人袁枚的《苔》：“白日不到处，青春恰自来，苔花如米小，也学牡丹开”其中“白日不到处”主要涉及的物理知识是(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光的直线传播　　　　　　 B. 光的反射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光的折射                                  D. 光的色散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(2017郴州7题2分)民谚俗语常常包含丰富的物理知识．以下属于光的反射现象的是(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井底之蛙，所见甚小              B. 以冰取火，前所未有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海市蜃楼，虚无缥缈              D. 摘不到的是镜中花，捞不到的是水中月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9638" y="1894840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46923" y="4099560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64883" y="1990725"/>
            <a:ext cx="101942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(3)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光线带箭头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不断开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入射光线</a:t>
            </a:r>
            <a:r>
              <a:rPr lang="en-US" sz="2400" b="0">
                <a:solidFill>
                  <a:srgbClr val="1D41D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指向界面</a:t>
            </a:r>
            <a:r>
              <a:rPr lang="en-US" sz="2400" b="0">
                <a:solidFill>
                  <a:srgbClr val="1D41D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反射、折射光线</a:t>
            </a:r>
            <a:r>
              <a:rPr lang="en-US" sz="2400" b="0">
                <a:solidFill>
                  <a:srgbClr val="1D41D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背离界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面</a:t>
            </a:r>
            <a:r>
              <a:rPr lang="en-US" sz="2400" b="0">
                <a:solidFill>
                  <a:srgbClr val="1D41D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endParaRPr lang="en-US" sz="2400" b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法线与界面垂直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标注垂直符号；</a:t>
            </a:r>
            <a:endParaRPr lang="en-US" sz="2400" b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(5)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所画光线符合光的反射、折射规律；</a:t>
            </a:r>
            <a:endParaRPr lang="en-US" sz="2400" b="0">
              <a:solidFill>
                <a:srgbClr val="1D41D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(6)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画平面镜时</a:t>
            </a:r>
            <a:r>
              <a:rPr lang="zh-CN" sz="2400" b="0">
                <a:solidFill>
                  <a:srgbClr val="1D41D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2400" b="0">
                <a:solidFill>
                  <a:srgbClr val="1D41D5"/>
                </a:solidFill>
                <a:ea typeface="宋体" panose="02010600030101010101" pitchFamily="2" charset="-122"/>
              </a:rPr>
              <a:t>用短斜线表示非反射面．</a:t>
            </a:r>
            <a:endParaRPr lang="zh-CN" altLang="en-US" sz="2400" b="0">
              <a:solidFill>
                <a:srgbClr val="1D41D5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桌面\贵州物理(任)\AQ137.T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68" y="3069213"/>
            <a:ext cx="2876773" cy="23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32498" y="1108710"/>
            <a:ext cx="106324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类型1   光的反射作图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如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图所示，请根据给出的反射光线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画出入射光线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，并标出入射角的大小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39" name="组合 43038"/>
          <p:cNvGrpSpPr/>
          <p:nvPr/>
        </p:nvGrpSpPr>
        <p:grpSpPr>
          <a:xfrm flipH="1">
            <a:off x="5088552" y="3573269"/>
            <a:ext cx="858584" cy="1408401"/>
            <a:chOff x="5547" y="3030"/>
            <a:chExt cx="182" cy="635"/>
          </a:xfrm>
        </p:grpSpPr>
        <p:sp>
          <p:nvSpPr>
            <p:cNvPr id="1024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246" name="直接连接符 43036"/>
            <p:cNvSpPr/>
            <p:nvPr/>
          </p:nvSpPr>
          <p:spPr>
            <a:xfrm flipV="1">
              <a:off x="5618" y="3211"/>
              <a:ext cx="62" cy="20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</p:spPr>
        </p:sp>
      </p:grpSp>
      <p:sp>
        <p:nvSpPr>
          <p:cNvPr id="4" name="文本框 3"/>
          <p:cNvSpPr txBox="1"/>
          <p:nvPr/>
        </p:nvSpPr>
        <p:spPr>
          <a:xfrm>
            <a:off x="4800521" y="3578545"/>
            <a:ext cx="386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0198" y="3776980"/>
            <a:ext cx="805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0601" y="5590505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弧形 6"/>
          <p:cNvSpPr/>
          <p:nvPr/>
        </p:nvSpPr>
        <p:spPr>
          <a:xfrm flipH="1">
            <a:off x="5785118" y="4607349"/>
            <a:ext cx="324036" cy="238529"/>
          </a:xfrm>
          <a:prstGeom prst="arc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498" y="1108710"/>
            <a:ext cx="10632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例2　在图中画出，小妮从试鞋镜中看到鞋子上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点的光路(反射光过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点)</a:t>
            </a:r>
          </a:p>
        </p:txBody>
      </p:sp>
      <p:sp>
        <p:nvSpPr>
          <p:cNvPr id="6" name="矩形 5"/>
          <p:cNvSpPr/>
          <p:nvPr/>
        </p:nvSpPr>
        <p:spPr>
          <a:xfrm>
            <a:off x="5664111" y="5590505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5" descr="C:\Documents and Settings\Administrator\桌面\湖南物理\PY48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918393" y="2593975"/>
            <a:ext cx="2468880" cy="19729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 flipH="1">
            <a:off x="5955348" y="4137025"/>
            <a:ext cx="394970" cy="102108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792788" y="4474845"/>
            <a:ext cx="719455" cy="32321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 flipH="1">
            <a:off x="6439218" y="47358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74778" y="4654550"/>
            <a:ext cx="43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sp>
        <p:nvSpPr>
          <p:cNvPr id="8" name="矩形 7"/>
          <p:cNvSpPr/>
          <p:nvPr/>
        </p:nvSpPr>
        <p:spPr>
          <a:xfrm rot="1500000">
            <a:off x="5982018" y="4593590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endCxn id="10" idx="7"/>
          </p:cNvCxnSpPr>
          <p:nvPr/>
        </p:nvCxnSpPr>
        <p:spPr>
          <a:xfrm>
            <a:off x="5874703" y="3243580"/>
            <a:ext cx="575945" cy="150368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260000" flipH="1">
            <a:off x="5672138" y="3319145"/>
            <a:ext cx="807085" cy="850265"/>
            <a:chOff x="5546" y="3030"/>
            <a:chExt cx="183" cy="635"/>
          </a:xfrm>
        </p:grpSpPr>
        <p:sp>
          <p:nvSpPr>
            <p:cNvPr id="11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13" name="组合 12"/>
          <p:cNvGrpSpPr/>
          <p:nvPr/>
        </p:nvGrpSpPr>
        <p:grpSpPr>
          <a:xfrm rot="6540000" flipH="1">
            <a:off x="5841683" y="4156710"/>
            <a:ext cx="387985" cy="413385"/>
            <a:chOff x="5546" y="3030"/>
            <a:chExt cx="183" cy="635"/>
          </a:xfrm>
        </p:grpSpPr>
        <p:sp>
          <p:nvSpPr>
            <p:cNvPr id="14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7" grpId="0"/>
      <p:bldP spid="7" grpId="1"/>
      <p:bldP spid="8" grpId="0" bldLvl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498" y="1108710"/>
            <a:ext cx="106324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类型2　光的折射作图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例3　(2019攀枝花)一束光从空气中垂直射向玻璃砖，请画出这束光进入玻璃砖和离开玻璃砖后的大致光线(注意标出法线，不考虑光的反射)．</a:t>
            </a:r>
          </a:p>
        </p:txBody>
      </p:sp>
      <p:sp>
        <p:nvSpPr>
          <p:cNvPr id="6" name="矩形 5"/>
          <p:cNvSpPr/>
          <p:nvPr/>
        </p:nvSpPr>
        <p:spPr>
          <a:xfrm>
            <a:off x="5305336" y="5590505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4" descr="C:\Documents and Settings\Administrator\桌面\湖南物理\PY4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849178" y="3120390"/>
            <a:ext cx="1874520" cy="20593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 rot="13320000" flipH="1">
            <a:off x="5587048" y="3992245"/>
            <a:ext cx="431800" cy="482600"/>
            <a:chOff x="5546" y="3030"/>
            <a:chExt cx="183" cy="635"/>
          </a:xfrm>
        </p:grpSpPr>
        <p:sp>
          <p:nvSpPr>
            <p:cNvPr id="11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cxnSp>
        <p:nvCxnSpPr>
          <p:cNvPr id="19" name="直接连接符 18"/>
          <p:cNvCxnSpPr/>
          <p:nvPr/>
        </p:nvCxnSpPr>
        <p:spPr>
          <a:xfrm flipH="1">
            <a:off x="5305743" y="4004945"/>
            <a:ext cx="864235" cy="122364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160000">
            <a:off x="5832793" y="4415155"/>
            <a:ext cx="163195" cy="2025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11760000" flipH="1">
            <a:off x="5733098" y="4601845"/>
            <a:ext cx="431800" cy="482600"/>
            <a:chOff x="5546" y="3030"/>
            <a:chExt cx="183" cy="635"/>
          </a:xfrm>
        </p:grpSpPr>
        <p:sp>
          <p:nvSpPr>
            <p:cNvPr id="5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498" y="1108710"/>
            <a:ext cx="10632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例4　(2019海南)在图中画出入射光线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对应的折射光线大概位置</a:t>
            </a:r>
          </a:p>
        </p:txBody>
      </p:sp>
      <p:sp>
        <p:nvSpPr>
          <p:cNvPr id="6" name="矩形 5"/>
          <p:cNvSpPr/>
          <p:nvPr/>
        </p:nvSpPr>
        <p:spPr>
          <a:xfrm>
            <a:off x="5448846" y="4729445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3" descr="C:\Documents and Settings\Administrator\桌面\湖南物理\PY5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829493" y="2815590"/>
            <a:ext cx="2726690" cy="14693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 rot="10800000" flipH="1">
            <a:off x="5840413" y="3301365"/>
            <a:ext cx="431800" cy="482600"/>
            <a:chOff x="5546" y="3030"/>
            <a:chExt cx="183" cy="635"/>
          </a:xfrm>
        </p:grpSpPr>
        <p:sp>
          <p:nvSpPr>
            <p:cNvPr id="11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498" y="1108710"/>
            <a:ext cx="10632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类型3　平面镜成像特点作图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例5　(2019云南省卷)请在图中画出三角形ABC在平面镜MN中所成的像．</a:t>
            </a:r>
          </a:p>
        </p:txBody>
      </p:sp>
      <p:sp>
        <p:nvSpPr>
          <p:cNvPr id="6" name="矩形 5"/>
          <p:cNvSpPr/>
          <p:nvPr/>
        </p:nvSpPr>
        <p:spPr>
          <a:xfrm>
            <a:off x="5552351" y="5287610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2" descr="C:\Documents and Settings\Administrator\桌面\湖南物理\PY5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993323" y="2928620"/>
            <a:ext cx="1056640" cy="20942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连接符 3"/>
          <p:cNvCxnSpPr/>
          <p:nvPr/>
        </p:nvCxnSpPr>
        <p:spPr>
          <a:xfrm>
            <a:off x="5355273" y="3415030"/>
            <a:ext cx="1174750" cy="1460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773103" y="341439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6453823" y="338391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53823" y="2764790"/>
            <a:ext cx="43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</a:p>
        </p:txBody>
      </p:sp>
      <p:cxnSp>
        <p:nvCxnSpPr>
          <p:cNvPr id="5" name="直接连接符 4"/>
          <p:cNvCxnSpPr>
            <a:endCxn id="3" idx="3"/>
          </p:cNvCxnSpPr>
          <p:nvPr/>
        </p:nvCxnSpPr>
        <p:spPr>
          <a:xfrm flipV="1">
            <a:off x="5715318" y="3903980"/>
            <a:ext cx="334645" cy="1397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 flipH="1">
            <a:off x="6049963" y="393763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126163" y="3752850"/>
            <a:ext cx="462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89433" y="4463415"/>
            <a:ext cx="43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164773" y="4412615"/>
            <a:ext cx="1581150" cy="2540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flipH="1">
            <a:off x="6669723" y="438721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68658" y="3989705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59133" y="4423410"/>
            <a:ext cx="108000" cy="10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endCxn id="14" idx="0"/>
          </p:cNvCxnSpPr>
          <p:nvPr/>
        </p:nvCxnSpPr>
        <p:spPr>
          <a:xfrm>
            <a:off x="6530023" y="3343275"/>
            <a:ext cx="177800" cy="972185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8223" y="3422015"/>
            <a:ext cx="360045" cy="51181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14" idx="7"/>
          </p:cNvCxnSpPr>
          <p:nvPr/>
        </p:nvCxnSpPr>
        <p:spPr>
          <a:xfrm>
            <a:off x="6098223" y="3934460"/>
            <a:ext cx="582930" cy="39243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0" grpId="0" bldLvl="0" animBg="1"/>
      <p:bldP spid="10" grpId="1" animBg="1"/>
      <p:bldP spid="7" grpId="0"/>
      <p:bldP spid="7" grpId="1"/>
      <p:bldP spid="9" grpId="0" bldLvl="0" animBg="1"/>
      <p:bldP spid="9" grpId="1" animBg="1"/>
      <p:bldP spid="11" grpId="0"/>
      <p:bldP spid="11" grpId="1"/>
      <p:bldP spid="12" grpId="0"/>
      <p:bldP spid="12" grpId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0743" y="1108710"/>
            <a:ext cx="10632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例6　(2019泰安)如图所示，从点光源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发出的一条光线射向平面镜，经平面镜反射后射向墙壁上的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点处，请作出这条入射光线并完成光路图．</a:t>
            </a:r>
          </a:p>
        </p:txBody>
      </p:sp>
      <p:sp>
        <p:nvSpPr>
          <p:cNvPr id="6" name="矩形 5"/>
          <p:cNvSpPr/>
          <p:nvPr/>
        </p:nvSpPr>
        <p:spPr>
          <a:xfrm>
            <a:off x="5520601" y="5231730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1" descr="C:\Documents and Settings\Administrator\桌面\湖南物理\PY52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771583" y="2437130"/>
            <a:ext cx="4412615" cy="177673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 flipH="1">
            <a:off x="5594033" y="3257550"/>
            <a:ext cx="10795" cy="154178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02288" y="3921125"/>
            <a:ext cx="144145" cy="1435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5561013" y="472313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68888" y="4723130"/>
            <a:ext cx="43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S'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604828" y="3116580"/>
            <a:ext cx="1933575" cy="1684020"/>
          </a:xfrm>
          <a:prstGeom prst="line">
            <a:avLst/>
          </a:prstGeom>
          <a:ln w="28575" cmpd="sng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9780000" flipH="1">
            <a:off x="5752783" y="3153410"/>
            <a:ext cx="617220" cy="1008380"/>
            <a:chOff x="5546" y="3030"/>
            <a:chExt cx="183" cy="635"/>
          </a:xfrm>
        </p:grpSpPr>
        <p:sp>
          <p:nvSpPr>
            <p:cNvPr id="14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9" name="组合 8"/>
          <p:cNvGrpSpPr/>
          <p:nvPr/>
        </p:nvGrpSpPr>
        <p:grpSpPr>
          <a:xfrm rot="5580000" flipH="1">
            <a:off x="6510973" y="3065145"/>
            <a:ext cx="1035050" cy="1035050"/>
            <a:chOff x="5546" y="3030"/>
            <a:chExt cx="183" cy="635"/>
          </a:xfrm>
        </p:grpSpPr>
        <p:sp>
          <p:nvSpPr>
            <p:cNvPr id="11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0" grpId="0" bldLvl="0" animBg="1"/>
      <p:bldP spid="10" grpId="1" animBg="1"/>
      <p:bldP spid="7" grpId="0"/>
      <p:bldP spid="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498" y="1108710"/>
            <a:ext cx="106324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类型4　反射、折射作图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例7　(2019安徽)光从空气斜射到水面时，一部分光射进水中，另一部分光返回到空气中，其光路如图甲所示．现在让光逆着折射光线的方向从水中斜射到与空气的分界面，请在图乙中画出相应的折射光线和反射光线．</a:t>
            </a:r>
          </a:p>
        </p:txBody>
      </p:sp>
      <p:sp>
        <p:nvSpPr>
          <p:cNvPr id="6" name="矩形 5"/>
          <p:cNvSpPr/>
          <p:nvPr/>
        </p:nvSpPr>
        <p:spPr>
          <a:xfrm>
            <a:off x="5807621" y="5949280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-2147482520" descr="C:\Documents and Settings\Administrator\桌面\湖南物理\PY5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89463" y="3599180"/>
            <a:ext cx="3811905" cy="220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 rot="20400000" flipH="1">
            <a:off x="6336983" y="3474720"/>
            <a:ext cx="823595" cy="1287780"/>
            <a:chOff x="5546" y="3030"/>
            <a:chExt cx="183" cy="635"/>
          </a:xfrm>
        </p:grpSpPr>
        <p:sp>
          <p:nvSpPr>
            <p:cNvPr id="14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" name="组合 3"/>
          <p:cNvGrpSpPr/>
          <p:nvPr/>
        </p:nvGrpSpPr>
        <p:grpSpPr>
          <a:xfrm rot="14700000" flipH="1">
            <a:off x="6874193" y="4575175"/>
            <a:ext cx="496570" cy="788035"/>
            <a:chOff x="5546" y="3030"/>
            <a:chExt cx="183" cy="635"/>
          </a:xfrm>
        </p:grpSpPr>
        <p:sp>
          <p:nvSpPr>
            <p:cNvPr id="7" name="直接连接符 43034"/>
            <p:cNvSpPr/>
            <p:nvPr/>
          </p:nvSpPr>
          <p:spPr>
            <a:xfrm flipV="1">
              <a:off x="5547" y="3030"/>
              <a:ext cx="182" cy="6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" name="直接连接符 43036"/>
            <p:cNvSpPr/>
            <p:nvPr/>
          </p:nvSpPr>
          <p:spPr>
            <a:xfrm flipV="1">
              <a:off x="5546" y="3204"/>
              <a:ext cx="137" cy="45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207424" y="981735"/>
            <a:ext cx="7909560" cy="645795"/>
            <a:chOff x="3297" y="1732"/>
            <a:chExt cx="12456" cy="1017"/>
          </a:xfrm>
        </p:grpSpPr>
        <p:pic>
          <p:nvPicPr>
            <p:cNvPr id="15" name="图片 12" descr="2020试题研究版式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7" y="1732"/>
              <a:ext cx="12456" cy="9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4667" y="1733"/>
              <a:ext cx="1016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实验突破</a:t>
              </a:r>
              <a:r>
                <a:rPr lang="en-US" altLang="zh-CN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--</a:t>
              </a:r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科学探究素养提升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9613" y="1785620"/>
            <a:ext cx="10523220" cy="737235"/>
            <a:chOff x="1342" y="2812"/>
            <a:chExt cx="16572" cy="1161"/>
          </a:xfrm>
        </p:grpSpPr>
        <p:pic>
          <p:nvPicPr>
            <p:cNvPr id="23" name="图片 22" descr="带序号考点标2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" y="3051"/>
              <a:ext cx="2803" cy="92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622" y="3092"/>
              <a:ext cx="1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 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3" y="3123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37" y="2812"/>
              <a:ext cx="1337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探究光的反射规律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(益阳2018.22)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32049" y="4141415"/>
            <a:ext cx="184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命 题 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77253" y="2944440"/>
            <a:ext cx="1848485" cy="521970"/>
            <a:chOff x="1642" y="4118"/>
            <a:chExt cx="2911" cy="822"/>
          </a:xfrm>
        </p:grpSpPr>
        <p:pic>
          <p:nvPicPr>
            <p:cNvPr id="10" name="图片 9" descr="方块小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" y="4136"/>
              <a:ext cx="2608" cy="779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643" y="4118"/>
              <a:ext cx="29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0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命 题 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09613" y="3733165"/>
            <a:ext cx="73685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设计和进行实验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实验主要仪器：激光笔、铅笔、量角器、平面镜、可翻折粗糙硬纸板等．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(1)量角器：测量入射角和反射角的度数；</a:t>
            </a:r>
          </a:p>
          <a:p>
            <a:pPr fontAlgn="auto"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738260" y="4185631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5323" y="1008380"/>
            <a:ext cx="1072705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(2)可翻折的粗糙硬纸板的作用：①显示光的传播路径，对光线起漫反射作用；②探究反射光线、入射光线和法线是否在同一平面．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实验在较暗的环境下进行：减小其他光线对实验的影响，使实验现象更明显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实验操作中的注意事项：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(1)硬纸板(光屏)的放置要求：与镜面垂直放置，在光屏上显示光路；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(2)让光线紧贴纸板(光屏)射向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点：在光屏上能显示光路．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实验步骤：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(1)探究反射角与入射角的大小关系：多次改变入射角的大小，分别测量反射角、入射角的大小，比较反射角和入射角的大小；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7538" y="1355725"/>
            <a:ext cx="11033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4. (2019永州13题2分)下列四幅图描述正确的是(　　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-2147482571" descr="C:\Documents and Settings\Administrator\桌面\湖南物理\PY21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162493" y="2104390"/>
            <a:ext cx="7933055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755958" y="4754245"/>
            <a:ext cx="11099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第4题图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4703" y="1097915"/>
            <a:ext cx="104686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(2)探究反射光线和入射光线、法线是否在同一平面；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(3)验证光路是否可逆：将激光笔逆着反射光线射入，观察光的传播路径是否重合．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实验应改变入射角大小，多次测量：使结论具有普遍性．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【分析数据和现象，总结结论】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根据实验现象、数据，总结实验结论．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得出错误结论(反射角与入射角互余)分析：错将入射光线或反射光线与平面镜的夹角当成入射角或反射角．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953" y="1653540"/>
            <a:ext cx="109493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【交流与反思】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实验改进(用带有角刻度的纸板，可以直接读出角度，简化操作)．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实验时从光屏前的不同位置都能看到光的传播路径的原因：光在纸板上发生漫反射．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实验结论：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①在光的反射现象中，反射光线、入射光线和法线都在同一平面上；②反射光线、入射光线分别位于法线的两侧；③反射角等于入射角；④光路可逆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5418" y="995715"/>
            <a:ext cx="4774565" cy="522605"/>
            <a:chOff x="6509" y="1650"/>
            <a:chExt cx="7519" cy="823"/>
          </a:xfrm>
        </p:grpSpPr>
        <p:pic>
          <p:nvPicPr>
            <p:cNvPr id="3" name="图片 2" descr="方框小标7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" y="1651"/>
              <a:ext cx="6519" cy="82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520" y="1650"/>
              <a:ext cx="7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900" dirty="0">
                  <a:solidFill>
                    <a:srgbClr val="068A3D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全国视野分层练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7397" y="1571273"/>
            <a:ext cx="1087437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小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明利用如图所示装置探究光的反射规律，纸板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可绕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折转.</a:t>
            </a:r>
          </a:p>
          <a:p>
            <a:pPr fontAlgn="auto">
              <a:lnSpc>
                <a:spcPct val="200000"/>
              </a:lnSpc>
            </a:pP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除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图中器材外，小明实验中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还需要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用到的测量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仪器是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为了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使光线更加明显，实验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应在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较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“亮”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“暗”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环境下进行.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中，硬纸板的表面应该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(选填“光滑”或“粗糙”)些；硬纸板的作用是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________________________________________________________________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88783" y="3501390"/>
            <a:ext cx="1102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量角器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30888" y="4054475"/>
            <a:ext cx="6546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57433" y="5126990"/>
            <a:ext cx="942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粗糙</a:t>
            </a:r>
            <a:r>
              <a:rPr lang="zh-CN" altLang="en-US" dirty="0"/>
              <a:t>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13853" y="5676900"/>
            <a:ext cx="98259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显示光的传播路径，探究反射光线、入射光线和法线是否在同一平面内</a:t>
            </a:r>
          </a:p>
        </p:txBody>
      </p:sp>
      <p:pic>
        <p:nvPicPr>
          <p:cNvPr id="21506" name="Picture 2" descr="C:\Documents and Settings\Administrator\桌面\贵州物理(任)\AQ14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25" y="2440536"/>
            <a:ext cx="1992110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9103990" y="4496554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grpSp>
        <p:nvGrpSpPr>
          <p:cNvPr id="14" name="组合 5"/>
          <p:cNvGrpSpPr/>
          <p:nvPr/>
        </p:nvGrpSpPr>
        <p:grpSpPr>
          <a:xfrm>
            <a:off x="710909" y="2377781"/>
            <a:ext cx="2411412" cy="460375"/>
            <a:chOff x="1007" y="5038"/>
            <a:chExt cx="3796" cy="725"/>
          </a:xfrm>
        </p:grpSpPr>
        <p:pic>
          <p:nvPicPr>
            <p:cNvPr id="23" name="图片 2" descr="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2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3" descr="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69"/>
            <p:cNvSpPr txBox="1"/>
            <p:nvPr/>
          </p:nvSpPr>
          <p:spPr>
            <a:xfrm>
              <a:off x="1715" y="5038"/>
              <a:ext cx="23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基础训练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9463" y="1451610"/>
            <a:ext cx="1063244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(4)如图所示，小明先将平面镜放在水平桌面上，再将纸板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________放在平面镜上，让激光笔________纸板射向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(5)当激光笔沿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射入时，入射角度数如图所示，则反射角∠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的度数应为________．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(6)小明测量出∠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后，得出了反射角等于入射角的结论，请问他这样做是否正确？并说明理由．________，______________________________________.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81453" y="1541780"/>
            <a:ext cx="944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垂直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11538" y="2105660"/>
            <a:ext cx="1102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紧贴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5208" y="3162935"/>
            <a:ext cx="9607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04578" y="4305935"/>
            <a:ext cx="1102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不正确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40973" y="4305935"/>
            <a:ext cx="5755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一次实验具有偶然性，不能得到普遍规律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963" y="783590"/>
            <a:ext cx="10506710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(7)接着小明改变入射角大小，多次实验后，得到如下几组数据：表格中的错误数据是第_____次实验．错误原因可能是_____________________________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200000"/>
              </a:lnSpc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(8)实验中小明发现了如下规律：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①让入射光线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远离法线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，会看到反射光线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__________(选填“靠近”或“远离”)法线，反射角会____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(选填“变大”或“变小”)．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2868613" y="2693035"/>
          <a:ext cx="5245735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285"/>
                <a:gridCol w="868045"/>
                <a:gridCol w="868680"/>
                <a:gridCol w="868045"/>
                <a:gridCol w="868680"/>
              </a:tblGrid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入射角/°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反射角/°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547938" y="1441450"/>
            <a:ext cx="534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61683" y="1259840"/>
            <a:ext cx="102171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将反射光线与平面镜的夹角当成反射角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53363" y="5074920"/>
            <a:ext cx="1102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远离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1558" y="5623560"/>
            <a:ext cx="961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变大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963" y="1501140"/>
            <a:ext cx="106324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②实验中随着入射光位置的不断改变，反射光的位置也在不断改变，但是他们始终位于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两侧，这说明反射光线与入射光线___________________．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(9)接着小明进行了如下实验：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①将激光笔沿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射入并将纸板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向后折，将______(选填“能”或“不能”)观察到反射光线，这说明_________________________________________.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②让光沿着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的方向射向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点，反射光会沿着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方向射出．这表明在反射现象中，光路是________的．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76148" y="2124710"/>
            <a:ext cx="2025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分居法线两侧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5643" y="3248660"/>
            <a:ext cx="8356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0408" y="3754755"/>
            <a:ext cx="5774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入射光线、反射光线和法线在同一平面内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55278" y="4882515"/>
            <a:ext cx="866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可逆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8678" y="1807845"/>
            <a:ext cx="1039876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中小明发现从硬纸板前的不同角度都能看到反射光线，这是因为光在硬纸板上发生了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填“漫”或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“镜面”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反射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创新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问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组的小红实验时将图中的纸板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连同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激光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笔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向后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倾斜，此时反射光线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仍在纸板上呈现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被纸板挡住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在纸板前方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7758" y="2421255"/>
            <a:ext cx="5416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漫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71813" y="3541395"/>
            <a:ext cx="426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74408" y="1362075"/>
            <a:ext cx="2414905" cy="460375"/>
            <a:chOff x="5377" y="4501"/>
            <a:chExt cx="3803" cy="725"/>
          </a:xfrm>
        </p:grpSpPr>
        <p:pic>
          <p:nvPicPr>
            <p:cNvPr id="33" name="图片 2" descr="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3" descr="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文本框 69"/>
            <p:cNvSpPr txBox="1"/>
            <p:nvPr/>
          </p:nvSpPr>
          <p:spPr>
            <a:xfrm>
              <a:off x="6072" y="4501"/>
              <a:ext cx="235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能力提升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09613" y="1283335"/>
            <a:ext cx="10523220" cy="737235"/>
            <a:chOff x="1342" y="2812"/>
            <a:chExt cx="16572" cy="1161"/>
          </a:xfrm>
        </p:grpSpPr>
        <p:pic>
          <p:nvPicPr>
            <p:cNvPr id="23" name="图片 22" descr="带序号考点标2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2" y="3051"/>
              <a:ext cx="2803" cy="92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622" y="3092"/>
              <a:ext cx="1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 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3" y="3123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37" y="2812"/>
              <a:ext cx="1337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探究平面镜成像的特点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(岳阳3考，益阳2016.19)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32049" y="3782640"/>
            <a:ext cx="184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命 题 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33743" y="2226890"/>
            <a:ext cx="1848485" cy="521970"/>
            <a:chOff x="1642" y="4118"/>
            <a:chExt cx="2911" cy="822"/>
          </a:xfrm>
        </p:grpSpPr>
        <p:pic>
          <p:nvPicPr>
            <p:cNvPr id="10" name="图片 9" descr="方块小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2" y="4136"/>
              <a:ext cx="2608" cy="779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643" y="4118"/>
              <a:ext cx="29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0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命 题 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1343" y="2902585"/>
            <a:ext cx="107562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设计和进行实验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实验原理：光的反射．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实验器材及作用：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(1)刻度尺：测量物与像到平面镜的距离；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(2)两支完全相同的蜡烛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：便于确定像的位置和比较像与物的大小；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738260" y="2894041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7708" y="754380"/>
            <a:ext cx="1098994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(3)选择透明薄玻璃板的原因：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①玻璃板既能成像，又能透过它观察到后面的物体；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②薄的玻璃板可以避免重影．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玻璃板的放置要求：为确保物像重合，玻璃板要与水平桌面垂直放置．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实验环境的要求：为了方便观察，本实验应选择在较暗的环境下进行．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观察像时眼睛的位置：与物同侧．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等效替代法的应用：比较像和物的大小关系时，用未点燃的蜡烛等效点燃的蜡烛；比较物距与像距的关系时，用未点燃的蜡烛等效点燃蜡烛的像．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 验证平面镜成虚像的操作：用光屏代替未点燃的蜡烛，看在光屏上是否能承接到点燃蜡烛的像．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193" y="966470"/>
            <a:ext cx="1098994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实验中应多次改变蜡烛的位置测量：消除误差，寻找普遍规律．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9. 分析数据和现象，总结平面镜成像特点．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【交流与反思】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10. 无论怎样移动蜡烛都无法使像与物完全重合：玻璃板与桌面没有垂直放置．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11. 看到两个像(重影)的原因：玻璃板太厚，玻璃的两个表面同时发生反射，两个反射面各成一个像．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 测量的实验数据中像距和物距不相等的原因：①蜡烛没有垂直放置；②玻璃板有一定厚度；③玻璃板后的蜡烛没有与像完全重合；④实验过程中玻璃板改变了位置．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1048" y="1355725"/>
            <a:ext cx="105117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甲图：小孔成像，是光在同种均匀介质中沿直线传播形成的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乙图：我们从不同方向看见不发光的物体，这是物体表面发生镜面反射的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缘故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丙图：平面镜中的像是虚像，这是光的折射形成的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丁图：有经验的渔民都知道只有瞄准鱼的下方才能叉到鱼，这是光的反射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的缘故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4063" y="4859020"/>
            <a:ext cx="1797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【答案】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7058" y="2152650"/>
            <a:ext cx="1098994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 平面镜成像特点的应用：如判断物体移动时，像移动方向、距离、速度等．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实验结论：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①平面镜成像的大小与物体的大小相等；②像与物体到平面镜的距离相等；③像与物体关于平面镜对称；④平面镜成虚像．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62413" y="980475"/>
            <a:ext cx="4774565" cy="522605"/>
            <a:chOff x="6509" y="1650"/>
            <a:chExt cx="7519" cy="823"/>
          </a:xfrm>
        </p:grpSpPr>
        <p:pic>
          <p:nvPicPr>
            <p:cNvPr id="3" name="图片 2" descr="方框小标7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" y="1651"/>
              <a:ext cx="6519" cy="82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520" y="1650"/>
              <a:ext cx="7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900" dirty="0">
                  <a:solidFill>
                    <a:srgbClr val="068A3D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全国视野分层练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94392" y="1699543"/>
            <a:ext cx="1087437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例2　如图甲是小强在“探究平面镜成像特点”的实验装置．</a:t>
            </a:r>
          </a:p>
          <a:p>
            <a:pPr fontAlgn="auto">
              <a:lnSpc>
                <a:spcPct val="200000"/>
              </a:lnSpc>
            </a:pP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(1)除了图甲中画出的器材，本实验中还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需要的测量工具是________．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(2)实验时小强用玻璃板代替平面镜，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原因是玻璃板透光，便于______________．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(3)现有厚度分别为5 mm和 2 mm的两块玻璃板，你认为应选择_______厚的玻璃板做实验，目的是___________________________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61043" y="3634740"/>
            <a:ext cx="120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刻度尺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70998" y="4737100"/>
            <a:ext cx="2130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确定像的位置</a:t>
            </a:r>
            <a:r>
              <a:rPr lang="zh-CN" altLang="en-US" dirty="0"/>
              <a:t>　</a:t>
            </a:r>
          </a:p>
        </p:txBody>
      </p:sp>
      <p:sp>
        <p:nvSpPr>
          <p:cNvPr id="11" name="矩形 10"/>
          <p:cNvSpPr/>
          <p:nvPr/>
        </p:nvSpPr>
        <p:spPr>
          <a:xfrm>
            <a:off x="8681080" y="4685784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grpSp>
        <p:nvGrpSpPr>
          <p:cNvPr id="14" name="组合 5"/>
          <p:cNvGrpSpPr/>
          <p:nvPr/>
        </p:nvGrpSpPr>
        <p:grpSpPr>
          <a:xfrm>
            <a:off x="813144" y="2490811"/>
            <a:ext cx="2411412" cy="460375"/>
            <a:chOff x="1007" y="5038"/>
            <a:chExt cx="3796" cy="725"/>
          </a:xfrm>
        </p:grpSpPr>
        <p:pic>
          <p:nvPicPr>
            <p:cNvPr id="23" name="图片 2" descr="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2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3" descr="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69"/>
            <p:cNvSpPr txBox="1"/>
            <p:nvPr/>
          </p:nvSpPr>
          <p:spPr>
            <a:xfrm>
              <a:off x="1715" y="5038"/>
              <a:ext cx="23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基础训练</a:t>
              </a:r>
            </a:p>
          </p:txBody>
        </p:sp>
      </p:grpSp>
      <p:pic>
        <p:nvPicPr>
          <p:cNvPr id="6" name="图片 -2147482504" descr="C:\Documents and Settings\Administrator\桌面\湖南物理\PY57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329363" y="2426970"/>
            <a:ext cx="498983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049703" y="5269230"/>
            <a:ext cx="942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mm</a:t>
            </a:r>
            <a:r>
              <a:rPr lang="zh-CN" altLang="en-US" dirty="0"/>
              <a:t>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09963" y="5819775"/>
            <a:ext cx="3442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减小重影对实验的影响</a:t>
            </a:r>
            <a:r>
              <a:rPr lang="zh-CN" altLang="en-US" dirty="0"/>
              <a:t>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5963" y="953135"/>
            <a:ext cx="1063244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(4)为了便于观察，实验应该选在________(选填“较亮”或“较暗”)的环境中进行．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(5)器材选取后，小强将白纸平铺在水平桌面上，将玻璃板________桌面放在白纸中央，沿玻璃板在白纸上画一条直线代表________的位置．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(6)接着小强在玻璃板前放一支点燃的蜡烛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，再拿一支外形相同但不点燃的蜡烛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，竖立在玻璃板后并移动，人眼一直在玻璃板________(选填“前面”或“后面”)观察，直到看上去蜡烛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跟____________(选填“蜡烛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”或“蜡烛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的像”)完全重合，这说明了____________________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；在白纸上记录这两个位置．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67643" y="1055370"/>
            <a:ext cx="120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较暗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15998" y="2147570"/>
            <a:ext cx="120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垂直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13843" y="2701290"/>
            <a:ext cx="120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平面镜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93318" y="3782695"/>
            <a:ext cx="120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前面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99773" y="4352290"/>
            <a:ext cx="1646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蜡烛</a:t>
            </a:r>
            <a:r>
              <a:rPr lang="zh-CN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87558" y="4895215"/>
            <a:ext cx="44303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平面镜所成像与物体大小相等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40423" y="784860"/>
            <a:ext cx="105365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移动蜡烛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的位置，重复上述实验，标记像和物的位置关系如图乙所示，并用刻度尺测量物距与像距，记录数据如下：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21143" y="2201545"/>
          <a:ext cx="88957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195"/>
                <a:gridCol w="3493135"/>
                <a:gridCol w="4350385"/>
              </a:tblGrid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次数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蜡烛到平面镜</a:t>
                      </a:r>
                      <a:r>
                        <a:rPr 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的距离/cm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蜡烛的像到平面镜的距离/cm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en-US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41058" y="4570730"/>
            <a:ext cx="108165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分析数据可知，像和物体到平面镜的距离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.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测量结束后，小强移去蜡烛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，在其原位置上放置一块白屏，白屏上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能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呈现蜡烛的像．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3203" y="4672330"/>
            <a:ext cx="824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67328" y="5201920"/>
            <a:ext cx="1009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4858" y="1223010"/>
            <a:ext cx="10772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本实验运用的主要实验方法是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______________(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控制变量法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等效替代法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，其中在探究物距与像距的关系时，蜡烛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等效替代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____________(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蜡烛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蜡烛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的像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19163" y="3165475"/>
            <a:ext cx="2414905" cy="460375"/>
            <a:chOff x="5377" y="4501"/>
            <a:chExt cx="3803" cy="725"/>
          </a:xfrm>
        </p:grpSpPr>
        <p:pic>
          <p:nvPicPr>
            <p:cNvPr id="33" name="图片 2" descr="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" name="图片 3" descr="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5" name="文本框 69"/>
            <p:cNvSpPr txBox="1"/>
            <p:nvPr/>
          </p:nvSpPr>
          <p:spPr>
            <a:xfrm>
              <a:off x="6072" y="4501"/>
              <a:ext cx="235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能力提升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64858" y="3797935"/>
            <a:ext cx="101866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实验结束后，小强整理器材时将图乙的白纸沿玻璃板位置对折后，用一枚细针分别在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处扎眼，打开白纸，发现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处也有了针眼，由此可知：平面镜所成像与物是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关系．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96853" y="1293495"/>
            <a:ext cx="1830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等效替代法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13153" y="1869440"/>
            <a:ext cx="1830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蜡烛</a:t>
            </a: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的像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8763" y="4997450"/>
            <a:ext cx="2327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关于平面镜对称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7073" y="998855"/>
            <a:ext cx="108223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(11)(创新设问)如图丙所示，小强将一枚硬币放在平面镜前，则硬币的像在________处，将硬币逐渐靠近玻璃板时，硬币的像向________(选填“远离”或“靠近”)玻璃板的方向移动；若小强将硬币向远离玻璃板的方向移动了3 cm，则硬币与它的像之间的距离变化了________cm.</a:t>
            </a:r>
          </a:p>
        </p:txBody>
      </p:sp>
      <p:pic>
        <p:nvPicPr>
          <p:cNvPr id="3" name="图片 -2147482499" descr="C:\Documents and Settings\Administrator\桌面\湖南物理\PY58.TIF"/>
          <p:cNvPicPr>
            <a:picLocks noChangeAspect="1"/>
          </p:cNvPicPr>
          <p:nvPr/>
        </p:nvPicPr>
        <p:blipFill>
          <a:blip r:embed="rId2" r:link="rId3">
            <a:grayscl/>
          </a:blip>
          <a:stretch>
            <a:fillRect/>
          </a:stretch>
        </p:blipFill>
        <p:spPr>
          <a:xfrm>
            <a:off x="4006533" y="3596640"/>
            <a:ext cx="3221990" cy="1713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716463" y="5483860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题图丙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2053" y="1624330"/>
            <a:ext cx="470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50213" y="1624330"/>
            <a:ext cx="87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靠近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4368" y="2773680"/>
            <a:ext cx="6013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8828" y="1429385"/>
            <a:ext cx="10632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(12)同组的小丽进行实验时，某时刻发现蜡烛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在玻璃板中像的位置偏高且倾斜，则你认为丁图________(选填各图对应的字母)是产生该现象的原因．</a:t>
            </a:r>
          </a:p>
        </p:txBody>
      </p:sp>
      <p:pic>
        <p:nvPicPr>
          <p:cNvPr id="5" name="图片 -2147482498" descr="C:\Documents and Settings\Administrator\桌面\湖南物理\PY5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408238" y="3038475"/>
            <a:ext cx="7493635" cy="1805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654993" y="5182235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题图丁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47683" y="2096135"/>
            <a:ext cx="622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9463" y="1443990"/>
            <a:ext cx="101854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(13)小丽分析自己测量的数据时发现，像距都比物距大一些，小丽认为这是由于自己测量粗心引起的，小强认为像距比物距大可能与玻璃板的厚度有关．你认为小丽和小强谁的看法正确？______________，理由是___________________________________________________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(14)在实验过程中，通过平面镜观察到身后墙上的电子时钟显示时间为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则此时真实的时间是________.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5253" y="2642870"/>
            <a:ext cx="87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19823" y="3199130"/>
            <a:ext cx="5417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如果是粗心，像距不可能总是大于物距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99673" y="4273550"/>
            <a:ext cx="1250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10∶51</a:t>
            </a:r>
          </a:p>
        </p:txBody>
      </p:sp>
      <p:pic>
        <p:nvPicPr>
          <p:cNvPr id="5" name="图片 -2147482497" descr="C:\Documents and Settings\Administrator\桌面\湖南物理\PY59A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255713" y="4351020"/>
            <a:ext cx="843915" cy="417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8673" y="2070540"/>
            <a:ext cx="1057480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(2014 怀化18题2分)镜面反射和漫反射是光的两种反射，日常生活中，我们能从各个角度看到物理课本上的文字是光的______反射，而大城市高层建筑安装整体玻璃造成光污染是属于光的________反射．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62153" y="2717165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漫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41708" y="3270250"/>
            <a:ext cx="908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镜面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8643" y="2403915"/>
            <a:ext cx="10574808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6. (2018衡阳3题2分)下图中是物体在平面镜中成像的情况，正确的是(　　)</a:t>
            </a: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0" indent="0" fontAlgn="auto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8643" y="1355725"/>
            <a:ext cx="10764520" cy="781050"/>
            <a:chOff x="1156" y="2906"/>
            <a:chExt cx="16952" cy="1230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06"/>
              <a:ext cx="16558" cy="1200"/>
              <a:chOff x="1324" y="1550"/>
              <a:chExt cx="16558" cy="1200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550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平面镜成像特点及应用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(郴州4考，益阳2考)</a:t>
                </a:r>
              </a:p>
            </p:txBody>
          </p:sp>
        </p:grpSp>
      </p:grpSp>
      <p:pic>
        <p:nvPicPr>
          <p:cNvPr id="2" name="图片 -2147482569" descr="C:\Documents and Settings\Administrator\桌面\湖南物理\PY23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2268538" y="3360420"/>
            <a:ext cx="7335520" cy="1833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044113" y="2553335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7378" y="1721290"/>
            <a:ext cx="10574808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7. (2019邵阳14题2分)小兰同学笔直站在寝室门口竖直放置的整容镜前0.5 m处，他后退0.5 m，镜中的像大小变化情况以及镜中的像与他的距离变为(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不变，2 m          B. 不变，1 m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变小，1 m          D. 变小，2 m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8. (2019郴州19题4分)小明身高1.65 m，站在竖直放置的平面镜前2 m处，他在镜中的像到镜面的距离为________m，镜中像的高度为________m.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7918" y="2466340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05008" y="4517390"/>
            <a:ext cx="34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27073" y="4517390"/>
            <a:ext cx="75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301783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dc78049-13d3-4977-91c2-69ede752f9ca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67807b2-64cd-41b5-bce0-7110f04afaa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67807b2-64cd-41b5-bce0-7110f04afaa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96278ac-2d84-42ef-b11b-246f1da5f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19527ac-3ace-4458-b84f-97c0004c9afa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50f41f8-1697-4c8f-9f0a-d2a17b5c4f0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897df46-e57b-4ae7-aad2-87bb98f3354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4032</Words>
  <Application>Microsoft Office PowerPoint</Application>
  <PresentationFormat>自定义</PresentationFormat>
  <Paragraphs>529</Paragraphs>
  <Slides>67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6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2019-11-26T04:16:00Z</dcterms:created>
  <dcterms:modified xsi:type="dcterms:W3CDTF">2020-03-14T01:22:25Z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